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6" r:id="rId4"/>
    <p:sldMasterId id="2147483697" r:id="rId5"/>
    <p:sldMasterId id="2147483698" r:id="rId6"/>
    <p:sldMasterId id="214748369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Lst>
  <p:sldSz cy="6858000" cx="9144000"/>
  <p:notesSz cx="6797675" cy="9926625"/>
  <p:embeddedFontLst>
    <p:embeddedFont>
      <p:font typeface="Roboto"/>
      <p:regular r:id="rId134"/>
      <p:bold r:id="rId135"/>
      <p:italic r:id="rId136"/>
      <p:boldItalic r:id="rId1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2EF0FBD-8048-425A-BACF-25B9D7E7969B}">
  <a:tblStyle styleId="{42EF0FBD-8048-425A-BACF-25B9D7E7969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7" Type="http://schemas.openxmlformats.org/officeDocument/2006/relationships/font" Target="fonts/Roboto-boldItalic.fntdata"/><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font" Target="fonts/Roboto-italic.fntdata"/><Relationship Id="rId135" Type="http://schemas.openxmlformats.org/officeDocument/2006/relationships/font" Target="fonts/Roboto-bold.fntdata"/><Relationship Id="rId134" Type="http://schemas.openxmlformats.org/officeDocument/2006/relationships/font" Target="fonts/Roboto-regular.fntdata"/><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79750" y="4715125"/>
            <a:ext cx="5438125" cy="4466975"/>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1:notes"/>
          <p:cNvSpPr/>
          <p:nvPr/>
        </p:nvSpPr>
        <p:spPr>
          <a:xfrm>
            <a:off x="3849840" y="9428040"/>
            <a:ext cx="2944080" cy="494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s" sz="1200" u="none" cap="none" strike="noStrike">
                <a:latin typeface="Times New Roman"/>
                <a:ea typeface="Times New Roman"/>
                <a:cs typeface="Times New Roman"/>
                <a:sym typeface="Times New Roman"/>
              </a:rPr>
              <a:t>‹#›</a:t>
            </a:fld>
            <a:endParaRPr b="0" i="0" sz="1800" u="none" cap="none" strike="noStrike"/>
          </a:p>
        </p:txBody>
      </p:sp>
      <p:sp>
        <p:nvSpPr>
          <p:cNvPr id="212" name="Google Shape;212;p1:notes"/>
          <p:cNvSpPr txBox="1"/>
          <p:nvPr>
            <p:ph idx="1" type="body"/>
          </p:nvPr>
        </p:nvSpPr>
        <p:spPr>
          <a:xfrm>
            <a:off x="679320" y="4714920"/>
            <a:ext cx="5436720" cy="446508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213" name="Google Shape;213;p1: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3a64f084a1_1_90: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17" name="Google Shape;317;g3a64f084a1_1_90: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p92: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31" name="Google Shape;1231;p92: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Google Shape;1247;p93: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48" name="Google Shape;1248;p93: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5" name="Shape 1255"/>
        <p:cNvGrpSpPr/>
        <p:nvPr/>
      </p:nvGrpSpPr>
      <p:grpSpPr>
        <a:xfrm>
          <a:off x="0" y="0"/>
          <a:ext cx="0" cy="0"/>
          <a:chOff x="0" y="0"/>
          <a:chExt cx="0" cy="0"/>
        </a:xfrm>
      </p:grpSpPr>
      <p:sp>
        <p:nvSpPr>
          <p:cNvPr id="1256" name="Google Shape;1256;p94: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57" name="Google Shape;1257;p94: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7" name="Shape 1267"/>
        <p:cNvGrpSpPr/>
        <p:nvPr/>
      </p:nvGrpSpPr>
      <p:grpSpPr>
        <a:xfrm>
          <a:off x="0" y="0"/>
          <a:ext cx="0" cy="0"/>
          <a:chOff x="0" y="0"/>
          <a:chExt cx="0" cy="0"/>
        </a:xfrm>
      </p:grpSpPr>
      <p:sp>
        <p:nvSpPr>
          <p:cNvPr id="1268" name="Google Shape;1268;p95: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69" name="Google Shape;1269;p95: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2" name="Shape 1282"/>
        <p:cNvGrpSpPr/>
        <p:nvPr/>
      </p:nvGrpSpPr>
      <p:grpSpPr>
        <a:xfrm>
          <a:off x="0" y="0"/>
          <a:ext cx="0" cy="0"/>
          <a:chOff x="0" y="0"/>
          <a:chExt cx="0" cy="0"/>
        </a:xfrm>
      </p:grpSpPr>
      <p:sp>
        <p:nvSpPr>
          <p:cNvPr id="1283" name="Google Shape;1283;p96: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84" name="Google Shape;1284;p96: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p97: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92" name="Google Shape;1292;p97: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0" name="Shape 1300"/>
        <p:cNvGrpSpPr/>
        <p:nvPr/>
      </p:nvGrpSpPr>
      <p:grpSpPr>
        <a:xfrm>
          <a:off x="0" y="0"/>
          <a:ext cx="0" cy="0"/>
          <a:chOff x="0" y="0"/>
          <a:chExt cx="0" cy="0"/>
        </a:xfrm>
      </p:grpSpPr>
      <p:sp>
        <p:nvSpPr>
          <p:cNvPr id="1301" name="Google Shape;1301;p98: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02" name="Google Shape;1302;p98: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p99: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11" name="Google Shape;1311;p99: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Google Shape;1319;p101: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20" name="Google Shape;1320;p101: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7" name="Shape 1327"/>
        <p:cNvGrpSpPr/>
        <p:nvPr/>
      </p:nvGrpSpPr>
      <p:grpSpPr>
        <a:xfrm>
          <a:off x="0" y="0"/>
          <a:ext cx="0" cy="0"/>
          <a:chOff x="0" y="0"/>
          <a:chExt cx="0" cy="0"/>
        </a:xfrm>
      </p:grpSpPr>
      <p:sp>
        <p:nvSpPr>
          <p:cNvPr id="1328" name="Google Shape;1328;g3d833ba9df_0_25: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329" name="Google Shape;1329;g3d833ba9df_0_25: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3a64f084a1_1_144: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47" name="Google Shape;347;g3a64f084a1_1_144: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6" name="Shape 1336"/>
        <p:cNvGrpSpPr/>
        <p:nvPr/>
      </p:nvGrpSpPr>
      <p:grpSpPr>
        <a:xfrm>
          <a:off x="0" y="0"/>
          <a:ext cx="0" cy="0"/>
          <a:chOff x="0" y="0"/>
          <a:chExt cx="0" cy="0"/>
        </a:xfrm>
      </p:grpSpPr>
      <p:sp>
        <p:nvSpPr>
          <p:cNvPr id="1337" name="Google Shape;1337;p100: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38" name="Google Shape;1338;p100: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5" name="Shape 1345"/>
        <p:cNvGrpSpPr/>
        <p:nvPr/>
      </p:nvGrpSpPr>
      <p:grpSpPr>
        <a:xfrm>
          <a:off x="0" y="0"/>
          <a:ext cx="0" cy="0"/>
          <a:chOff x="0" y="0"/>
          <a:chExt cx="0" cy="0"/>
        </a:xfrm>
      </p:grpSpPr>
      <p:sp>
        <p:nvSpPr>
          <p:cNvPr id="1346" name="Google Shape;1346;g3d833ba9df_0_44: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347" name="Google Shape;1347;g3d833ba9df_0_44: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2" name="Shape 1352"/>
        <p:cNvGrpSpPr/>
        <p:nvPr/>
      </p:nvGrpSpPr>
      <p:grpSpPr>
        <a:xfrm>
          <a:off x="0" y="0"/>
          <a:ext cx="0" cy="0"/>
          <a:chOff x="0" y="0"/>
          <a:chExt cx="0" cy="0"/>
        </a:xfrm>
      </p:grpSpPr>
      <p:sp>
        <p:nvSpPr>
          <p:cNvPr id="1353" name="Google Shape;1353;p104: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54" name="Google Shape;1354;p104: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0" name="Shape 1360"/>
        <p:cNvGrpSpPr/>
        <p:nvPr/>
      </p:nvGrpSpPr>
      <p:grpSpPr>
        <a:xfrm>
          <a:off x="0" y="0"/>
          <a:ext cx="0" cy="0"/>
          <a:chOff x="0" y="0"/>
          <a:chExt cx="0" cy="0"/>
        </a:xfrm>
      </p:grpSpPr>
      <p:sp>
        <p:nvSpPr>
          <p:cNvPr id="1361" name="Google Shape;1361;p105: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62" name="Google Shape;1362;p105: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8" name="Shape 1368"/>
        <p:cNvGrpSpPr/>
        <p:nvPr/>
      </p:nvGrpSpPr>
      <p:grpSpPr>
        <a:xfrm>
          <a:off x="0" y="0"/>
          <a:ext cx="0" cy="0"/>
          <a:chOff x="0" y="0"/>
          <a:chExt cx="0" cy="0"/>
        </a:xfrm>
      </p:grpSpPr>
      <p:sp>
        <p:nvSpPr>
          <p:cNvPr id="1369" name="Google Shape;1369;p106: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70" name="Google Shape;1370;p106: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7" name="Shape 1377"/>
        <p:cNvGrpSpPr/>
        <p:nvPr/>
      </p:nvGrpSpPr>
      <p:grpSpPr>
        <a:xfrm>
          <a:off x="0" y="0"/>
          <a:ext cx="0" cy="0"/>
          <a:chOff x="0" y="0"/>
          <a:chExt cx="0" cy="0"/>
        </a:xfrm>
      </p:grpSpPr>
      <p:sp>
        <p:nvSpPr>
          <p:cNvPr id="1378" name="Google Shape;1378;p107: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79" name="Google Shape;1379;p107: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5" name="Shape 1385"/>
        <p:cNvGrpSpPr/>
        <p:nvPr/>
      </p:nvGrpSpPr>
      <p:grpSpPr>
        <a:xfrm>
          <a:off x="0" y="0"/>
          <a:ext cx="0" cy="0"/>
          <a:chOff x="0" y="0"/>
          <a:chExt cx="0" cy="0"/>
        </a:xfrm>
      </p:grpSpPr>
      <p:sp>
        <p:nvSpPr>
          <p:cNvPr id="1386" name="Google Shape;1386;p108: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87" name="Google Shape;1387;p108: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3" name="Shape 1393"/>
        <p:cNvGrpSpPr/>
        <p:nvPr/>
      </p:nvGrpSpPr>
      <p:grpSpPr>
        <a:xfrm>
          <a:off x="0" y="0"/>
          <a:ext cx="0" cy="0"/>
          <a:chOff x="0" y="0"/>
          <a:chExt cx="0" cy="0"/>
        </a:xfrm>
      </p:grpSpPr>
      <p:sp>
        <p:nvSpPr>
          <p:cNvPr id="1394" name="Google Shape;1394;g3d833ba9df_0_111: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395" name="Google Shape;1395;g3d833ba9df_0_111: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1" name="Shape 1401"/>
        <p:cNvGrpSpPr/>
        <p:nvPr/>
      </p:nvGrpSpPr>
      <p:grpSpPr>
        <a:xfrm>
          <a:off x="0" y="0"/>
          <a:ext cx="0" cy="0"/>
          <a:chOff x="0" y="0"/>
          <a:chExt cx="0" cy="0"/>
        </a:xfrm>
      </p:grpSpPr>
      <p:sp>
        <p:nvSpPr>
          <p:cNvPr id="1402" name="Google Shape;1402;g3e105476ce_0_182: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403" name="Google Shape;1403;g3e105476ce_0_182: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8" name="Shape 1408"/>
        <p:cNvGrpSpPr/>
        <p:nvPr/>
      </p:nvGrpSpPr>
      <p:grpSpPr>
        <a:xfrm>
          <a:off x="0" y="0"/>
          <a:ext cx="0" cy="0"/>
          <a:chOff x="0" y="0"/>
          <a:chExt cx="0" cy="0"/>
        </a:xfrm>
      </p:grpSpPr>
      <p:sp>
        <p:nvSpPr>
          <p:cNvPr id="1409" name="Google Shape;1409;p112: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10" name="Google Shape;1410;p112: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3a64f084a1_1_198: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
        <p:nvSpPr>
          <p:cNvPr id="376" name="Google Shape;376;g3a64f084a1_1_198: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4" name="Shape 1414"/>
        <p:cNvGrpSpPr/>
        <p:nvPr/>
      </p:nvGrpSpPr>
      <p:grpSpPr>
        <a:xfrm>
          <a:off x="0" y="0"/>
          <a:ext cx="0" cy="0"/>
          <a:chOff x="0" y="0"/>
          <a:chExt cx="0" cy="0"/>
        </a:xfrm>
      </p:grpSpPr>
      <p:sp>
        <p:nvSpPr>
          <p:cNvPr id="1415" name="Google Shape;1415;p115: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16" name="Google Shape;1416;p115: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2" name="Shape 1452"/>
        <p:cNvGrpSpPr/>
        <p:nvPr/>
      </p:nvGrpSpPr>
      <p:grpSpPr>
        <a:xfrm>
          <a:off x="0" y="0"/>
          <a:ext cx="0" cy="0"/>
          <a:chOff x="0" y="0"/>
          <a:chExt cx="0" cy="0"/>
        </a:xfrm>
      </p:grpSpPr>
      <p:sp>
        <p:nvSpPr>
          <p:cNvPr id="1453" name="Google Shape;1453;p116: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54" name="Google Shape;1454;p116: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0" name="Shape 1460"/>
        <p:cNvGrpSpPr/>
        <p:nvPr/>
      </p:nvGrpSpPr>
      <p:grpSpPr>
        <a:xfrm>
          <a:off x="0" y="0"/>
          <a:ext cx="0" cy="0"/>
          <a:chOff x="0" y="0"/>
          <a:chExt cx="0" cy="0"/>
        </a:xfrm>
      </p:grpSpPr>
      <p:sp>
        <p:nvSpPr>
          <p:cNvPr id="1461" name="Google Shape;1461;p117: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62" name="Google Shape;1462;p117: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Google Shape;1468;p119: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69" name="Google Shape;1469;p119: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5" name="Shape 1475"/>
        <p:cNvGrpSpPr/>
        <p:nvPr/>
      </p:nvGrpSpPr>
      <p:grpSpPr>
        <a:xfrm>
          <a:off x="0" y="0"/>
          <a:ext cx="0" cy="0"/>
          <a:chOff x="0" y="0"/>
          <a:chExt cx="0" cy="0"/>
        </a:xfrm>
      </p:grpSpPr>
      <p:sp>
        <p:nvSpPr>
          <p:cNvPr id="1476" name="Google Shape;1476;g3e105476ce_0_201: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77" name="Google Shape;1477;g3e105476ce_0_201: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0" name="Shape 1480"/>
        <p:cNvGrpSpPr/>
        <p:nvPr/>
      </p:nvGrpSpPr>
      <p:grpSpPr>
        <a:xfrm>
          <a:off x="0" y="0"/>
          <a:ext cx="0" cy="0"/>
          <a:chOff x="0" y="0"/>
          <a:chExt cx="0" cy="0"/>
        </a:xfrm>
      </p:grpSpPr>
      <p:sp>
        <p:nvSpPr>
          <p:cNvPr id="1481" name="Google Shape;1481;g3e105476ce_0_210: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82" name="Google Shape;1482;g3e105476ce_0_210: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3a64f084a1_1_231: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
        <p:nvSpPr>
          <p:cNvPr id="406" name="Google Shape;406;g3a64f084a1_1_231: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3e105476ce_0_215: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
        <p:nvSpPr>
          <p:cNvPr id="436" name="Google Shape;436;g3e105476ce_0_215: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p28: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42" name="Google Shape;442;p28: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29: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48" name="Google Shape;448;p29: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p30: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54" name="Google Shape;454;p30: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p32: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60" name="Google Shape;460;p32: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3a64f084a1_0_10: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67" name="Google Shape;467;g3a64f084a1_0_10: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2: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20" name="Google Shape;220;p2: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3d833ba9df_0_131: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73" name="Google Shape;473;g3d833ba9df_0_131: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3d833ba9df_0_137: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80" name="Google Shape;480;g3d833ba9df_0_137: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3d833ba9df_0_157: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87" name="Google Shape;487;g3d833ba9df_0_157: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p34: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95" name="Google Shape;495;p34: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p33: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20" name="Google Shape;520;p33: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p35: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28" name="Google Shape;528;p35: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p36: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42" name="Google Shape;542;p36: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p38: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50" name="Google Shape;550;p38: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p39: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88" name="Google Shape;588;p39: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p40:notes"/>
          <p:cNvSpPr txBox="1"/>
          <p:nvPr>
            <p:ph idx="1" type="body"/>
          </p:nvPr>
        </p:nvSpPr>
        <p:spPr>
          <a:xfrm>
            <a:off x="679680" y="4714920"/>
            <a:ext cx="5437440" cy="446688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s" sz="1200" u="none" cap="none" strike="noStrike">
                <a:latin typeface="Arial"/>
                <a:ea typeface="Arial"/>
                <a:cs typeface="Arial"/>
                <a:sym typeface="Arial"/>
              </a:rPr>
              <a:t>Anteriormente a Dspace 1.5, la interface única  de JSPUI simplificaba la elección :), y este es el motivo de la amplia difusión de los interfaces JSPUI, pero con la aparición de XMLUI es una pregunta recurrente. Intentaremos proporcionar alguna luz, o quizá simplemente alimentar el debate al respecto…  Empecemos:</a:t>
            </a:r>
            <a:endParaRPr b="0" i="0" sz="1800" u="none" cap="none" strike="noStrike"/>
          </a:p>
          <a:p>
            <a:pPr indent="0" lvl="0" marL="0" marR="0" rtl="0" algn="l">
              <a:spcBef>
                <a:spcPts val="0"/>
              </a:spcBef>
              <a:spcAft>
                <a:spcPts val="0"/>
              </a:spcAft>
              <a:buNone/>
            </a:pPr>
            <a:r>
              <a:t/>
            </a:r>
            <a:endParaRPr b="0" i="0" sz="1800" u="none" cap="none" strike="noStrike"/>
          </a:p>
          <a:p>
            <a:pPr indent="0" lvl="0" marL="0" marR="0" rtl="0" algn="l">
              <a:spcBef>
                <a:spcPts val="0"/>
              </a:spcBef>
              <a:spcAft>
                <a:spcPts val="0"/>
              </a:spcAft>
              <a:buNone/>
            </a:pPr>
            <a:r>
              <a:rPr b="0" i="0" lang="es" sz="1200" u="none" cap="none" strike="noStrike">
                <a:latin typeface="Arial"/>
                <a:ea typeface="Arial"/>
                <a:cs typeface="Arial"/>
                <a:sym typeface="Arial"/>
              </a:rPr>
              <a:t>, lo que resulta de especial relevancia en determinados ámbitos, pensemos en distintas tipologías de objetos por colección, o en diferenciación de la imagen institucional o… motivos diversos los hay, y en ocasiones son causas suficientes para decantarse por XMLUI…</a:t>
            </a:r>
            <a:endParaRPr b="0" i="0" sz="1800" u="none" cap="none" strike="noStrike"/>
          </a:p>
          <a:p>
            <a:pPr indent="0" lvl="0" marL="0" marR="0" rtl="0" algn="l">
              <a:spcBef>
                <a:spcPts val="0"/>
              </a:spcBef>
              <a:spcAft>
                <a:spcPts val="0"/>
              </a:spcAft>
              <a:buNone/>
            </a:pPr>
            <a:r>
              <a:t/>
            </a:r>
            <a:endParaRPr b="0" i="0" sz="1800" u="none" cap="none" strike="noStrike"/>
          </a:p>
          <a:p>
            <a:pPr indent="0" lvl="0" marL="0" marR="0" rtl="0" algn="l">
              <a:spcBef>
                <a:spcPts val="0"/>
              </a:spcBef>
              <a:spcAft>
                <a:spcPts val="0"/>
              </a:spcAft>
              <a:buNone/>
            </a:pPr>
            <a:r>
              <a:t/>
            </a:r>
            <a:endParaRPr b="0" i="0" sz="1800" u="none" cap="none" strike="noStrike"/>
          </a:p>
          <a:p>
            <a:pPr indent="0" lvl="0" marL="0" marR="0" rtl="0" algn="l">
              <a:spcBef>
                <a:spcPts val="0"/>
              </a:spcBef>
              <a:spcAft>
                <a:spcPts val="0"/>
              </a:spcAft>
              <a:buNone/>
            </a:pPr>
            <a:r>
              <a:rPr b="0" i="0" lang="es" sz="1200" u="none" cap="none" strike="noStrike">
                <a:latin typeface="Arial"/>
                <a:ea typeface="Arial"/>
                <a:cs typeface="Arial"/>
                <a:sym typeface="Arial"/>
              </a:rPr>
              <a:t>La curva de aprendizaje de XMLUI es mucho más costosa y esforzada, sinceramente. La mezcla de funciones java, seguido de una cadena de transformaciones XSL, todo embutido en un framework Apache Cocoon, resulta compleja de entender. XMLUI no funciona bajo una lógica “una plantilla-una página”, sino bajo una lógica “diversas plantillas- una página” y, simultáneamente “una plantilla- diversas páginas”. Lo cual complica la concepción del sistema así creado…</a:t>
            </a:r>
            <a:endParaRPr b="0" i="0" sz="1800" u="none" cap="none" strike="noStrike"/>
          </a:p>
        </p:txBody>
      </p:sp>
      <p:sp>
        <p:nvSpPr>
          <p:cNvPr id="594" name="Google Shape;594;p40: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p3: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27" name="Google Shape;227;p3: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p41: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00" name="Google Shape;600;p41: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p42: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16" name="Google Shape;616;p42: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p43: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24" name="Google Shape;624;p43: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p44: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32" name="Google Shape;632;p44: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p45: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41" name="Google Shape;641;p45: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p46: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51" name="Google Shape;651;p46: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3a64f084a1_0_93: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59" name="Google Shape;659;g3a64f084a1_0_93: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p47: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68" name="Google Shape;668;p47: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p48: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75" name="Google Shape;675;p48: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p49: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87" name="Google Shape;687;p49: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4: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3" name="Google Shape;233;p4: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p50: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94" name="Google Shape;694;p50: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p51: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00" name="Google Shape;700;p51: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3a64f084a1_0_112: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09" name="Google Shape;709;g3a64f084a1_0_112: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p52: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17" name="Google Shape;717;p52: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p53: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25" name="Google Shape;725;p53: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p54: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33" name="Google Shape;733;p54: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3a64f084a1_0_146: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41" name="Google Shape;741;g3a64f084a1_0_146: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p55: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50" name="Google Shape;750;p55: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p56: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59" name="Google Shape;759;p56: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p57: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66" name="Google Shape;766;p57: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5: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46" name="Google Shape;246;p5: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p58: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82" name="Google Shape;782;p58: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p59: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90" name="Google Shape;790;p59: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p60: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00" name="Google Shape;800;p60: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3a64f084a1_0_158: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10" name="Google Shape;810;g3a64f084a1_0_158: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p62: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20" name="Google Shape;820;p62: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p63: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28" name="Google Shape;828;p63: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p64: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39" name="Google Shape;839;p64: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3a64f084a1_0_198: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49" name="Google Shape;849;g3a64f084a1_0_198: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p65: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58" name="Google Shape;858;p65: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p66: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8" name="Google Shape;868;p66: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3a64f084a1_1_2: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52" name="Google Shape;252;g3a64f084a1_1_2: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p67: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77" name="Google Shape;877;p67: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p68: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84" name="Google Shape;884;p68: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p69: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92" name="Google Shape;892;p69: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p70: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98" name="Google Shape;898;p70: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p71: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06" name="Google Shape;906;p71: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p72: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15" name="Google Shape;915;p72: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p73: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22" name="Google Shape;922;p73: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p74: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30" name="Google Shape;930;p74: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p75: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48" name="Google Shape;948;p75: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p76: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58" name="Google Shape;958;p76: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3a64f084a1_1_9: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59" name="Google Shape;259;g3a64f084a1_1_9: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p77: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68" name="Google Shape;968;p77: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p78: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80" name="Google Shape;980;p78: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p79: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90" name="Google Shape;990;p79: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p80: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99" name="Google Shape;999;p80: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p81: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09" name="Google Shape;1009;p81: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3a64f084a1_0_332: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19" name="Google Shape;1019;g3a64f084a1_0_332: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3a64f084a1_0_284: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28" name="Google Shape;1028;g3a64f084a1_0_284: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g3a64f084a1_0_306: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38" name="Google Shape;1038;g3a64f084a1_0_306: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3a64f084a1_0_294: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49" name="Google Shape;1049;g3a64f084a1_0_294: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3e105476ce_0_4: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lnSpc>
                <a:spcPct val="142857"/>
              </a:lnSpc>
              <a:spcBef>
                <a:spcPts val="0"/>
              </a:spcBef>
              <a:spcAft>
                <a:spcPts val="0"/>
              </a:spcAft>
              <a:buNone/>
            </a:pPr>
            <a:r>
              <a:rPr lang="es" sz="900">
                <a:solidFill>
                  <a:srgbClr val="6A737D"/>
                </a:solidFill>
                <a:highlight>
                  <a:srgbClr val="FFFFFF"/>
                </a:highlight>
                <a:latin typeface="Consolas"/>
                <a:ea typeface="Consolas"/>
                <a:cs typeface="Consolas"/>
                <a:sym typeface="Consolas"/>
              </a:rPr>
              <a:t># sort option name: this is the sorting to be applied to the display. It must match the</a:t>
            </a:r>
            <a:endParaRPr sz="900">
              <a:solidFill>
                <a:srgbClr val="6A737D"/>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s" sz="900">
                <a:solidFill>
                  <a:srgbClr val="6A737D"/>
                </a:solidFill>
                <a:highlight>
                  <a:srgbClr val="FFFFFF"/>
                </a:highlight>
                <a:latin typeface="Consolas"/>
                <a:ea typeface="Consolas"/>
                <a:cs typeface="Consolas"/>
                <a:sym typeface="Consolas"/>
              </a:rPr>
              <a:t>#                   name given to one of the webui.itemlist.sort-option entries given below.</a:t>
            </a:r>
            <a:endParaRPr sz="900">
              <a:solidFill>
                <a:srgbClr val="6A737D"/>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a:p>
        </p:txBody>
      </p:sp>
      <p:sp>
        <p:nvSpPr>
          <p:cNvPr id="1058" name="Google Shape;1058;g3e105476ce_0_4: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3a64f084a1_1_18: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65" name="Google Shape;265;g3a64f084a1_1_18: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g3e105476ce_0_19: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69" name="Google Shape;1069;g3e105476ce_0_19: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p111: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79" name="Google Shape;1079;p111: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g3e105476ce_0_39: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86" name="Google Shape;1086;g3e105476ce_0_39: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Google Shape;1092;g3e105476ce_0_46: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93" name="Google Shape;1093;g3e105476ce_0_46: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3e105476ce_0_32: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00" name="Google Shape;1100;g3e105476ce_0_32: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6" name="Shape 1106"/>
        <p:cNvGrpSpPr/>
        <p:nvPr/>
      </p:nvGrpSpPr>
      <p:grpSpPr>
        <a:xfrm>
          <a:off x="0" y="0"/>
          <a:ext cx="0" cy="0"/>
          <a:chOff x="0" y="0"/>
          <a:chExt cx="0" cy="0"/>
        </a:xfrm>
      </p:grpSpPr>
      <p:sp>
        <p:nvSpPr>
          <p:cNvPr id="1107" name="Google Shape;1107;g3e105476ce_0_73: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08" name="Google Shape;1108;g3e105476ce_0_73: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p82: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18" name="Google Shape;1118;p82: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3e105476ce_0_100: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26" name="Google Shape;1126;g3e105476ce_0_100: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g3e105476ce_0_138: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35" name="Google Shape;1135;g3e105476ce_0_138: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3e105476ce_0_120: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45" name="Google Shape;1145;g3e105476ce_0_120: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3a64f084a1_1_42: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88" name="Google Shape;288;g3a64f084a1_1_42: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Google Shape;1153;g3e105476ce_0_129: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54" name="Google Shape;1154;g3e105476ce_0_129: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3e105476ce_0_148: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63" name="Google Shape;1163;g3e105476ce_0_148: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g3e105476ce_0_159: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71" name="Google Shape;1171;g3e105476ce_0_159: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3e105476ce_0_171:notes"/>
          <p:cNvSpPr txBox="1"/>
          <p:nvPr>
            <p:ph idx="1" type="body"/>
          </p:nvPr>
        </p:nvSpPr>
        <p:spPr>
          <a:xfrm>
            <a:off x="679750" y="4715125"/>
            <a:ext cx="5438100" cy="446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80" name="Google Shape;1180;g3e105476ce_0_171:notes"/>
          <p:cNvSpPr/>
          <p:nvPr>
            <p:ph idx="2" type="sldImg"/>
          </p:nvPr>
        </p:nvSpPr>
        <p:spPr>
          <a:xfrm>
            <a:off x="1133150" y="744475"/>
            <a:ext cx="4532100" cy="37224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Google Shape;1188;p83: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89" name="Google Shape;1189;p83: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3" name="Shape 1193"/>
        <p:cNvGrpSpPr/>
        <p:nvPr/>
      </p:nvGrpSpPr>
      <p:grpSpPr>
        <a:xfrm>
          <a:off x="0" y="0"/>
          <a:ext cx="0" cy="0"/>
          <a:chOff x="0" y="0"/>
          <a:chExt cx="0" cy="0"/>
        </a:xfrm>
      </p:grpSpPr>
      <p:sp>
        <p:nvSpPr>
          <p:cNvPr id="1194" name="Google Shape;1194;p84: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95" name="Google Shape;1195;p84: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p85: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03" name="Google Shape;1203;p85: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8" name="Shape 1208"/>
        <p:cNvGrpSpPr/>
        <p:nvPr/>
      </p:nvGrpSpPr>
      <p:grpSpPr>
        <a:xfrm>
          <a:off x="0" y="0"/>
          <a:ext cx="0" cy="0"/>
          <a:chOff x="0" y="0"/>
          <a:chExt cx="0" cy="0"/>
        </a:xfrm>
      </p:grpSpPr>
      <p:sp>
        <p:nvSpPr>
          <p:cNvPr id="1209" name="Google Shape;1209;p89: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10" name="Google Shape;1210;p89: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5" name="Shape 1215"/>
        <p:cNvGrpSpPr/>
        <p:nvPr/>
      </p:nvGrpSpPr>
      <p:grpSpPr>
        <a:xfrm>
          <a:off x="0" y="0"/>
          <a:ext cx="0" cy="0"/>
          <a:chOff x="0" y="0"/>
          <a:chExt cx="0" cy="0"/>
        </a:xfrm>
      </p:grpSpPr>
      <p:sp>
        <p:nvSpPr>
          <p:cNvPr id="1216" name="Google Shape;1216;p90: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17" name="Google Shape;1217;p90: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2" name="Shape 1222"/>
        <p:cNvGrpSpPr/>
        <p:nvPr/>
      </p:nvGrpSpPr>
      <p:grpSpPr>
        <a:xfrm>
          <a:off x="0" y="0"/>
          <a:ext cx="0" cy="0"/>
          <a:chOff x="0" y="0"/>
          <a:chExt cx="0" cy="0"/>
        </a:xfrm>
      </p:grpSpPr>
      <p:sp>
        <p:nvSpPr>
          <p:cNvPr id="1223" name="Google Shape;1223;p91:notes"/>
          <p:cNvSpPr txBox="1"/>
          <p:nvPr>
            <p:ph idx="1" type="body"/>
          </p:nvPr>
        </p:nvSpPr>
        <p:spPr>
          <a:xfrm>
            <a:off x="679750" y="4715125"/>
            <a:ext cx="5438125" cy="4466975"/>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24" name="Google Shape;1224;p91:notes"/>
          <p:cNvSpPr/>
          <p:nvPr>
            <p:ph idx="2" type="sldImg"/>
          </p:nvPr>
        </p:nvSpPr>
        <p:spPr>
          <a:xfrm>
            <a:off x="1133150" y="744475"/>
            <a:ext cx="4532000" cy="37224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2" name="Shape 1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42" name="Shape 42"/>
        <p:cNvGrpSpPr/>
        <p:nvPr/>
      </p:nvGrpSpPr>
      <p:grpSpPr>
        <a:xfrm>
          <a:off x="0" y="0"/>
          <a:ext cx="0" cy="0"/>
          <a:chOff x="0" y="0"/>
          <a:chExt cx="0" cy="0"/>
        </a:xfrm>
      </p:grpSpPr>
      <p:sp>
        <p:nvSpPr>
          <p:cNvPr id="43" name="Google Shape;43;p11"/>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4" name="Google Shape;44;p11"/>
          <p:cNvSpPr txBox="1"/>
          <p:nvPr>
            <p:ph idx="1" type="body"/>
          </p:nvPr>
        </p:nvSpPr>
        <p:spPr>
          <a:xfrm>
            <a:off x="457200" y="1604520"/>
            <a:ext cx="822924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5" name="Google Shape;45;p11"/>
          <p:cNvSpPr txBox="1"/>
          <p:nvPr>
            <p:ph idx="2" type="body"/>
          </p:nvPr>
        </p:nvSpPr>
        <p:spPr>
          <a:xfrm>
            <a:off x="457200" y="3682080"/>
            <a:ext cx="822924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46" name="Shape 46"/>
        <p:cNvGrpSpPr/>
        <p:nvPr/>
      </p:nvGrpSpPr>
      <p:grpSpPr>
        <a:xfrm>
          <a:off x="0" y="0"/>
          <a:ext cx="0" cy="0"/>
          <a:chOff x="0" y="0"/>
          <a:chExt cx="0" cy="0"/>
        </a:xfrm>
      </p:grpSpPr>
      <p:sp>
        <p:nvSpPr>
          <p:cNvPr id="47" name="Google Shape;47;p12"/>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8" name="Google Shape;48;p12"/>
          <p:cNvSpPr txBox="1"/>
          <p:nvPr>
            <p:ph idx="1" type="body"/>
          </p:nvPr>
        </p:nvSpPr>
        <p:spPr>
          <a:xfrm>
            <a:off x="45720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9" name="Google Shape;49;p12"/>
          <p:cNvSpPr txBox="1"/>
          <p:nvPr>
            <p:ph idx="2" type="body"/>
          </p:nvPr>
        </p:nvSpPr>
        <p:spPr>
          <a:xfrm>
            <a:off x="467424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0" name="Google Shape;50;p12"/>
          <p:cNvSpPr txBox="1"/>
          <p:nvPr>
            <p:ph idx="3" type="body"/>
          </p:nvPr>
        </p:nvSpPr>
        <p:spPr>
          <a:xfrm>
            <a:off x="4674240" y="368208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1" name="Google Shape;51;p12"/>
          <p:cNvSpPr txBox="1"/>
          <p:nvPr>
            <p:ph idx="4" type="body"/>
          </p:nvPr>
        </p:nvSpPr>
        <p:spPr>
          <a:xfrm>
            <a:off x="457200" y="368208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52" name="Shape 52"/>
        <p:cNvGrpSpPr/>
        <p:nvPr/>
      </p:nvGrpSpPr>
      <p:grpSpPr>
        <a:xfrm>
          <a:off x="0" y="0"/>
          <a:ext cx="0" cy="0"/>
          <a:chOff x="0" y="0"/>
          <a:chExt cx="0" cy="0"/>
        </a:xfrm>
      </p:grpSpPr>
      <p:sp>
        <p:nvSpPr>
          <p:cNvPr id="53" name="Google Shape;53;p13"/>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4" name="Google Shape;54;p13"/>
          <p:cNvSpPr txBox="1"/>
          <p:nvPr>
            <p:ph idx="1" type="body"/>
          </p:nvPr>
        </p:nvSpPr>
        <p:spPr>
          <a:xfrm>
            <a:off x="457200" y="1604520"/>
            <a:ext cx="822924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5" name="Google Shape;55;p13"/>
          <p:cNvSpPr txBox="1"/>
          <p:nvPr>
            <p:ph idx="2" type="body"/>
          </p:nvPr>
        </p:nvSpPr>
        <p:spPr>
          <a:xfrm>
            <a:off x="457200" y="1604520"/>
            <a:ext cx="822924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pic>
        <p:nvPicPr>
          <p:cNvPr id="56" name="Google Shape;56;p13"/>
          <p:cNvPicPr preferRelativeResize="0"/>
          <p:nvPr/>
        </p:nvPicPr>
        <p:blipFill rotWithShape="1">
          <a:blip r:embed="rId2">
            <a:alphaModFix/>
          </a:blip>
          <a:srcRect b="0" l="0" r="0" t="0"/>
          <a:stretch/>
        </p:blipFill>
        <p:spPr>
          <a:xfrm>
            <a:off x="2079000" y="1604520"/>
            <a:ext cx="4984920" cy="3977280"/>
          </a:xfrm>
          <a:prstGeom prst="rect">
            <a:avLst/>
          </a:prstGeom>
          <a:noFill/>
          <a:ln>
            <a:noFill/>
          </a:ln>
        </p:spPr>
      </p:pic>
      <p:pic>
        <p:nvPicPr>
          <p:cNvPr id="57" name="Google Shape;57;p13"/>
          <p:cNvPicPr preferRelativeResize="0"/>
          <p:nvPr/>
        </p:nvPicPr>
        <p:blipFill rotWithShape="1">
          <a:blip r:embed="rId2">
            <a:alphaModFix/>
          </a:blip>
          <a:srcRect b="0" l="0" r="0" t="0"/>
          <a:stretch/>
        </p:blipFill>
        <p:spPr>
          <a:xfrm>
            <a:off x="2079000" y="1604520"/>
            <a:ext cx="4984920" cy="39772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64" name="Shape 64"/>
        <p:cNvGrpSpPr/>
        <p:nvPr/>
      </p:nvGrpSpPr>
      <p:grpSpPr>
        <a:xfrm>
          <a:off x="0" y="0"/>
          <a:ext cx="0" cy="0"/>
          <a:chOff x="0" y="0"/>
          <a:chExt cx="0" cy="0"/>
        </a:xfrm>
      </p:grpSpPr>
      <p:sp>
        <p:nvSpPr>
          <p:cNvPr id="65" name="Google Shape;65;p16"/>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6" name="Google Shape;66;p16"/>
          <p:cNvSpPr txBox="1"/>
          <p:nvPr>
            <p:ph idx="1" type="body"/>
          </p:nvPr>
        </p:nvSpPr>
        <p:spPr>
          <a:xfrm>
            <a:off x="457200" y="1604520"/>
            <a:ext cx="822924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7" name="Google Shape;67;p16"/>
          <p:cNvSpPr txBox="1"/>
          <p:nvPr>
            <p:ph idx="2" type="body"/>
          </p:nvPr>
        </p:nvSpPr>
        <p:spPr>
          <a:xfrm>
            <a:off x="457200" y="3682080"/>
            <a:ext cx="822924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68" name="Shape 68"/>
        <p:cNvGrpSpPr/>
        <p:nvPr/>
      </p:nvGrpSpPr>
      <p:grpSpPr>
        <a:xfrm>
          <a:off x="0" y="0"/>
          <a:ext cx="0" cy="0"/>
          <a:chOff x="0" y="0"/>
          <a:chExt cx="0" cy="0"/>
        </a:xfrm>
      </p:grpSpPr>
      <p:sp>
        <p:nvSpPr>
          <p:cNvPr id="69" name="Google Shape;69;p17"/>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0" name="Google Shape;70;p17"/>
          <p:cNvSpPr txBox="1"/>
          <p:nvPr>
            <p:ph idx="1" type="body"/>
          </p:nvPr>
        </p:nvSpPr>
        <p:spPr>
          <a:xfrm>
            <a:off x="45720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1" name="Google Shape;71;p17"/>
          <p:cNvSpPr txBox="1"/>
          <p:nvPr>
            <p:ph idx="2" type="body"/>
          </p:nvPr>
        </p:nvSpPr>
        <p:spPr>
          <a:xfrm>
            <a:off x="467424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2" name="Google Shape;72;p17"/>
          <p:cNvSpPr txBox="1"/>
          <p:nvPr>
            <p:ph idx="3" type="body"/>
          </p:nvPr>
        </p:nvSpPr>
        <p:spPr>
          <a:xfrm>
            <a:off x="4674240" y="368208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3" name="Google Shape;73;p17"/>
          <p:cNvSpPr txBox="1"/>
          <p:nvPr>
            <p:ph idx="4" type="body"/>
          </p:nvPr>
        </p:nvSpPr>
        <p:spPr>
          <a:xfrm>
            <a:off x="457200" y="368208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74" name="Shape 74"/>
        <p:cNvGrpSpPr/>
        <p:nvPr/>
      </p:nvGrpSpPr>
      <p:grpSpPr>
        <a:xfrm>
          <a:off x="0" y="0"/>
          <a:ext cx="0" cy="0"/>
          <a:chOff x="0" y="0"/>
          <a:chExt cx="0" cy="0"/>
        </a:xfrm>
      </p:grpSpPr>
      <p:sp>
        <p:nvSpPr>
          <p:cNvPr id="75" name="Google Shape;75;p18"/>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6" name="Google Shape;76;p18"/>
          <p:cNvSpPr txBox="1"/>
          <p:nvPr>
            <p:ph idx="1" type="body"/>
          </p:nvPr>
        </p:nvSpPr>
        <p:spPr>
          <a:xfrm>
            <a:off x="457200" y="1604520"/>
            <a:ext cx="822924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7" name="Google Shape;77;p18"/>
          <p:cNvSpPr txBox="1"/>
          <p:nvPr>
            <p:ph idx="2" type="body"/>
          </p:nvPr>
        </p:nvSpPr>
        <p:spPr>
          <a:xfrm>
            <a:off x="457200" y="1604520"/>
            <a:ext cx="822924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pic>
        <p:nvPicPr>
          <p:cNvPr id="78" name="Google Shape;78;p18"/>
          <p:cNvPicPr preferRelativeResize="0"/>
          <p:nvPr/>
        </p:nvPicPr>
        <p:blipFill rotWithShape="1">
          <a:blip r:embed="rId2">
            <a:alphaModFix/>
          </a:blip>
          <a:srcRect b="0" l="0" r="0" t="0"/>
          <a:stretch/>
        </p:blipFill>
        <p:spPr>
          <a:xfrm>
            <a:off x="2079000" y="1604520"/>
            <a:ext cx="4984920" cy="3977280"/>
          </a:xfrm>
          <a:prstGeom prst="rect">
            <a:avLst/>
          </a:prstGeom>
          <a:noFill/>
          <a:ln>
            <a:noFill/>
          </a:ln>
        </p:spPr>
      </p:pic>
      <p:pic>
        <p:nvPicPr>
          <p:cNvPr id="79" name="Google Shape;79;p18"/>
          <p:cNvPicPr preferRelativeResize="0"/>
          <p:nvPr/>
        </p:nvPicPr>
        <p:blipFill rotWithShape="1">
          <a:blip r:embed="rId2">
            <a:alphaModFix/>
          </a:blip>
          <a:srcRect b="0" l="0" r="0" t="0"/>
          <a:stretch/>
        </p:blipFill>
        <p:spPr>
          <a:xfrm>
            <a:off x="2079000" y="1604520"/>
            <a:ext cx="4984920" cy="39772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80" name="Shape 80"/>
        <p:cNvGrpSpPr/>
        <p:nvPr/>
      </p:nvGrpSpPr>
      <p:grpSpPr>
        <a:xfrm>
          <a:off x="0" y="0"/>
          <a:ext cx="0" cy="0"/>
          <a:chOff x="0" y="0"/>
          <a:chExt cx="0" cy="0"/>
        </a:xfrm>
      </p:grpSpPr>
      <p:sp>
        <p:nvSpPr>
          <p:cNvPr id="81" name="Google Shape;81;p19"/>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2" name="Google Shape;82;p19"/>
          <p:cNvSpPr txBox="1"/>
          <p:nvPr>
            <p:ph idx="1" type="subTitle"/>
          </p:nvPr>
        </p:nvSpPr>
        <p:spPr>
          <a:xfrm>
            <a:off x="457200" y="1604520"/>
            <a:ext cx="8229240" cy="397764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83" name="Shape 83"/>
        <p:cNvGrpSpPr/>
        <p:nvPr/>
      </p:nvGrpSpPr>
      <p:grpSpPr>
        <a:xfrm>
          <a:off x="0" y="0"/>
          <a:ext cx="0" cy="0"/>
          <a:chOff x="0" y="0"/>
          <a:chExt cx="0" cy="0"/>
        </a:xfrm>
      </p:grpSpPr>
      <p:sp>
        <p:nvSpPr>
          <p:cNvPr id="84" name="Google Shape;84;p20"/>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5" name="Google Shape;85;p20"/>
          <p:cNvSpPr txBox="1"/>
          <p:nvPr>
            <p:ph idx="1" type="body"/>
          </p:nvPr>
        </p:nvSpPr>
        <p:spPr>
          <a:xfrm>
            <a:off x="457200" y="1604520"/>
            <a:ext cx="822924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86" name="Shape 86"/>
        <p:cNvGrpSpPr/>
        <p:nvPr/>
      </p:nvGrpSpPr>
      <p:grpSpPr>
        <a:xfrm>
          <a:off x="0" y="0"/>
          <a:ext cx="0" cy="0"/>
          <a:chOff x="0" y="0"/>
          <a:chExt cx="0" cy="0"/>
        </a:xfrm>
      </p:grpSpPr>
      <p:sp>
        <p:nvSpPr>
          <p:cNvPr id="87" name="Google Shape;87;p21"/>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8" name="Google Shape;88;p21"/>
          <p:cNvSpPr txBox="1"/>
          <p:nvPr>
            <p:ph idx="1" type="body"/>
          </p:nvPr>
        </p:nvSpPr>
        <p:spPr>
          <a:xfrm>
            <a:off x="457200" y="1604520"/>
            <a:ext cx="401580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9" name="Google Shape;89;p21"/>
          <p:cNvSpPr txBox="1"/>
          <p:nvPr>
            <p:ph idx="2" type="body"/>
          </p:nvPr>
        </p:nvSpPr>
        <p:spPr>
          <a:xfrm>
            <a:off x="4674240" y="1604520"/>
            <a:ext cx="401580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5" name="Google Shape;15;p3"/>
          <p:cNvSpPr txBox="1"/>
          <p:nvPr>
            <p:ph idx="1" type="subTitle"/>
          </p:nvPr>
        </p:nvSpPr>
        <p:spPr>
          <a:xfrm>
            <a:off x="457200" y="1604520"/>
            <a:ext cx="8229240" cy="397764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0" name="Shape 90"/>
        <p:cNvGrpSpPr/>
        <p:nvPr/>
      </p:nvGrpSpPr>
      <p:grpSpPr>
        <a:xfrm>
          <a:off x="0" y="0"/>
          <a:ext cx="0" cy="0"/>
          <a:chOff x="0" y="0"/>
          <a:chExt cx="0" cy="0"/>
        </a:xfrm>
      </p:grpSpPr>
      <p:sp>
        <p:nvSpPr>
          <p:cNvPr id="91" name="Google Shape;91;p22"/>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92" name="Shape 92"/>
        <p:cNvGrpSpPr/>
        <p:nvPr/>
      </p:nvGrpSpPr>
      <p:grpSpPr>
        <a:xfrm>
          <a:off x="0" y="0"/>
          <a:ext cx="0" cy="0"/>
          <a:chOff x="0" y="0"/>
          <a:chExt cx="0" cy="0"/>
        </a:xfrm>
      </p:grpSpPr>
      <p:sp>
        <p:nvSpPr>
          <p:cNvPr id="93" name="Google Shape;93;p23"/>
          <p:cNvSpPr txBox="1"/>
          <p:nvPr>
            <p:ph idx="1" type="subTitle"/>
          </p:nvPr>
        </p:nvSpPr>
        <p:spPr>
          <a:xfrm>
            <a:off x="457200" y="273600"/>
            <a:ext cx="8229240" cy="53082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94" name="Shape 94"/>
        <p:cNvGrpSpPr/>
        <p:nvPr/>
      </p:nvGrpSpPr>
      <p:grpSpPr>
        <a:xfrm>
          <a:off x="0" y="0"/>
          <a:ext cx="0" cy="0"/>
          <a:chOff x="0" y="0"/>
          <a:chExt cx="0" cy="0"/>
        </a:xfrm>
      </p:grpSpPr>
      <p:sp>
        <p:nvSpPr>
          <p:cNvPr id="95" name="Google Shape;95;p24"/>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6" name="Google Shape;96;p24"/>
          <p:cNvSpPr txBox="1"/>
          <p:nvPr>
            <p:ph idx="1" type="body"/>
          </p:nvPr>
        </p:nvSpPr>
        <p:spPr>
          <a:xfrm>
            <a:off x="45720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7" name="Google Shape;97;p24"/>
          <p:cNvSpPr txBox="1"/>
          <p:nvPr>
            <p:ph idx="2" type="body"/>
          </p:nvPr>
        </p:nvSpPr>
        <p:spPr>
          <a:xfrm>
            <a:off x="457200" y="368208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8" name="Google Shape;98;p24"/>
          <p:cNvSpPr txBox="1"/>
          <p:nvPr>
            <p:ph idx="3" type="body"/>
          </p:nvPr>
        </p:nvSpPr>
        <p:spPr>
          <a:xfrm>
            <a:off x="4674240" y="1604520"/>
            <a:ext cx="401580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99" name="Shape 99"/>
        <p:cNvGrpSpPr/>
        <p:nvPr/>
      </p:nvGrpSpPr>
      <p:grpSpPr>
        <a:xfrm>
          <a:off x="0" y="0"/>
          <a:ext cx="0" cy="0"/>
          <a:chOff x="0" y="0"/>
          <a:chExt cx="0" cy="0"/>
        </a:xfrm>
      </p:grpSpPr>
      <p:sp>
        <p:nvSpPr>
          <p:cNvPr id="100" name="Google Shape;100;p25"/>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1" name="Google Shape;101;p25"/>
          <p:cNvSpPr txBox="1"/>
          <p:nvPr>
            <p:ph idx="1" type="body"/>
          </p:nvPr>
        </p:nvSpPr>
        <p:spPr>
          <a:xfrm>
            <a:off x="457200" y="1604520"/>
            <a:ext cx="401580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02" name="Google Shape;102;p25"/>
          <p:cNvSpPr txBox="1"/>
          <p:nvPr>
            <p:ph idx="2" type="body"/>
          </p:nvPr>
        </p:nvSpPr>
        <p:spPr>
          <a:xfrm>
            <a:off x="467424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03" name="Google Shape;103;p25"/>
          <p:cNvSpPr txBox="1"/>
          <p:nvPr>
            <p:ph idx="3" type="body"/>
          </p:nvPr>
        </p:nvSpPr>
        <p:spPr>
          <a:xfrm>
            <a:off x="4674240" y="368208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04" name="Shape 104"/>
        <p:cNvGrpSpPr/>
        <p:nvPr/>
      </p:nvGrpSpPr>
      <p:grpSpPr>
        <a:xfrm>
          <a:off x="0" y="0"/>
          <a:ext cx="0" cy="0"/>
          <a:chOff x="0" y="0"/>
          <a:chExt cx="0" cy="0"/>
        </a:xfrm>
      </p:grpSpPr>
      <p:sp>
        <p:nvSpPr>
          <p:cNvPr id="105" name="Google Shape;105;p26"/>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6" name="Google Shape;106;p26"/>
          <p:cNvSpPr txBox="1"/>
          <p:nvPr>
            <p:ph idx="1" type="body"/>
          </p:nvPr>
        </p:nvSpPr>
        <p:spPr>
          <a:xfrm>
            <a:off x="45720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07" name="Google Shape;107;p26"/>
          <p:cNvSpPr txBox="1"/>
          <p:nvPr>
            <p:ph idx="2" type="body"/>
          </p:nvPr>
        </p:nvSpPr>
        <p:spPr>
          <a:xfrm>
            <a:off x="467424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08" name="Google Shape;108;p26"/>
          <p:cNvSpPr txBox="1"/>
          <p:nvPr>
            <p:ph idx="3" type="body"/>
          </p:nvPr>
        </p:nvSpPr>
        <p:spPr>
          <a:xfrm>
            <a:off x="457200" y="3682080"/>
            <a:ext cx="822924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3" name="Shape 113"/>
        <p:cNvGrpSpPr/>
        <p:nvPr/>
      </p:nvGrpSpPr>
      <p:grpSpPr>
        <a:xfrm>
          <a:off x="0" y="0"/>
          <a:ext cx="0" cy="0"/>
          <a:chOff x="0" y="0"/>
          <a:chExt cx="0" cy="0"/>
        </a:xfrm>
      </p:grpSpPr>
      <p:sp>
        <p:nvSpPr>
          <p:cNvPr id="114" name="Google Shape;114;p28"/>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15" name="Shape 115"/>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16" name="Shape 116"/>
        <p:cNvGrpSpPr/>
        <p:nvPr/>
      </p:nvGrpSpPr>
      <p:grpSpPr>
        <a:xfrm>
          <a:off x="0" y="0"/>
          <a:ext cx="0" cy="0"/>
          <a:chOff x="0" y="0"/>
          <a:chExt cx="0" cy="0"/>
        </a:xfrm>
      </p:grpSpPr>
      <p:sp>
        <p:nvSpPr>
          <p:cNvPr id="117" name="Google Shape;117;p30"/>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8" name="Google Shape;118;p30"/>
          <p:cNvSpPr txBox="1"/>
          <p:nvPr>
            <p:ph idx="1" type="subTitle"/>
          </p:nvPr>
        </p:nvSpPr>
        <p:spPr>
          <a:xfrm>
            <a:off x="457200" y="1604520"/>
            <a:ext cx="8229240" cy="397764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19" name="Shape 119"/>
        <p:cNvGrpSpPr/>
        <p:nvPr/>
      </p:nvGrpSpPr>
      <p:grpSpPr>
        <a:xfrm>
          <a:off x="0" y="0"/>
          <a:ext cx="0" cy="0"/>
          <a:chOff x="0" y="0"/>
          <a:chExt cx="0" cy="0"/>
        </a:xfrm>
      </p:grpSpPr>
      <p:sp>
        <p:nvSpPr>
          <p:cNvPr id="120" name="Google Shape;120;p31"/>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1" name="Google Shape;121;p31"/>
          <p:cNvSpPr txBox="1"/>
          <p:nvPr>
            <p:ph idx="1" type="body"/>
          </p:nvPr>
        </p:nvSpPr>
        <p:spPr>
          <a:xfrm>
            <a:off x="457200" y="1604520"/>
            <a:ext cx="822924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22" name="Shape 122"/>
        <p:cNvGrpSpPr/>
        <p:nvPr/>
      </p:nvGrpSpPr>
      <p:grpSpPr>
        <a:xfrm>
          <a:off x="0" y="0"/>
          <a:ext cx="0" cy="0"/>
          <a:chOff x="0" y="0"/>
          <a:chExt cx="0" cy="0"/>
        </a:xfrm>
      </p:grpSpPr>
      <p:sp>
        <p:nvSpPr>
          <p:cNvPr id="123" name="Google Shape;123;p32"/>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4" name="Google Shape;124;p32"/>
          <p:cNvSpPr txBox="1"/>
          <p:nvPr>
            <p:ph idx="1" type="body"/>
          </p:nvPr>
        </p:nvSpPr>
        <p:spPr>
          <a:xfrm>
            <a:off x="457200" y="1604520"/>
            <a:ext cx="401580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25" name="Google Shape;125;p32"/>
          <p:cNvSpPr txBox="1"/>
          <p:nvPr>
            <p:ph idx="2" type="body"/>
          </p:nvPr>
        </p:nvSpPr>
        <p:spPr>
          <a:xfrm>
            <a:off x="4674240" y="1604520"/>
            <a:ext cx="401580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6" name="Shape 16"/>
        <p:cNvGrpSpPr/>
        <p:nvPr/>
      </p:nvGrpSpPr>
      <p:grpSpPr>
        <a:xfrm>
          <a:off x="0" y="0"/>
          <a:ext cx="0" cy="0"/>
          <a:chOff x="0" y="0"/>
          <a:chExt cx="0" cy="0"/>
        </a:xfrm>
      </p:grpSpPr>
      <p:sp>
        <p:nvSpPr>
          <p:cNvPr id="17" name="Google Shape;17;p4"/>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 name="Google Shape;18;p4"/>
          <p:cNvSpPr txBox="1"/>
          <p:nvPr>
            <p:ph idx="1" type="body"/>
          </p:nvPr>
        </p:nvSpPr>
        <p:spPr>
          <a:xfrm>
            <a:off x="457200" y="1604520"/>
            <a:ext cx="822924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26" name="Shape 126"/>
        <p:cNvGrpSpPr/>
        <p:nvPr/>
      </p:nvGrpSpPr>
      <p:grpSpPr>
        <a:xfrm>
          <a:off x="0" y="0"/>
          <a:ext cx="0" cy="0"/>
          <a:chOff x="0" y="0"/>
          <a:chExt cx="0" cy="0"/>
        </a:xfrm>
      </p:grpSpPr>
      <p:sp>
        <p:nvSpPr>
          <p:cNvPr id="127" name="Google Shape;127;p33"/>
          <p:cNvSpPr txBox="1"/>
          <p:nvPr>
            <p:ph idx="1" type="subTitle"/>
          </p:nvPr>
        </p:nvSpPr>
        <p:spPr>
          <a:xfrm>
            <a:off x="457200" y="273600"/>
            <a:ext cx="8229240" cy="53082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128" name="Shape 128"/>
        <p:cNvGrpSpPr/>
        <p:nvPr/>
      </p:nvGrpSpPr>
      <p:grpSpPr>
        <a:xfrm>
          <a:off x="0" y="0"/>
          <a:ext cx="0" cy="0"/>
          <a:chOff x="0" y="0"/>
          <a:chExt cx="0" cy="0"/>
        </a:xfrm>
      </p:grpSpPr>
      <p:sp>
        <p:nvSpPr>
          <p:cNvPr id="129" name="Google Shape;129;p34"/>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0" name="Google Shape;130;p34"/>
          <p:cNvSpPr txBox="1"/>
          <p:nvPr>
            <p:ph idx="1" type="body"/>
          </p:nvPr>
        </p:nvSpPr>
        <p:spPr>
          <a:xfrm>
            <a:off x="45720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31" name="Google Shape;131;p34"/>
          <p:cNvSpPr txBox="1"/>
          <p:nvPr>
            <p:ph idx="2" type="body"/>
          </p:nvPr>
        </p:nvSpPr>
        <p:spPr>
          <a:xfrm>
            <a:off x="457200" y="368208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32" name="Google Shape;132;p34"/>
          <p:cNvSpPr txBox="1"/>
          <p:nvPr>
            <p:ph idx="3" type="body"/>
          </p:nvPr>
        </p:nvSpPr>
        <p:spPr>
          <a:xfrm>
            <a:off x="4674240" y="1604520"/>
            <a:ext cx="401580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133" name="Shape 133"/>
        <p:cNvGrpSpPr/>
        <p:nvPr/>
      </p:nvGrpSpPr>
      <p:grpSpPr>
        <a:xfrm>
          <a:off x="0" y="0"/>
          <a:ext cx="0" cy="0"/>
          <a:chOff x="0" y="0"/>
          <a:chExt cx="0" cy="0"/>
        </a:xfrm>
      </p:grpSpPr>
      <p:sp>
        <p:nvSpPr>
          <p:cNvPr id="134" name="Google Shape;134;p35"/>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5" name="Google Shape;135;p35"/>
          <p:cNvSpPr txBox="1"/>
          <p:nvPr>
            <p:ph idx="1" type="body"/>
          </p:nvPr>
        </p:nvSpPr>
        <p:spPr>
          <a:xfrm>
            <a:off x="457200" y="1604520"/>
            <a:ext cx="401580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36" name="Google Shape;136;p35"/>
          <p:cNvSpPr txBox="1"/>
          <p:nvPr>
            <p:ph idx="2" type="body"/>
          </p:nvPr>
        </p:nvSpPr>
        <p:spPr>
          <a:xfrm>
            <a:off x="467424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37" name="Google Shape;137;p35"/>
          <p:cNvSpPr txBox="1"/>
          <p:nvPr>
            <p:ph idx="3" type="body"/>
          </p:nvPr>
        </p:nvSpPr>
        <p:spPr>
          <a:xfrm>
            <a:off x="4674240" y="368208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38" name="Shape 138"/>
        <p:cNvGrpSpPr/>
        <p:nvPr/>
      </p:nvGrpSpPr>
      <p:grpSpPr>
        <a:xfrm>
          <a:off x="0" y="0"/>
          <a:ext cx="0" cy="0"/>
          <a:chOff x="0" y="0"/>
          <a:chExt cx="0" cy="0"/>
        </a:xfrm>
      </p:grpSpPr>
      <p:sp>
        <p:nvSpPr>
          <p:cNvPr id="139" name="Google Shape;139;p36"/>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0" name="Google Shape;140;p36"/>
          <p:cNvSpPr txBox="1"/>
          <p:nvPr>
            <p:ph idx="1" type="body"/>
          </p:nvPr>
        </p:nvSpPr>
        <p:spPr>
          <a:xfrm>
            <a:off x="45720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41" name="Google Shape;141;p36"/>
          <p:cNvSpPr txBox="1"/>
          <p:nvPr>
            <p:ph idx="2" type="body"/>
          </p:nvPr>
        </p:nvSpPr>
        <p:spPr>
          <a:xfrm>
            <a:off x="467424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42" name="Google Shape;142;p36"/>
          <p:cNvSpPr txBox="1"/>
          <p:nvPr>
            <p:ph idx="3" type="body"/>
          </p:nvPr>
        </p:nvSpPr>
        <p:spPr>
          <a:xfrm>
            <a:off x="457200" y="3682080"/>
            <a:ext cx="822924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43" name="Shape 143"/>
        <p:cNvGrpSpPr/>
        <p:nvPr/>
      </p:nvGrpSpPr>
      <p:grpSpPr>
        <a:xfrm>
          <a:off x="0" y="0"/>
          <a:ext cx="0" cy="0"/>
          <a:chOff x="0" y="0"/>
          <a:chExt cx="0" cy="0"/>
        </a:xfrm>
      </p:grpSpPr>
      <p:sp>
        <p:nvSpPr>
          <p:cNvPr id="144" name="Google Shape;144;p37"/>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5" name="Google Shape;145;p37"/>
          <p:cNvSpPr txBox="1"/>
          <p:nvPr>
            <p:ph idx="1" type="body"/>
          </p:nvPr>
        </p:nvSpPr>
        <p:spPr>
          <a:xfrm>
            <a:off x="457200" y="1604520"/>
            <a:ext cx="822924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46" name="Google Shape;146;p37"/>
          <p:cNvSpPr txBox="1"/>
          <p:nvPr>
            <p:ph idx="2" type="body"/>
          </p:nvPr>
        </p:nvSpPr>
        <p:spPr>
          <a:xfrm>
            <a:off x="457200" y="3682080"/>
            <a:ext cx="822924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47" name="Shape 147"/>
        <p:cNvGrpSpPr/>
        <p:nvPr/>
      </p:nvGrpSpPr>
      <p:grpSpPr>
        <a:xfrm>
          <a:off x="0" y="0"/>
          <a:ext cx="0" cy="0"/>
          <a:chOff x="0" y="0"/>
          <a:chExt cx="0" cy="0"/>
        </a:xfrm>
      </p:grpSpPr>
      <p:sp>
        <p:nvSpPr>
          <p:cNvPr id="148" name="Google Shape;148;p38"/>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9" name="Google Shape;149;p38"/>
          <p:cNvSpPr txBox="1"/>
          <p:nvPr>
            <p:ph idx="1" type="body"/>
          </p:nvPr>
        </p:nvSpPr>
        <p:spPr>
          <a:xfrm>
            <a:off x="45720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50" name="Google Shape;150;p38"/>
          <p:cNvSpPr txBox="1"/>
          <p:nvPr>
            <p:ph idx="2" type="body"/>
          </p:nvPr>
        </p:nvSpPr>
        <p:spPr>
          <a:xfrm>
            <a:off x="467424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51" name="Google Shape;151;p38"/>
          <p:cNvSpPr txBox="1"/>
          <p:nvPr>
            <p:ph idx="3" type="body"/>
          </p:nvPr>
        </p:nvSpPr>
        <p:spPr>
          <a:xfrm>
            <a:off x="4674240" y="368208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52" name="Google Shape;152;p38"/>
          <p:cNvSpPr txBox="1"/>
          <p:nvPr>
            <p:ph idx="4" type="body"/>
          </p:nvPr>
        </p:nvSpPr>
        <p:spPr>
          <a:xfrm>
            <a:off x="457200" y="368208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53" name="Shape 153"/>
        <p:cNvGrpSpPr/>
        <p:nvPr/>
      </p:nvGrpSpPr>
      <p:grpSpPr>
        <a:xfrm>
          <a:off x="0" y="0"/>
          <a:ext cx="0" cy="0"/>
          <a:chOff x="0" y="0"/>
          <a:chExt cx="0" cy="0"/>
        </a:xfrm>
      </p:grpSpPr>
      <p:sp>
        <p:nvSpPr>
          <p:cNvPr id="154" name="Google Shape;154;p39"/>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55" name="Google Shape;155;p39"/>
          <p:cNvSpPr txBox="1"/>
          <p:nvPr>
            <p:ph idx="1" type="body"/>
          </p:nvPr>
        </p:nvSpPr>
        <p:spPr>
          <a:xfrm>
            <a:off x="457200" y="1604520"/>
            <a:ext cx="822924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56" name="Google Shape;156;p39"/>
          <p:cNvSpPr txBox="1"/>
          <p:nvPr>
            <p:ph idx="2" type="body"/>
          </p:nvPr>
        </p:nvSpPr>
        <p:spPr>
          <a:xfrm>
            <a:off x="457200" y="1604520"/>
            <a:ext cx="822924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pic>
        <p:nvPicPr>
          <p:cNvPr id="157" name="Google Shape;157;p39"/>
          <p:cNvPicPr preferRelativeResize="0"/>
          <p:nvPr/>
        </p:nvPicPr>
        <p:blipFill rotWithShape="1">
          <a:blip r:embed="rId2">
            <a:alphaModFix/>
          </a:blip>
          <a:srcRect b="0" l="0" r="0" t="0"/>
          <a:stretch/>
        </p:blipFill>
        <p:spPr>
          <a:xfrm>
            <a:off x="2079000" y="1604520"/>
            <a:ext cx="4984920" cy="3977280"/>
          </a:xfrm>
          <a:prstGeom prst="rect">
            <a:avLst/>
          </a:prstGeom>
          <a:noFill/>
          <a:ln>
            <a:noFill/>
          </a:ln>
        </p:spPr>
      </p:pic>
      <p:pic>
        <p:nvPicPr>
          <p:cNvPr id="158" name="Google Shape;158;p39"/>
          <p:cNvPicPr preferRelativeResize="0"/>
          <p:nvPr/>
        </p:nvPicPr>
        <p:blipFill rotWithShape="1">
          <a:blip r:embed="rId2">
            <a:alphaModFix/>
          </a:blip>
          <a:srcRect b="0" l="0" r="0" t="0"/>
          <a:stretch/>
        </p:blipFill>
        <p:spPr>
          <a:xfrm>
            <a:off x="2079000" y="1604520"/>
            <a:ext cx="4984920" cy="397728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64" name="Shape 16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65" name="Shape 165"/>
        <p:cNvGrpSpPr/>
        <p:nvPr/>
      </p:nvGrpSpPr>
      <p:grpSpPr>
        <a:xfrm>
          <a:off x="0" y="0"/>
          <a:ext cx="0" cy="0"/>
          <a:chOff x="0" y="0"/>
          <a:chExt cx="0" cy="0"/>
        </a:xfrm>
      </p:grpSpPr>
      <p:sp>
        <p:nvSpPr>
          <p:cNvPr id="166" name="Google Shape;166;p42"/>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67" name="Google Shape;167;p42"/>
          <p:cNvSpPr txBox="1"/>
          <p:nvPr>
            <p:ph idx="1" type="subTitle"/>
          </p:nvPr>
        </p:nvSpPr>
        <p:spPr>
          <a:xfrm>
            <a:off x="457200" y="1604520"/>
            <a:ext cx="8229240" cy="397764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68" name="Shape 168"/>
        <p:cNvGrpSpPr/>
        <p:nvPr/>
      </p:nvGrpSpPr>
      <p:grpSpPr>
        <a:xfrm>
          <a:off x="0" y="0"/>
          <a:ext cx="0" cy="0"/>
          <a:chOff x="0" y="0"/>
          <a:chExt cx="0" cy="0"/>
        </a:xfrm>
      </p:grpSpPr>
      <p:sp>
        <p:nvSpPr>
          <p:cNvPr id="169" name="Google Shape;169;p43"/>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70" name="Google Shape;170;p43"/>
          <p:cNvSpPr txBox="1"/>
          <p:nvPr>
            <p:ph idx="1" type="body"/>
          </p:nvPr>
        </p:nvSpPr>
        <p:spPr>
          <a:xfrm>
            <a:off x="457200" y="1604520"/>
            <a:ext cx="822924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9" name="Shape 19"/>
        <p:cNvGrpSpPr/>
        <p:nvPr/>
      </p:nvGrpSpPr>
      <p:grpSpPr>
        <a:xfrm>
          <a:off x="0" y="0"/>
          <a:ext cx="0" cy="0"/>
          <a:chOff x="0" y="0"/>
          <a:chExt cx="0" cy="0"/>
        </a:xfrm>
      </p:grpSpPr>
      <p:sp>
        <p:nvSpPr>
          <p:cNvPr id="20" name="Google Shape;20;p5"/>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1" name="Google Shape;21;p5"/>
          <p:cNvSpPr txBox="1"/>
          <p:nvPr>
            <p:ph idx="1" type="body"/>
          </p:nvPr>
        </p:nvSpPr>
        <p:spPr>
          <a:xfrm>
            <a:off x="457200" y="1604520"/>
            <a:ext cx="401580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2" name="Google Shape;22;p5"/>
          <p:cNvSpPr txBox="1"/>
          <p:nvPr>
            <p:ph idx="2" type="body"/>
          </p:nvPr>
        </p:nvSpPr>
        <p:spPr>
          <a:xfrm>
            <a:off x="4674240" y="1604520"/>
            <a:ext cx="401580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71" name="Shape 171"/>
        <p:cNvGrpSpPr/>
        <p:nvPr/>
      </p:nvGrpSpPr>
      <p:grpSpPr>
        <a:xfrm>
          <a:off x="0" y="0"/>
          <a:ext cx="0" cy="0"/>
          <a:chOff x="0" y="0"/>
          <a:chExt cx="0" cy="0"/>
        </a:xfrm>
      </p:grpSpPr>
      <p:sp>
        <p:nvSpPr>
          <p:cNvPr id="172" name="Google Shape;172;p44"/>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73" name="Google Shape;173;p44"/>
          <p:cNvSpPr txBox="1"/>
          <p:nvPr>
            <p:ph idx="1" type="body"/>
          </p:nvPr>
        </p:nvSpPr>
        <p:spPr>
          <a:xfrm>
            <a:off x="457200" y="1604520"/>
            <a:ext cx="401580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74" name="Google Shape;174;p44"/>
          <p:cNvSpPr txBox="1"/>
          <p:nvPr>
            <p:ph idx="2" type="body"/>
          </p:nvPr>
        </p:nvSpPr>
        <p:spPr>
          <a:xfrm>
            <a:off x="4674240" y="1604520"/>
            <a:ext cx="401580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5" name="Shape 175"/>
        <p:cNvGrpSpPr/>
        <p:nvPr/>
      </p:nvGrpSpPr>
      <p:grpSpPr>
        <a:xfrm>
          <a:off x="0" y="0"/>
          <a:ext cx="0" cy="0"/>
          <a:chOff x="0" y="0"/>
          <a:chExt cx="0" cy="0"/>
        </a:xfrm>
      </p:grpSpPr>
      <p:sp>
        <p:nvSpPr>
          <p:cNvPr id="176" name="Google Shape;176;p45"/>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77" name="Shape 177"/>
        <p:cNvGrpSpPr/>
        <p:nvPr/>
      </p:nvGrpSpPr>
      <p:grpSpPr>
        <a:xfrm>
          <a:off x="0" y="0"/>
          <a:ext cx="0" cy="0"/>
          <a:chOff x="0" y="0"/>
          <a:chExt cx="0" cy="0"/>
        </a:xfrm>
      </p:grpSpPr>
      <p:sp>
        <p:nvSpPr>
          <p:cNvPr id="178" name="Google Shape;178;p46"/>
          <p:cNvSpPr txBox="1"/>
          <p:nvPr>
            <p:ph idx="1" type="subTitle"/>
          </p:nvPr>
        </p:nvSpPr>
        <p:spPr>
          <a:xfrm>
            <a:off x="457200" y="273600"/>
            <a:ext cx="8229240" cy="53082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179" name="Shape 179"/>
        <p:cNvGrpSpPr/>
        <p:nvPr/>
      </p:nvGrpSpPr>
      <p:grpSpPr>
        <a:xfrm>
          <a:off x="0" y="0"/>
          <a:ext cx="0" cy="0"/>
          <a:chOff x="0" y="0"/>
          <a:chExt cx="0" cy="0"/>
        </a:xfrm>
      </p:grpSpPr>
      <p:sp>
        <p:nvSpPr>
          <p:cNvPr id="180" name="Google Shape;180;p47"/>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1" name="Google Shape;181;p47"/>
          <p:cNvSpPr txBox="1"/>
          <p:nvPr>
            <p:ph idx="1" type="body"/>
          </p:nvPr>
        </p:nvSpPr>
        <p:spPr>
          <a:xfrm>
            <a:off x="45720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82" name="Google Shape;182;p47"/>
          <p:cNvSpPr txBox="1"/>
          <p:nvPr>
            <p:ph idx="2" type="body"/>
          </p:nvPr>
        </p:nvSpPr>
        <p:spPr>
          <a:xfrm>
            <a:off x="457200" y="368208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83" name="Google Shape;183;p47"/>
          <p:cNvSpPr txBox="1"/>
          <p:nvPr>
            <p:ph idx="3" type="body"/>
          </p:nvPr>
        </p:nvSpPr>
        <p:spPr>
          <a:xfrm>
            <a:off x="4674240" y="1604520"/>
            <a:ext cx="401580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184" name="Shape 184"/>
        <p:cNvGrpSpPr/>
        <p:nvPr/>
      </p:nvGrpSpPr>
      <p:grpSpPr>
        <a:xfrm>
          <a:off x="0" y="0"/>
          <a:ext cx="0" cy="0"/>
          <a:chOff x="0" y="0"/>
          <a:chExt cx="0" cy="0"/>
        </a:xfrm>
      </p:grpSpPr>
      <p:sp>
        <p:nvSpPr>
          <p:cNvPr id="185" name="Google Shape;185;p48"/>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6" name="Google Shape;186;p48"/>
          <p:cNvSpPr txBox="1"/>
          <p:nvPr>
            <p:ph idx="1" type="body"/>
          </p:nvPr>
        </p:nvSpPr>
        <p:spPr>
          <a:xfrm>
            <a:off x="457200" y="1604520"/>
            <a:ext cx="401580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87" name="Google Shape;187;p48"/>
          <p:cNvSpPr txBox="1"/>
          <p:nvPr>
            <p:ph idx="2" type="body"/>
          </p:nvPr>
        </p:nvSpPr>
        <p:spPr>
          <a:xfrm>
            <a:off x="467424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88" name="Google Shape;188;p48"/>
          <p:cNvSpPr txBox="1"/>
          <p:nvPr>
            <p:ph idx="3" type="body"/>
          </p:nvPr>
        </p:nvSpPr>
        <p:spPr>
          <a:xfrm>
            <a:off x="4674240" y="368208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89" name="Shape 189"/>
        <p:cNvGrpSpPr/>
        <p:nvPr/>
      </p:nvGrpSpPr>
      <p:grpSpPr>
        <a:xfrm>
          <a:off x="0" y="0"/>
          <a:ext cx="0" cy="0"/>
          <a:chOff x="0" y="0"/>
          <a:chExt cx="0" cy="0"/>
        </a:xfrm>
      </p:grpSpPr>
      <p:sp>
        <p:nvSpPr>
          <p:cNvPr id="190" name="Google Shape;190;p49"/>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91" name="Google Shape;191;p49"/>
          <p:cNvSpPr txBox="1"/>
          <p:nvPr>
            <p:ph idx="1" type="body"/>
          </p:nvPr>
        </p:nvSpPr>
        <p:spPr>
          <a:xfrm>
            <a:off x="45720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92" name="Google Shape;192;p49"/>
          <p:cNvSpPr txBox="1"/>
          <p:nvPr>
            <p:ph idx="2" type="body"/>
          </p:nvPr>
        </p:nvSpPr>
        <p:spPr>
          <a:xfrm>
            <a:off x="467424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93" name="Google Shape;193;p49"/>
          <p:cNvSpPr txBox="1"/>
          <p:nvPr>
            <p:ph idx="3" type="body"/>
          </p:nvPr>
        </p:nvSpPr>
        <p:spPr>
          <a:xfrm>
            <a:off x="457200" y="3682080"/>
            <a:ext cx="822924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94" name="Shape 194"/>
        <p:cNvGrpSpPr/>
        <p:nvPr/>
      </p:nvGrpSpPr>
      <p:grpSpPr>
        <a:xfrm>
          <a:off x="0" y="0"/>
          <a:ext cx="0" cy="0"/>
          <a:chOff x="0" y="0"/>
          <a:chExt cx="0" cy="0"/>
        </a:xfrm>
      </p:grpSpPr>
      <p:sp>
        <p:nvSpPr>
          <p:cNvPr id="195" name="Google Shape;195;p50"/>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96" name="Google Shape;196;p50"/>
          <p:cNvSpPr txBox="1"/>
          <p:nvPr>
            <p:ph idx="1" type="body"/>
          </p:nvPr>
        </p:nvSpPr>
        <p:spPr>
          <a:xfrm>
            <a:off x="457200" y="1604520"/>
            <a:ext cx="822924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97" name="Google Shape;197;p50"/>
          <p:cNvSpPr txBox="1"/>
          <p:nvPr>
            <p:ph idx="2" type="body"/>
          </p:nvPr>
        </p:nvSpPr>
        <p:spPr>
          <a:xfrm>
            <a:off x="457200" y="3682080"/>
            <a:ext cx="822924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98" name="Shape 198"/>
        <p:cNvGrpSpPr/>
        <p:nvPr/>
      </p:nvGrpSpPr>
      <p:grpSpPr>
        <a:xfrm>
          <a:off x="0" y="0"/>
          <a:ext cx="0" cy="0"/>
          <a:chOff x="0" y="0"/>
          <a:chExt cx="0" cy="0"/>
        </a:xfrm>
      </p:grpSpPr>
      <p:sp>
        <p:nvSpPr>
          <p:cNvPr id="199" name="Google Shape;199;p51"/>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00" name="Google Shape;200;p51"/>
          <p:cNvSpPr txBox="1"/>
          <p:nvPr>
            <p:ph idx="1" type="body"/>
          </p:nvPr>
        </p:nvSpPr>
        <p:spPr>
          <a:xfrm>
            <a:off x="45720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01" name="Google Shape;201;p51"/>
          <p:cNvSpPr txBox="1"/>
          <p:nvPr>
            <p:ph idx="2" type="body"/>
          </p:nvPr>
        </p:nvSpPr>
        <p:spPr>
          <a:xfrm>
            <a:off x="467424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02" name="Google Shape;202;p51"/>
          <p:cNvSpPr txBox="1"/>
          <p:nvPr>
            <p:ph idx="3" type="body"/>
          </p:nvPr>
        </p:nvSpPr>
        <p:spPr>
          <a:xfrm>
            <a:off x="4674240" y="368208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03" name="Google Shape;203;p51"/>
          <p:cNvSpPr txBox="1"/>
          <p:nvPr>
            <p:ph idx="4" type="body"/>
          </p:nvPr>
        </p:nvSpPr>
        <p:spPr>
          <a:xfrm>
            <a:off x="457200" y="368208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204" name="Shape 204"/>
        <p:cNvGrpSpPr/>
        <p:nvPr/>
      </p:nvGrpSpPr>
      <p:grpSpPr>
        <a:xfrm>
          <a:off x="0" y="0"/>
          <a:ext cx="0" cy="0"/>
          <a:chOff x="0" y="0"/>
          <a:chExt cx="0" cy="0"/>
        </a:xfrm>
      </p:grpSpPr>
      <p:sp>
        <p:nvSpPr>
          <p:cNvPr id="205" name="Google Shape;205;p52"/>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06" name="Google Shape;206;p52"/>
          <p:cNvSpPr txBox="1"/>
          <p:nvPr>
            <p:ph idx="1" type="body"/>
          </p:nvPr>
        </p:nvSpPr>
        <p:spPr>
          <a:xfrm>
            <a:off x="457200" y="1604520"/>
            <a:ext cx="822924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07" name="Google Shape;207;p52"/>
          <p:cNvSpPr txBox="1"/>
          <p:nvPr>
            <p:ph idx="2" type="body"/>
          </p:nvPr>
        </p:nvSpPr>
        <p:spPr>
          <a:xfrm>
            <a:off x="457200" y="1604520"/>
            <a:ext cx="822924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pic>
        <p:nvPicPr>
          <p:cNvPr id="208" name="Google Shape;208;p52"/>
          <p:cNvPicPr preferRelativeResize="0"/>
          <p:nvPr/>
        </p:nvPicPr>
        <p:blipFill rotWithShape="1">
          <a:blip r:embed="rId2">
            <a:alphaModFix/>
          </a:blip>
          <a:srcRect b="0" l="0" r="0" t="0"/>
          <a:stretch/>
        </p:blipFill>
        <p:spPr>
          <a:xfrm>
            <a:off x="2079000" y="1604520"/>
            <a:ext cx="4984920" cy="3977280"/>
          </a:xfrm>
          <a:prstGeom prst="rect">
            <a:avLst/>
          </a:prstGeom>
          <a:noFill/>
          <a:ln>
            <a:noFill/>
          </a:ln>
        </p:spPr>
      </p:pic>
      <p:pic>
        <p:nvPicPr>
          <p:cNvPr id="209" name="Google Shape;209;p52"/>
          <p:cNvPicPr preferRelativeResize="0"/>
          <p:nvPr/>
        </p:nvPicPr>
        <p:blipFill rotWithShape="1">
          <a:blip r:embed="rId2">
            <a:alphaModFix/>
          </a:blip>
          <a:srcRect b="0" l="0" r="0" t="0"/>
          <a:stretch/>
        </p:blipFill>
        <p:spPr>
          <a:xfrm>
            <a:off x="2079000" y="1604520"/>
            <a:ext cx="4984920" cy="39772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5" name="Shape 25"/>
        <p:cNvGrpSpPr/>
        <p:nvPr/>
      </p:nvGrpSpPr>
      <p:grpSpPr>
        <a:xfrm>
          <a:off x="0" y="0"/>
          <a:ext cx="0" cy="0"/>
          <a:chOff x="0" y="0"/>
          <a:chExt cx="0" cy="0"/>
        </a:xfrm>
      </p:grpSpPr>
      <p:sp>
        <p:nvSpPr>
          <p:cNvPr id="26" name="Google Shape;26;p7"/>
          <p:cNvSpPr txBox="1"/>
          <p:nvPr>
            <p:ph idx="1" type="subTitle"/>
          </p:nvPr>
        </p:nvSpPr>
        <p:spPr>
          <a:xfrm>
            <a:off x="457200" y="273600"/>
            <a:ext cx="8229240" cy="53082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7" name="Shape 27"/>
        <p:cNvGrpSpPr/>
        <p:nvPr/>
      </p:nvGrpSpPr>
      <p:grpSpPr>
        <a:xfrm>
          <a:off x="0" y="0"/>
          <a:ext cx="0" cy="0"/>
          <a:chOff x="0" y="0"/>
          <a:chExt cx="0" cy="0"/>
        </a:xfrm>
      </p:grpSpPr>
      <p:sp>
        <p:nvSpPr>
          <p:cNvPr id="28" name="Google Shape;28;p8"/>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9" name="Google Shape;29;p8"/>
          <p:cNvSpPr txBox="1"/>
          <p:nvPr>
            <p:ph idx="1" type="body"/>
          </p:nvPr>
        </p:nvSpPr>
        <p:spPr>
          <a:xfrm>
            <a:off x="45720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0" name="Google Shape;30;p8"/>
          <p:cNvSpPr txBox="1"/>
          <p:nvPr>
            <p:ph idx="2" type="body"/>
          </p:nvPr>
        </p:nvSpPr>
        <p:spPr>
          <a:xfrm>
            <a:off x="457200" y="368208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1" name="Google Shape;31;p8"/>
          <p:cNvSpPr txBox="1"/>
          <p:nvPr>
            <p:ph idx="3" type="body"/>
          </p:nvPr>
        </p:nvSpPr>
        <p:spPr>
          <a:xfrm>
            <a:off x="4674240" y="1604520"/>
            <a:ext cx="401580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32" name="Shape 32"/>
        <p:cNvGrpSpPr/>
        <p:nvPr/>
      </p:nvGrpSpPr>
      <p:grpSpPr>
        <a:xfrm>
          <a:off x="0" y="0"/>
          <a:ext cx="0" cy="0"/>
          <a:chOff x="0" y="0"/>
          <a:chExt cx="0" cy="0"/>
        </a:xfrm>
      </p:grpSpPr>
      <p:sp>
        <p:nvSpPr>
          <p:cNvPr id="33" name="Google Shape;33;p9"/>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4" name="Google Shape;34;p9"/>
          <p:cNvSpPr txBox="1"/>
          <p:nvPr>
            <p:ph idx="1" type="body"/>
          </p:nvPr>
        </p:nvSpPr>
        <p:spPr>
          <a:xfrm>
            <a:off x="457200" y="1604520"/>
            <a:ext cx="401580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5" name="Google Shape;35;p9"/>
          <p:cNvSpPr txBox="1"/>
          <p:nvPr>
            <p:ph idx="2" type="body"/>
          </p:nvPr>
        </p:nvSpPr>
        <p:spPr>
          <a:xfrm>
            <a:off x="467424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6" name="Google Shape;36;p9"/>
          <p:cNvSpPr txBox="1"/>
          <p:nvPr>
            <p:ph idx="3" type="body"/>
          </p:nvPr>
        </p:nvSpPr>
        <p:spPr>
          <a:xfrm>
            <a:off x="4674240" y="368208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37" name="Shape 37"/>
        <p:cNvGrpSpPr/>
        <p:nvPr/>
      </p:nvGrpSpPr>
      <p:grpSpPr>
        <a:xfrm>
          <a:off x="0" y="0"/>
          <a:ext cx="0" cy="0"/>
          <a:chOff x="0" y="0"/>
          <a:chExt cx="0" cy="0"/>
        </a:xfrm>
      </p:grpSpPr>
      <p:sp>
        <p:nvSpPr>
          <p:cNvPr id="38" name="Google Shape;38;p10"/>
          <p:cNvSpPr txBox="1"/>
          <p:nvPr>
            <p:ph type="title"/>
          </p:nvPr>
        </p:nvSpPr>
        <p:spPr>
          <a:xfrm>
            <a:off x="457200" y="273600"/>
            <a:ext cx="8229240" cy="114516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9" name="Google Shape;39;p10"/>
          <p:cNvSpPr txBox="1"/>
          <p:nvPr>
            <p:ph idx="1" type="body"/>
          </p:nvPr>
        </p:nvSpPr>
        <p:spPr>
          <a:xfrm>
            <a:off x="45720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0" name="Google Shape;40;p10"/>
          <p:cNvSpPr txBox="1"/>
          <p:nvPr>
            <p:ph idx="2" type="body"/>
          </p:nvPr>
        </p:nvSpPr>
        <p:spPr>
          <a:xfrm>
            <a:off x="4674240" y="1604520"/>
            <a:ext cx="401580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1" name="Google Shape;41;p10"/>
          <p:cNvSpPr txBox="1"/>
          <p:nvPr>
            <p:ph idx="3" type="body"/>
          </p:nvPr>
        </p:nvSpPr>
        <p:spPr>
          <a:xfrm>
            <a:off x="457200" y="3682080"/>
            <a:ext cx="8229240" cy="18968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2.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image" Target="../media/image2.png"/><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 Type="http://schemas.openxmlformats.org/officeDocument/2006/relationships/image" Target="../media/image2.png"/><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5.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6330240"/>
            <a:ext cx="9141840" cy="543600"/>
          </a:xfrm>
          <a:prstGeom prst="rect">
            <a:avLst/>
          </a:prstGeom>
          <a:noFill/>
          <a:ln>
            <a:noFill/>
          </a:ln>
        </p:spPr>
      </p:pic>
      <p:cxnSp>
        <p:nvCxnSpPr>
          <p:cNvPr id="7" name="Google Shape;7;p1"/>
          <p:cNvCxnSpPr/>
          <p:nvPr/>
        </p:nvCxnSpPr>
        <p:spPr>
          <a:xfrm>
            <a:off x="0" y="549000"/>
            <a:ext cx="9144000" cy="0"/>
          </a:xfrm>
          <a:prstGeom prst="straightConnector1">
            <a:avLst/>
          </a:prstGeom>
          <a:noFill/>
          <a:ln cap="flat" cmpd="sng" w="25550">
            <a:solidFill>
              <a:srgbClr val="287886"/>
            </a:solidFill>
            <a:prstDash val="solid"/>
            <a:round/>
            <a:headEnd len="sm" w="sm" type="none"/>
            <a:tailEnd len="sm" w="sm" type="none"/>
          </a:ln>
        </p:spPr>
      </p:cxnSp>
      <p:pic>
        <p:nvPicPr>
          <p:cNvPr id="8" name="Google Shape;8;p1"/>
          <p:cNvPicPr preferRelativeResize="0"/>
          <p:nvPr/>
        </p:nvPicPr>
        <p:blipFill rotWithShape="1">
          <a:blip r:embed="rId2">
            <a:alphaModFix/>
          </a:blip>
          <a:srcRect b="0" l="0" r="0" t="0"/>
          <a:stretch/>
        </p:blipFill>
        <p:spPr>
          <a:xfrm>
            <a:off x="0" y="6339960"/>
            <a:ext cx="9141840" cy="543600"/>
          </a:xfrm>
          <a:prstGeom prst="rect">
            <a:avLst/>
          </a:prstGeom>
          <a:noFill/>
          <a:ln>
            <a:noFill/>
          </a:ln>
        </p:spPr>
      </p:pic>
      <p:pic>
        <p:nvPicPr>
          <p:cNvPr id="9" name="Google Shape;9;p1"/>
          <p:cNvPicPr preferRelativeResize="0"/>
          <p:nvPr/>
        </p:nvPicPr>
        <p:blipFill rotWithShape="1">
          <a:blip r:embed="rId3">
            <a:alphaModFix/>
          </a:blip>
          <a:srcRect b="0" l="0" r="0" t="0"/>
          <a:stretch/>
        </p:blipFill>
        <p:spPr>
          <a:xfrm>
            <a:off x="2153160" y="561600"/>
            <a:ext cx="4836240" cy="873720"/>
          </a:xfrm>
          <a:prstGeom prst="rect">
            <a:avLst/>
          </a:prstGeom>
          <a:noFill/>
          <a:ln>
            <a:noFill/>
          </a:ln>
        </p:spPr>
      </p:pic>
      <p:sp>
        <p:nvSpPr>
          <p:cNvPr id="10" name="Google Shape;10;p1"/>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 type="body"/>
          </p:nvPr>
        </p:nvSpPr>
        <p:spPr>
          <a:xfrm>
            <a:off x="457200" y="1604520"/>
            <a:ext cx="822924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8" name="Shape 58"/>
        <p:cNvGrpSpPr/>
        <p:nvPr/>
      </p:nvGrpSpPr>
      <p:grpSpPr>
        <a:xfrm>
          <a:off x="0" y="0"/>
          <a:ext cx="0" cy="0"/>
          <a:chOff x="0" y="0"/>
          <a:chExt cx="0" cy="0"/>
        </a:xfrm>
      </p:grpSpPr>
      <p:pic>
        <p:nvPicPr>
          <p:cNvPr id="59" name="Google Shape;59;p14"/>
          <p:cNvPicPr preferRelativeResize="0"/>
          <p:nvPr/>
        </p:nvPicPr>
        <p:blipFill rotWithShape="1">
          <a:blip r:embed="rId1">
            <a:alphaModFix/>
          </a:blip>
          <a:srcRect b="0" l="0" r="0" t="0"/>
          <a:stretch/>
        </p:blipFill>
        <p:spPr>
          <a:xfrm>
            <a:off x="0" y="6330240"/>
            <a:ext cx="9141840" cy="543600"/>
          </a:xfrm>
          <a:prstGeom prst="rect">
            <a:avLst/>
          </a:prstGeom>
          <a:noFill/>
          <a:ln>
            <a:noFill/>
          </a:ln>
        </p:spPr>
      </p:pic>
      <p:cxnSp>
        <p:nvCxnSpPr>
          <p:cNvPr id="60" name="Google Shape;60;p14"/>
          <p:cNvCxnSpPr/>
          <p:nvPr/>
        </p:nvCxnSpPr>
        <p:spPr>
          <a:xfrm>
            <a:off x="0" y="549000"/>
            <a:ext cx="9144000" cy="0"/>
          </a:xfrm>
          <a:prstGeom prst="straightConnector1">
            <a:avLst/>
          </a:prstGeom>
          <a:noFill/>
          <a:ln cap="flat" cmpd="sng" w="25550">
            <a:solidFill>
              <a:srgbClr val="287886"/>
            </a:solidFill>
            <a:prstDash val="solid"/>
            <a:round/>
            <a:headEnd len="sm" w="sm" type="none"/>
            <a:tailEnd len="sm" w="sm" type="none"/>
          </a:ln>
        </p:spPr>
      </p:cxnSp>
      <p:sp>
        <p:nvSpPr>
          <p:cNvPr id="61" name="Google Shape;61;p14"/>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2" name="Google Shape;62;p14"/>
          <p:cNvSpPr txBox="1"/>
          <p:nvPr>
            <p:ph idx="1" type="body"/>
          </p:nvPr>
        </p:nvSpPr>
        <p:spPr>
          <a:xfrm>
            <a:off x="457200" y="1604520"/>
            <a:ext cx="822924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9" name="Shape 109"/>
        <p:cNvGrpSpPr/>
        <p:nvPr/>
      </p:nvGrpSpPr>
      <p:grpSpPr>
        <a:xfrm>
          <a:off x="0" y="0"/>
          <a:ext cx="0" cy="0"/>
          <a:chOff x="0" y="0"/>
          <a:chExt cx="0" cy="0"/>
        </a:xfrm>
      </p:grpSpPr>
      <p:pic>
        <p:nvPicPr>
          <p:cNvPr id="110" name="Google Shape;110;p27"/>
          <p:cNvPicPr preferRelativeResize="0"/>
          <p:nvPr/>
        </p:nvPicPr>
        <p:blipFill rotWithShape="1">
          <a:blip r:embed="rId1">
            <a:alphaModFix/>
          </a:blip>
          <a:srcRect b="0" l="0" r="0" t="0"/>
          <a:stretch/>
        </p:blipFill>
        <p:spPr>
          <a:xfrm>
            <a:off x="0" y="6330240"/>
            <a:ext cx="9141840" cy="543600"/>
          </a:xfrm>
          <a:prstGeom prst="rect">
            <a:avLst/>
          </a:prstGeom>
          <a:noFill/>
          <a:ln>
            <a:noFill/>
          </a:ln>
        </p:spPr>
      </p:pic>
      <p:sp>
        <p:nvSpPr>
          <p:cNvPr id="111" name="Google Shape;111;p27"/>
          <p:cNvSpPr txBox="1"/>
          <p:nvPr>
            <p:ph type="title"/>
          </p:nvPr>
        </p:nvSpPr>
        <p:spPr>
          <a:xfrm>
            <a:off x="457200" y="273600"/>
            <a:ext cx="8228880" cy="11448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2" name="Google Shape;112;p27"/>
          <p:cNvSpPr txBox="1"/>
          <p:nvPr>
            <p:ph idx="1" type="body"/>
          </p:nvPr>
        </p:nvSpPr>
        <p:spPr>
          <a:xfrm>
            <a:off x="457200" y="1604520"/>
            <a:ext cx="822924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9" name="Shape 159"/>
        <p:cNvGrpSpPr/>
        <p:nvPr/>
      </p:nvGrpSpPr>
      <p:grpSpPr>
        <a:xfrm>
          <a:off x="0" y="0"/>
          <a:ext cx="0" cy="0"/>
          <a:chOff x="0" y="0"/>
          <a:chExt cx="0" cy="0"/>
        </a:xfrm>
      </p:grpSpPr>
      <p:pic>
        <p:nvPicPr>
          <p:cNvPr id="160" name="Google Shape;160;p40"/>
          <p:cNvPicPr preferRelativeResize="0"/>
          <p:nvPr/>
        </p:nvPicPr>
        <p:blipFill rotWithShape="1">
          <a:blip r:embed="rId1">
            <a:alphaModFix/>
          </a:blip>
          <a:srcRect b="0" l="0" r="0" t="0"/>
          <a:stretch/>
        </p:blipFill>
        <p:spPr>
          <a:xfrm>
            <a:off x="0" y="6330240"/>
            <a:ext cx="9051120" cy="543960"/>
          </a:xfrm>
          <a:prstGeom prst="rect">
            <a:avLst/>
          </a:prstGeom>
          <a:noFill/>
          <a:ln>
            <a:noFill/>
          </a:ln>
        </p:spPr>
      </p:pic>
      <p:cxnSp>
        <p:nvCxnSpPr>
          <p:cNvPr id="161" name="Google Shape;161;p40"/>
          <p:cNvCxnSpPr/>
          <p:nvPr/>
        </p:nvCxnSpPr>
        <p:spPr>
          <a:xfrm>
            <a:off x="0" y="549360"/>
            <a:ext cx="9142560" cy="360"/>
          </a:xfrm>
          <a:prstGeom prst="straightConnector1">
            <a:avLst/>
          </a:prstGeom>
          <a:noFill/>
          <a:ln cap="flat" cmpd="sng" w="25550">
            <a:solidFill>
              <a:srgbClr val="287886"/>
            </a:solidFill>
            <a:prstDash val="solid"/>
            <a:round/>
            <a:headEnd len="sm" w="sm" type="none"/>
            <a:tailEnd len="sm" w="sm" type="none"/>
          </a:ln>
        </p:spPr>
      </p:cxnSp>
      <p:sp>
        <p:nvSpPr>
          <p:cNvPr id="162" name="Google Shape;162;p40"/>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63" name="Google Shape;163;p40"/>
          <p:cNvSpPr txBox="1"/>
          <p:nvPr>
            <p:ph idx="1" type="body"/>
          </p:nvPr>
        </p:nvSpPr>
        <p:spPr>
          <a:xfrm>
            <a:off x="457200" y="1604520"/>
            <a:ext cx="822924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0.png"/><Relationship Id="rId13" Type="http://schemas.openxmlformats.org/officeDocument/2006/relationships/image" Target="../media/image30.png"/><Relationship Id="rId12" Type="http://schemas.openxmlformats.org/officeDocument/2006/relationships/image" Target="../media/image23.png"/><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image" Target="../media/image33.png"/><Relationship Id="rId15" Type="http://schemas.openxmlformats.org/officeDocument/2006/relationships/image" Target="../media/image110.png"/><Relationship Id="rId14"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image" Target="../media/image19.png"/><Relationship Id="rId7" Type="http://schemas.openxmlformats.org/officeDocument/2006/relationships/image" Target="../media/image18.png"/><Relationship Id="rId8" Type="http://schemas.openxmlformats.org/officeDocument/2006/relationships/image" Target="../media/image8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9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53.png"/><Relationship Id="rId4" Type="http://schemas.openxmlformats.org/officeDocument/2006/relationships/image" Target="../media/image9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53.png"/><Relationship Id="rId4" Type="http://schemas.openxmlformats.org/officeDocument/2006/relationships/image" Target="../media/image98.png"/><Relationship Id="rId5" Type="http://schemas.openxmlformats.org/officeDocument/2006/relationships/image" Target="../media/image127.png"/><Relationship Id="rId6" Type="http://schemas.openxmlformats.org/officeDocument/2006/relationships/image" Target="../media/image10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52.png"/><Relationship Id="rId6" Type="http://schemas.openxmlformats.org/officeDocument/2006/relationships/image" Target="../media/image101.png"/><Relationship Id="rId7" Type="http://schemas.openxmlformats.org/officeDocument/2006/relationships/image" Target="../media/image117.png"/><Relationship Id="rId8" Type="http://schemas.openxmlformats.org/officeDocument/2006/relationships/image" Target="../media/image10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5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5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5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image" Target="../media/image5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 Id="rId3" Type="http://schemas.openxmlformats.org/officeDocument/2006/relationships/image" Target="../media/image5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image" Target="../media/image53.png"/></Relationships>
</file>

<file path=ppt/slides/_rels/slide11.xml.rels><?xml version="1.0" encoding="UTF-8" standalone="yes"?><Relationships xmlns="http://schemas.openxmlformats.org/package/2006/relationships"><Relationship Id="rId11" Type="http://schemas.openxmlformats.org/officeDocument/2006/relationships/image" Target="../media/image110.png"/><Relationship Id="rId10" Type="http://schemas.openxmlformats.org/officeDocument/2006/relationships/image" Target="../media/image20.png"/><Relationship Id="rId13" Type="http://schemas.openxmlformats.org/officeDocument/2006/relationships/image" Target="../media/image30.png"/><Relationship Id="rId12" Type="http://schemas.openxmlformats.org/officeDocument/2006/relationships/image" Target="../media/image23.png"/><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image" Target="../media/image33.png"/><Relationship Id="rId14"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image" Target="../media/image19.png"/><Relationship Id="rId7" Type="http://schemas.openxmlformats.org/officeDocument/2006/relationships/image" Target="../media/image18.png"/><Relationship Id="rId8" Type="http://schemas.openxmlformats.org/officeDocument/2006/relationships/image" Target="../media/image8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 Id="rId3" Type="http://schemas.openxmlformats.org/officeDocument/2006/relationships/image" Target="../media/image53.png"/><Relationship Id="rId4" Type="http://schemas.openxmlformats.org/officeDocument/2006/relationships/image" Target="../media/image10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2.xml"/><Relationship Id="rId3" Type="http://schemas.openxmlformats.org/officeDocument/2006/relationships/image" Target="../media/image11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3.xml"/><Relationship Id="rId3" Type="http://schemas.openxmlformats.org/officeDocument/2006/relationships/image" Target="../media/image12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4.xml"/><Relationship Id="rId3" Type="http://schemas.openxmlformats.org/officeDocument/2006/relationships/image" Target="../media/image125.png"/><Relationship Id="rId4" Type="http://schemas.openxmlformats.org/officeDocument/2006/relationships/image" Target="../media/image12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5.xml"/><Relationship Id="rId3" Type="http://schemas.openxmlformats.org/officeDocument/2006/relationships/image" Target="../media/image12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6.xml"/><Relationship Id="rId3" Type="http://schemas.openxmlformats.org/officeDocument/2006/relationships/image" Target="../media/image12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7.xml"/><Relationship Id="rId3" Type="http://schemas.openxmlformats.org/officeDocument/2006/relationships/image" Target="../media/image11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8.xml"/><Relationship Id="rId3" Type="http://schemas.openxmlformats.org/officeDocument/2006/relationships/image" Target="../media/image12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0.png"/><Relationship Id="rId13" Type="http://schemas.openxmlformats.org/officeDocument/2006/relationships/image" Target="../media/image23.png"/><Relationship Id="rId12" Type="http://schemas.openxmlformats.org/officeDocument/2006/relationships/image" Target="../media/image110.png"/><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image" Target="../media/image33.png"/><Relationship Id="rId15" Type="http://schemas.openxmlformats.org/officeDocument/2006/relationships/image" Target="../media/image21.png"/><Relationship Id="rId14" Type="http://schemas.openxmlformats.org/officeDocument/2006/relationships/image" Target="../media/image30.png"/><Relationship Id="rId5" Type="http://schemas.openxmlformats.org/officeDocument/2006/relationships/image" Target="../media/image14.png"/><Relationship Id="rId6" Type="http://schemas.openxmlformats.org/officeDocument/2006/relationships/image" Target="../media/image19.png"/><Relationship Id="rId7" Type="http://schemas.openxmlformats.org/officeDocument/2006/relationships/image" Target="../media/image18.png"/><Relationship Id="rId8" Type="http://schemas.openxmlformats.org/officeDocument/2006/relationships/image" Target="../media/image8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 Id="rId3" Type="http://schemas.openxmlformats.org/officeDocument/2006/relationships/image" Target="../media/image113.png"/><Relationship Id="rId4" Type="http://schemas.openxmlformats.org/officeDocument/2006/relationships/image" Target="../media/image4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 Id="rId3" Type="http://schemas.openxmlformats.org/officeDocument/2006/relationships/image" Target="../media/image116.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 Id="rId3" Type="http://schemas.openxmlformats.org/officeDocument/2006/relationships/image" Target="../media/image112.png"/><Relationship Id="rId4" Type="http://schemas.openxmlformats.org/officeDocument/2006/relationships/image" Target="../media/image11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 Id="rId3" Type="http://schemas.openxmlformats.org/officeDocument/2006/relationships/image" Target="../media/image12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image" Target="../media/image128.png"/></Relationships>
</file>

<file path=ppt/slides/_rels/slide13.xml.rels><?xml version="1.0" encoding="UTF-8" standalone="yes"?><Relationships xmlns="http://schemas.openxmlformats.org/package/2006/relationships"><Relationship Id="rId11" Type="http://schemas.openxmlformats.org/officeDocument/2006/relationships/image" Target="../media/image110.png"/><Relationship Id="rId10" Type="http://schemas.openxmlformats.org/officeDocument/2006/relationships/image" Target="../media/image20.png"/><Relationship Id="rId13" Type="http://schemas.openxmlformats.org/officeDocument/2006/relationships/image" Target="../media/image30.png"/><Relationship Id="rId12" Type="http://schemas.openxmlformats.org/officeDocument/2006/relationships/image" Target="../media/image23.png"/><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image" Target="../media/image33.png"/><Relationship Id="rId14"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image" Target="../media/image19.png"/><Relationship Id="rId7" Type="http://schemas.openxmlformats.org/officeDocument/2006/relationships/image" Target="../media/image18.png"/><Relationship Id="rId8" Type="http://schemas.openxmlformats.org/officeDocument/2006/relationships/image" Target="../media/image8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30.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9.png"/><Relationship Id="rId12" Type="http://schemas.openxmlformats.org/officeDocument/2006/relationships/image" Target="../media/image44.png"/><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48.png"/><Relationship Id="rId9" Type="http://schemas.openxmlformats.org/officeDocument/2006/relationships/image" Target="../media/image86.png"/><Relationship Id="rId5" Type="http://schemas.openxmlformats.org/officeDocument/2006/relationships/image" Target="../media/image42.png"/><Relationship Id="rId6" Type="http://schemas.openxmlformats.org/officeDocument/2006/relationships/image" Target="../media/image38.png"/><Relationship Id="rId7" Type="http://schemas.openxmlformats.org/officeDocument/2006/relationships/image" Target="../media/image46.png"/><Relationship Id="rId8"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4.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0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0.png"/><Relationship Id="rId4" Type="http://schemas.openxmlformats.org/officeDocument/2006/relationships/image" Target="../media/image47.png"/><Relationship Id="rId5" Type="http://schemas.openxmlformats.org/officeDocument/2006/relationships/image" Target="../media/image52.png"/><Relationship Id="rId6" Type="http://schemas.openxmlformats.org/officeDocument/2006/relationships/hyperlink" Target="http://localhost:8081/login" TargetMode="External"/><Relationship Id="rId7" Type="http://schemas.openxmlformats.org/officeDocument/2006/relationships/hyperlink" Target="mailto:demo@dspace.or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31.png"/><Relationship Id="rId6" Type="http://schemas.openxmlformats.org/officeDocument/2006/relationships/image" Target="../media/image26.png"/><Relationship Id="rId7"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53.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1" Type="http://schemas.openxmlformats.org/officeDocument/2006/relationships/image" Target="../media/image60.png"/><Relationship Id="rId10" Type="http://schemas.openxmlformats.org/officeDocument/2006/relationships/image" Target="../media/image61.png"/><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6.png"/><Relationship Id="rId5" Type="http://schemas.openxmlformats.org/officeDocument/2006/relationships/image" Target="../media/image58.png"/><Relationship Id="rId6" Type="http://schemas.openxmlformats.org/officeDocument/2006/relationships/image" Target="../media/image65.png"/><Relationship Id="rId7" Type="http://schemas.openxmlformats.org/officeDocument/2006/relationships/image" Target="../media/image59.png"/><Relationship Id="rId8"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53.png"/><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7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53.png"/><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107.png"/><Relationship Id="rId4" Type="http://schemas.openxmlformats.org/officeDocument/2006/relationships/image" Target="../media/image78.jpg"/><Relationship Id="rId9" Type="http://schemas.openxmlformats.org/officeDocument/2006/relationships/image" Target="../media/image70.png"/><Relationship Id="rId5" Type="http://schemas.openxmlformats.org/officeDocument/2006/relationships/image" Target="../media/image66.jpg"/><Relationship Id="rId6" Type="http://schemas.openxmlformats.org/officeDocument/2006/relationships/image" Target="../media/image68.png"/><Relationship Id="rId7" Type="http://schemas.openxmlformats.org/officeDocument/2006/relationships/image" Target="../media/image120.png"/><Relationship Id="rId8" Type="http://schemas.openxmlformats.org/officeDocument/2006/relationships/image" Target="../media/image6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8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76.png"/><Relationship Id="rId4" Type="http://schemas.openxmlformats.org/officeDocument/2006/relationships/image" Target="../media/image79.png"/><Relationship Id="rId5" Type="http://schemas.openxmlformats.org/officeDocument/2006/relationships/image" Target="../media/image10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8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8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8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53.png"/><Relationship Id="rId4" Type="http://schemas.openxmlformats.org/officeDocument/2006/relationships/image" Target="../media/image8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53.png"/></Relationships>
</file>

<file path=ppt/slides/_rels/slide8.xml.rels><?xml version="1.0" encoding="UTF-8" standalone="yes"?><Relationships xmlns="http://schemas.openxmlformats.org/package/2006/relationships"><Relationship Id="rId11" Type="http://schemas.openxmlformats.org/officeDocument/2006/relationships/image" Target="../media/image27.jpg"/><Relationship Id="rId10" Type="http://schemas.openxmlformats.org/officeDocument/2006/relationships/image" Target="../media/image6.jpg"/><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0.jpg"/><Relationship Id="rId5" Type="http://schemas.openxmlformats.org/officeDocument/2006/relationships/image" Target="../media/image25.png"/><Relationship Id="rId6" Type="http://schemas.openxmlformats.org/officeDocument/2006/relationships/image" Target="../media/image29.jpg"/><Relationship Id="rId7" Type="http://schemas.openxmlformats.org/officeDocument/2006/relationships/image" Target="../media/image9.jpg"/><Relationship Id="rId8" Type="http://schemas.openxmlformats.org/officeDocument/2006/relationships/image" Target="../media/image7.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5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11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8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5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5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8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9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11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89.png"/></Relationships>
</file>

<file path=ppt/slides/_rels/slide9.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0.png"/><Relationship Id="rId13" Type="http://schemas.openxmlformats.org/officeDocument/2006/relationships/image" Target="../media/image110.png"/><Relationship Id="rId12" Type="http://schemas.openxmlformats.org/officeDocument/2006/relationships/image" Target="../media/image21.png"/><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image" Target="../media/image33.png"/><Relationship Id="rId14" Type="http://schemas.openxmlformats.org/officeDocument/2006/relationships/image" Target="../media/image30.png"/><Relationship Id="rId5" Type="http://schemas.openxmlformats.org/officeDocument/2006/relationships/image" Target="../media/image14.png"/><Relationship Id="rId6" Type="http://schemas.openxmlformats.org/officeDocument/2006/relationships/image" Target="../media/image19.png"/><Relationship Id="rId7" Type="http://schemas.openxmlformats.org/officeDocument/2006/relationships/image" Target="../media/image18.png"/><Relationship Id="rId8" Type="http://schemas.openxmlformats.org/officeDocument/2006/relationships/image" Target="../media/image8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9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9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9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10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9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9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53"/>
          <p:cNvSpPr/>
          <p:nvPr/>
        </p:nvSpPr>
        <p:spPr>
          <a:xfrm>
            <a:off x="395640" y="2204640"/>
            <a:ext cx="8422500" cy="1150200"/>
          </a:xfrm>
          <a:prstGeom prst="rect">
            <a:avLst/>
          </a:prstGeom>
          <a:noFill/>
          <a:ln>
            <a:noFill/>
          </a:ln>
        </p:spPr>
        <p:txBody>
          <a:bodyPr anchorCtr="0" anchor="b" bIns="0" lIns="0" spcFirstLastPara="1" rIns="0" wrap="square" tIns="0">
            <a:noAutofit/>
          </a:bodyPr>
          <a:lstStyle/>
          <a:p>
            <a:pPr indent="0" lvl="0" marL="0" marR="0" rtl="0" algn="ctr">
              <a:lnSpc>
                <a:spcPct val="150000"/>
              </a:lnSpc>
              <a:spcBef>
                <a:spcPts val="0"/>
              </a:spcBef>
              <a:spcAft>
                <a:spcPts val="0"/>
              </a:spcAft>
              <a:buNone/>
            </a:pPr>
            <a:r>
              <a:rPr b="1" i="0" lang="es" sz="2800" u="none" cap="none" strike="noStrike">
                <a:solidFill>
                  <a:srgbClr val="287886"/>
                </a:solidFill>
                <a:latin typeface="Arial"/>
                <a:ea typeface="Arial"/>
                <a:cs typeface="Arial"/>
                <a:sym typeface="Arial"/>
              </a:rPr>
              <a:t>DSpace Workshop</a:t>
            </a:r>
            <a:endParaRPr b="0" i="0" sz="1800" u="none" cap="none" strike="noStrike"/>
          </a:p>
        </p:txBody>
      </p:sp>
      <p:sp>
        <p:nvSpPr>
          <p:cNvPr id="216" name="Google Shape;216;p53"/>
          <p:cNvSpPr/>
          <p:nvPr/>
        </p:nvSpPr>
        <p:spPr>
          <a:xfrm>
            <a:off x="729375" y="4290150"/>
            <a:ext cx="7928400" cy="1880100"/>
          </a:xfrm>
          <a:prstGeom prst="rect">
            <a:avLst/>
          </a:prstGeom>
          <a:noFill/>
          <a:ln>
            <a:noFill/>
          </a:ln>
        </p:spPr>
        <p:txBody>
          <a:bodyPr anchorCtr="1" anchor="ctr" bIns="0" lIns="0" spcFirstLastPara="1" rIns="0" wrap="square" tIns="0">
            <a:noAutofit/>
          </a:bodyPr>
          <a:lstStyle/>
          <a:p>
            <a:pPr indent="0" lvl="0" marL="0" marR="0" rtl="0" algn="l">
              <a:lnSpc>
                <a:spcPct val="100000"/>
              </a:lnSpc>
              <a:spcBef>
                <a:spcPts val="0"/>
              </a:spcBef>
              <a:spcAft>
                <a:spcPts val="0"/>
              </a:spcAft>
              <a:buNone/>
            </a:pPr>
            <a:r>
              <a:rPr b="0" i="0" lang="es" sz="2000" u="none" cap="none" strike="noStrike">
                <a:solidFill>
                  <a:srgbClr val="000000"/>
                </a:solidFill>
                <a:latin typeface="Arial"/>
                <a:ea typeface="Arial"/>
                <a:cs typeface="Arial"/>
                <a:sym typeface="Arial"/>
              </a:rPr>
              <a:t>Joan Caparrós</a:t>
            </a:r>
            <a:endParaRPr b="0" i="0" sz="1800" u="none" cap="none" strike="noStrike"/>
          </a:p>
          <a:p>
            <a:pPr indent="0" lvl="0" marL="0" marR="0" rtl="0" algn="l">
              <a:lnSpc>
                <a:spcPct val="100000"/>
              </a:lnSpc>
              <a:spcBef>
                <a:spcPts val="0"/>
              </a:spcBef>
              <a:spcAft>
                <a:spcPts val="0"/>
              </a:spcAft>
              <a:buNone/>
            </a:pPr>
            <a:r>
              <a:rPr b="0" i="0" lang="es" sz="2000" u="none" cap="none" strike="noStrike">
                <a:solidFill>
                  <a:srgbClr val="000000"/>
                </a:solidFill>
                <a:latin typeface="Arial"/>
                <a:ea typeface="Arial"/>
                <a:cs typeface="Arial"/>
                <a:sym typeface="Arial"/>
              </a:rPr>
              <a:t>Técnico líder de proyectos en </a:t>
            </a:r>
            <a:r>
              <a:rPr lang="es" sz="2000"/>
              <a:t>la Unidad </a:t>
            </a:r>
            <a:r>
              <a:rPr b="0" i="0" lang="es" sz="2000" u="none" cap="none" strike="noStrike">
                <a:solidFill>
                  <a:srgbClr val="000000"/>
                </a:solidFill>
                <a:latin typeface="Arial"/>
                <a:ea typeface="Arial"/>
                <a:cs typeface="Arial"/>
                <a:sym typeface="Arial"/>
              </a:rPr>
              <a:t>de </a:t>
            </a:r>
            <a:r>
              <a:rPr lang="es" sz="2000"/>
              <a:t>Cálculo</a:t>
            </a:r>
            <a:r>
              <a:rPr lang="es" sz="2000"/>
              <a:t> y Aplicaciones</a:t>
            </a:r>
            <a:r>
              <a:rPr b="0" i="0" lang="es" sz="2000" u="none" cap="none" strike="noStrike">
                <a:solidFill>
                  <a:srgbClr val="000000"/>
                </a:solidFill>
                <a:latin typeface="Arial"/>
                <a:ea typeface="Arial"/>
                <a:cs typeface="Arial"/>
                <a:sym typeface="Arial"/>
              </a:rPr>
              <a:t> en</a:t>
            </a:r>
            <a:endParaRPr b="0" i="0" sz="1800" u="none" cap="none" strike="noStrike"/>
          </a:p>
          <a:p>
            <a:pPr indent="0" lvl="0" marL="0" marR="0" rtl="0" algn="l">
              <a:lnSpc>
                <a:spcPct val="100000"/>
              </a:lnSpc>
              <a:spcBef>
                <a:spcPts val="0"/>
              </a:spcBef>
              <a:spcAft>
                <a:spcPts val="0"/>
              </a:spcAft>
              <a:buNone/>
            </a:pPr>
            <a:r>
              <a:rPr b="1" i="0" lang="es" sz="2000" u="none" cap="none" strike="noStrike">
                <a:solidFill>
                  <a:srgbClr val="000000"/>
                </a:solidFill>
                <a:latin typeface="Arial"/>
                <a:ea typeface="Arial"/>
                <a:cs typeface="Arial"/>
                <a:sym typeface="Arial"/>
              </a:rPr>
              <a:t>Consorcio de Servicios Universitarios de Cataluña</a:t>
            </a:r>
            <a:r>
              <a:rPr b="0" i="0" lang="es" sz="2000" u="none" cap="none" strike="noStrike">
                <a:solidFill>
                  <a:srgbClr val="000000"/>
                </a:solidFill>
                <a:latin typeface="Arial"/>
                <a:ea typeface="Arial"/>
                <a:cs typeface="Arial"/>
                <a:sym typeface="Arial"/>
              </a:rPr>
              <a:t> (CSUC)</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t/>
            </a:r>
            <a:endParaRPr b="0" i="0" sz="1800" u="none" cap="none" strike="noStrike"/>
          </a:p>
        </p:txBody>
      </p:sp>
      <p:sp>
        <p:nvSpPr>
          <p:cNvPr id="217" name="Google Shape;217;p53"/>
          <p:cNvSpPr txBox="1"/>
          <p:nvPr/>
        </p:nvSpPr>
        <p:spPr>
          <a:xfrm>
            <a:off x="628125" y="5622075"/>
            <a:ext cx="8673300" cy="844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2000">
                <a:solidFill>
                  <a:schemeClr val="dk1"/>
                </a:solidFill>
              </a:rPr>
              <a:t>Arequipa, Perú										18/07/2018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62"/>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rPr>
              <a:t>17 años de repositorios...</a:t>
            </a:r>
            <a:endParaRPr b="0" i="0" sz="1800" u="none" cap="none" strike="noStrike"/>
          </a:p>
        </p:txBody>
      </p:sp>
      <p:sp>
        <p:nvSpPr>
          <p:cNvPr id="320" name="Google Shape;320;p62"/>
          <p:cNvSpPr/>
          <p:nvPr/>
        </p:nvSpPr>
        <p:spPr>
          <a:xfrm>
            <a:off x="180360" y="915960"/>
            <a:ext cx="1909800" cy="14106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1" name="Google Shape;321;p62"/>
          <p:cNvSpPr/>
          <p:nvPr/>
        </p:nvSpPr>
        <p:spPr>
          <a:xfrm>
            <a:off x="566640" y="20726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2001</a:t>
            </a:r>
            <a:endParaRPr sz="1800"/>
          </a:p>
        </p:txBody>
      </p:sp>
      <p:sp>
        <p:nvSpPr>
          <p:cNvPr id="322" name="Google Shape;322;p62"/>
          <p:cNvSpPr/>
          <p:nvPr/>
        </p:nvSpPr>
        <p:spPr>
          <a:xfrm>
            <a:off x="2443320" y="915960"/>
            <a:ext cx="1909800" cy="14106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3" name="Google Shape;323;p62"/>
          <p:cNvSpPr/>
          <p:nvPr/>
        </p:nvSpPr>
        <p:spPr>
          <a:xfrm>
            <a:off x="2829600" y="20726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2005</a:t>
            </a:r>
            <a:endParaRPr sz="1800"/>
          </a:p>
        </p:txBody>
      </p:sp>
      <p:sp>
        <p:nvSpPr>
          <p:cNvPr id="324" name="Google Shape;324;p62"/>
          <p:cNvSpPr/>
          <p:nvPr/>
        </p:nvSpPr>
        <p:spPr>
          <a:xfrm>
            <a:off x="4706280" y="915960"/>
            <a:ext cx="1909800" cy="14106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5" name="Google Shape;325;p62"/>
          <p:cNvSpPr/>
          <p:nvPr/>
        </p:nvSpPr>
        <p:spPr>
          <a:xfrm>
            <a:off x="5092920" y="20726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2006</a:t>
            </a:r>
            <a:endParaRPr sz="1800"/>
          </a:p>
        </p:txBody>
      </p:sp>
      <p:sp>
        <p:nvSpPr>
          <p:cNvPr id="326" name="Google Shape;326;p62"/>
          <p:cNvSpPr/>
          <p:nvPr/>
        </p:nvSpPr>
        <p:spPr>
          <a:xfrm>
            <a:off x="6969240" y="915960"/>
            <a:ext cx="1909800" cy="141060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7" name="Google Shape;327;p62"/>
          <p:cNvSpPr/>
          <p:nvPr/>
        </p:nvSpPr>
        <p:spPr>
          <a:xfrm>
            <a:off x="7355880" y="20726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2006</a:t>
            </a:r>
            <a:endParaRPr sz="1800"/>
          </a:p>
        </p:txBody>
      </p:sp>
      <p:sp>
        <p:nvSpPr>
          <p:cNvPr id="328" name="Google Shape;328;p62"/>
          <p:cNvSpPr/>
          <p:nvPr/>
        </p:nvSpPr>
        <p:spPr>
          <a:xfrm>
            <a:off x="180360" y="2672040"/>
            <a:ext cx="1909800" cy="1410600"/>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9" name="Google Shape;329;p62"/>
          <p:cNvSpPr/>
          <p:nvPr/>
        </p:nvSpPr>
        <p:spPr>
          <a:xfrm>
            <a:off x="566640" y="382872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2006</a:t>
            </a:r>
            <a:endParaRPr sz="1800"/>
          </a:p>
        </p:txBody>
      </p:sp>
      <p:sp>
        <p:nvSpPr>
          <p:cNvPr id="330" name="Google Shape;330;p62"/>
          <p:cNvSpPr/>
          <p:nvPr/>
        </p:nvSpPr>
        <p:spPr>
          <a:xfrm>
            <a:off x="2443320" y="2672040"/>
            <a:ext cx="1909800" cy="1410600"/>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1" name="Google Shape;331;p62"/>
          <p:cNvSpPr/>
          <p:nvPr/>
        </p:nvSpPr>
        <p:spPr>
          <a:xfrm>
            <a:off x="2829600" y="382872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2006</a:t>
            </a:r>
            <a:endParaRPr sz="1800"/>
          </a:p>
        </p:txBody>
      </p:sp>
      <p:sp>
        <p:nvSpPr>
          <p:cNvPr id="332" name="Google Shape;332;p62"/>
          <p:cNvSpPr/>
          <p:nvPr/>
        </p:nvSpPr>
        <p:spPr>
          <a:xfrm>
            <a:off x="4706280" y="2672040"/>
            <a:ext cx="1909800" cy="1410600"/>
          </a:xfrm>
          <a:prstGeom prst="rect">
            <a:avLst/>
          </a:prstGeom>
          <a:blipFill rotWithShape="1">
            <a:blip r:embed="rId9">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3" name="Google Shape;333;p62"/>
          <p:cNvSpPr/>
          <p:nvPr/>
        </p:nvSpPr>
        <p:spPr>
          <a:xfrm>
            <a:off x="5092920" y="382872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2009</a:t>
            </a:r>
            <a:endParaRPr sz="1800"/>
          </a:p>
        </p:txBody>
      </p:sp>
      <p:sp>
        <p:nvSpPr>
          <p:cNvPr id="334" name="Google Shape;334;p62"/>
          <p:cNvSpPr/>
          <p:nvPr/>
        </p:nvSpPr>
        <p:spPr>
          <a:xfrm>
            <a:off x="6969240" y="2672040"/>
            <a:ext cx="1909800" cy="1410600"/>
          </a:xfrm>
          <a:prstGeom prst="rect">
            <a:avLst/>
          </a:prstGeom>
          <a:blipFill rotWithShape="1">
            <a:blip r:embed="rId10">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5" name="Google Shape;335;p62"/>
          <p:cNvSpPr/>
          <p:nvPr/>
        </p:nvSpPr>
        <p:spPr>
          <a:xfrm>
            <a:off x="7355880" y="382872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2009</a:t>
            </a:r>
            <a:endParaRPr sz="1800"/>
          </a:p>
        </p:txBody>
      </p:sp>
      <p:sp>
        <p:nvSpPr>
          <p:cNvPr id="336" name="Google Shape;336;p62"/>
          <p:cNvSpPr/>
          <p:nvPr/>
        </p:nvSpPr>
        <p:spPr>
          <a:xfrm>
            <a:off x="180360" y="4427760"/>
            <a:ext cx="1909800" cy="1410600"/>
          </a:xfrm>
          <a:prstGeom prst="rect">
            <a:avLst/>
          </a:prstGeom>
          <a:blipFill rotWithShape="1">
            <a:blip r:embed="rId11">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7" name="Google Shape;337;p62"/>
          <p:cNvSpPr/>
          <p:nvPr/>
        </p:nvSpPr>
        <p:spPr>
          <a:xfrm>
            <a:off x="2443320" y="4427760"/>
            <a:ext cx="1909800" cy="1410600"/>
          </a:xfrm>
          <a:prstGeom prst="rect">
            <a:avLst/>
          </a:prstGeom>
          <a:blipFill rotWithShape="1">
            <a:blip r:embed="rId12">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8" name="Google Shape;338;p62"/>
          <p:cNvSpPr/>
          <p:nvPr/>
        </p:nvSpPr>
        <p:spPr>
          <a:xfrm>
            <a:off x="2829600" y="55844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2012</a:t>
            </a:r>
            <a:endParaRPr sz="1800"/>
          </a:p>
        </p:txBody>
      </p:sp>
      <p:pic>
        <p:nvPicPr>
          <p:cNvPr id="339" name="Google Shape;339;p62"/>
          <p:cNvPicPr preferRelativeResize="0"/>
          <p:nvPr/>
        </p:nvPicPr>
        <p:blipFill rotWithShape="1">
          <a:blip r:embed="rId13">
            <a:alphaModFix/>
          </a:blip>
          <a:srcRect b="0" l="0" r="0" t="0"/>
          <a:stretch/>
        </p:blipFill>
        <p:spPr>
          <a:xfrm>
            <a:off x="4733640" y="4470240"/>
            <a:ext cx="1950839" cy="1404360"/>
          </a:xfrm>
          <a:prstGeom prst="rect">
            <a:avLst/>
          </a:prstGeom>
          <a:noFill/>
          <a:ln>
            <a:noFill/>
          </a:ln>
        </p:spPr>
      </p:pic>
      <p:sp>
        <p:nvSpPr>
          <p:cNvPr id="340" name="Google Shape;340;p62"/>
          <p:cNvSpPr/>
          <p:nvPr/>
        </p:nvSpPr>
        <p:spPr>
          <a:xfrm>
            <a:off x="5092920" y="55844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2015</a:t>
            </a:r>
            <a:endParaRPr sz="1800"/>
          </a:p>
        </p:txBody>
      </p:sp>
      <p:sp>
        <p:nvSpPr>
          <p:cNvPr id="341" name="Google Shape;341;p62"/>
          <p:cNvSpPr/>
          <p:nvPr/>
        </p:nvSpPr>
        <p:spPr>
          <a:xfrm>
            <a:off x="6969240" y="4427760"/>
            <a:ext cx="1909800" cy="1410600"/>
          </a:xfrm>
          <a:prstGeom prst="rect">
            <a:avLst/>
          </a:prstGeom>
          <a:blipFill rotWithShape="1">
            <a:blip r:embed="rId14">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2" name="Google Shape;342;p62"/>
          <p:cNvSpPr/>
          <p:nvPr/>
        </p:nvSpPr>
        <p:spPr>
          <a:xfrm>
            <a:off x="7355880" y="55844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2015</a:t>
            </a:r>
            <a:endParaRPr sz="1800"/>
          </a:p>
        </p:txBody>
      </p:sp>
      <p:pic>
        <p:nvPicPr>
          <p:cNvPr id="343" name="Google Shape;343;p62"/>
          <p:cNvPicPr preferRelativeResize="0"/>
          <p:nvPr/>
        </p:nvPicPr>
        <p:blipFill rotWithShape="1">
          <a:blip r:embed="rId15">
            <a:alphaModFix/>
          </a:blip>
          <a:srcRect b="0" l="0" r="0" t="0"/>
          <a:stretch/>
        </p:blipFill>
        <p:spPr>
          <a:xfrm>
            <a:off x="174960" y="4429200"/>
            <a:ext cx="1926000" cy="1417320"/>
          </a:xfrm>
          <a:prstGeom prst="rect">
            <a:avLst/>
          </a:prstGeom>
          <a:noFill/>
          <a:ln>
            <a:noFill/>
          </a:ln>
        </p:spPr>
      </p:pic>
      <p:sp>
        <p:nvSpPr>
          <p:cNvPr id="344" name="Google Shape;344;p62"/>
          <p:cNvSpPr/>
          <p:nvPr/>
        </p:nvSpPr>
        <p:spPr>
          <a:xfrm>
            <a:off x="566640" y="55844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2010</a:t>
            </a:r>
            <a:endParaRPr sz="18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pic>
        <p:nvPicPr>
          <p:cNvPr id="1233" name="Google Shape;1233;p152"/>
          <p:cNvPicPr preferRelativeResize="0"/>
          <p:nvPr/>
        </p:nvPicPr>
        <p:blipFill rotWithShape="1">
          <a:blip r:embed="rId3">
            <a:alphaModFix/>
          </a:blip>
          <a:srcRect b="92782" l="74963" r="75966" t="73804"/>
          <a:stretch/>
        </p:blipFill>
        <p:spPr>
          <a:xfrm rot="10800000">
            <a:off x="1222750" y="1019174"/>
            <a:ext cx="5610225" cy="4248151"/>
          </a:xfrm>
          <a:prstGeom prst="rect">
            <a:avLst/>
          </a:prstGeom>
          <a:noFill/>
          <a:ln>
            <a:noFill/>
          </a:ln>
        </p:spPr>
      </p:pic>
      <p:sp>
        <p:nvSpPr>
          <p:cNvPr id="1234" name="Google Shape;1234;p152"/>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Conceptos de personalización: Manakin</a:t>
            </a:r>
            <a:endParaRPr sz="1800"/>
          </a:p>
        </p:txBody>
      </p:sp>
      <p:sp>
        <p:nvSpPr>
          <p:cNvPr id="1235" name="Google Shape;1235;p152"/>
          <p:cNvSpPr/>
          <p:nvPr/>
        </p:nvSpPr>
        <p:spPr>
          <a:xfrm>
            <a:off x="936000" y="1217885"/>
            <a:ext cx="3108600" cy="345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6" name="Google Shape;1236;p152"/>
          <p:cNvSpPr/>
          <p:nvPr/>
        </p:nvSpPr>
        <p:spPr>
          <a:xfrm>
            <a:off x="5086080" y="2268360"/>
            <a:ext cx="1316400" cy="1579800"/>
          </a:xfrm>
          <a:prstGeom prst="rect">
            <a:avLst/>
          </a:prstGeom>
          <a:noFill/>
          <a:ln cap="flat" cmpd="sng" w="291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7" name="Google Shape;1237;p152"/>
          <p:cNvSpPr/>
          <p:nvPr/>
        </p:nvSpPr>
        <p:spPr>
          <a:xfrm>
            <a:off x="1224000" y="1338752"/>
            <a:ext cx="5610300" cy="139500"/>
          </a:xfrm>
          <a:prstGeom prst="rect">
            <a:avLst/>
          </a:prstGeom>
          <a:noFill/>
          <a:ln cap="flat" cmpd="sng" w="291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8" name="Google Shape;1238;p152"/>
          <p:cNvSpPr/>
          <p:nvPr/>
        </p:nvSpPr>
        <p:spPr>
          <a:xfrm>
            <a:off x="1487160" y="4901760"/>
            <a:ext cx="4915440" cy="350640"/>
          </a:xfrm>
          <a:prstGeom prst="rect">
            <a:avLst/>
          </a:prstGeom>
          <a:noFill/>
          <a:ln cap="flat" cmpd="sng" w="291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9" name="Google Shape;1239;p152"/>
          <p:cNvSpPr/>
          <p:nvPr/>
        </p:nvSpPr>
        <p:spPr>
          <a:xfrm flipH="1">
            <a:off x="1486860" y="1478520"/>
            <a:ext cx="3598500" cy="3423000"/>
          </a:xfrm>
          <a:prstGeom prst="rect">
            <a:avLst/>
          </a:prstGeom>
          <a:noFill/>
          <a:ln cap="flat" cmpd="sng" w="291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0" name="Google Shape;1240;p152"/>
          <p:cNvSpPr txBox="1"/>
          <p:nvPr/>
        </p:nvSpPr>
        <p:spPr>
          <a:xfrm>
            <a:off x="6618938" y="2861750"/>
            <a:ext cx="1136700" cy="393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s">
                <a:solidFill>
                  <a:srgbClr val="FF0000"/>
                </a:solidFill>
              </a:rPr>
              <a:t>dri:options</a:t>
            </a:r>
            <a:endParaRPr b="1">
              <a:solidFill>
                <a:srgbClr val="FF0000"/>
              </a:solidFill>
            </a:endParaRPr>
          </a:p>
        </p:txBody>
      </p:sp>
      <p:sp>
        <p:nvSpPr>
          <p:cNvPr id="1241" name="Google Shape;1241;p152"/>
          <p:cNvSpPr txBox="1"/>
          <p:nvPr/>
        </p:nvSpPr>
        <p:spPr>
          <a:xfrm>
            <a:off x="2587713" y="2685725"/>
            <a:ext cx="1136700" cy="39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a:solidFill>
                  <a:srgbClr val="FF0000"/>
                </a:solidFill>
              </a:rPr>
              <a:t>dri:body</a:t>
            </a:r>
            <a:endParaRPr b="1">
              <a:solidFill>
                <a:srgbClr val="FF0000"/>
              </a:solidFill>
            </a:endParaRPr>
          </a:p>
        </p:txBody>
      </p:sp>
      <p:sp>
        <p:nvSpPr>
          <p:cNvPr id="1242" name="Google Shape;1242;p152"/>
          <p:cNvSpPr txBox="1"/>
          <p:nvPr/>
        </p:nvSpPr>
        <p:spPr>
          <a:xfrm>
            <a:off x="3169528" y="4880575"/>
            <a:ext cx="1402500" cy="39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a:solidFill>
                  <a:srgbClr val="FF0000"/>
                </a:solidFill>
              </a:rPr>
              <a:t>buildFooter</a:t>
            </a:r>
            <a:endParaRPr b="1">
              <a:solidFill>
                <a:srgbClr val="FF0000"/>
              </a:solidFill>
            </a:endParaRPr>
          </a:p>
        </p:txBody>
      </p:sp>
      <p:sp>
        <p:nvSpPr>
          <p:cNvPr id="1243" name="Google Shape;1243;p152"/>
          <p:cNvSpPr txBox="1"/>
          <p:nvPr/>
        </p:nvSpPr>
        <p:spPr>
          <a:xfrm>
            <a:off x="7035103" y="1194000"/>
            <a:ext cx="1402500" cy="39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a:solidFill>
                  <a:srgbClr val="FF0000"/>
                </a:solidFill>
              </a:rPr>
              <a:t>dri:trail</a:t>
            </a:r>
            <a:endParaRPr b="1">
              <a:solidFill>
                <a:srgbClr val="FF0000"/>
              </a:solidFill>
            </a:endParaRPr>
          </a:p>
        </p:txBody>
      </p:sp>
      <p:sp>
        <p:nvSpPr>
          <p:cNvPr id="1244" name="Google Shape;1244;p152"/>
          <p:cNvSpPr txBox="1"/>
          <p:nvPr/>
        </p:nvSpPr>
        <p:spPr>
          <a:xfrm>
            <a:off x="7035103" y="801000"/>
            <a:ext cx="1402500" cy="39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a:solidFill>
                  <a:srgbClr val="FF0000"/>
                </a:solidFill>
              </a:rPr>
              <a:t>buildHeader</a:t>
            </a:r>
            <a:endParaRPr b="1">
              <a:solidFill>
                <a:srgbClr val="FF0000"/>
              </a:solidFill>
            </a:endParaRPr>
          </a:p>
        </p:txBody>
      </p:sp>
      <p:sp>
        <p:nvSpPr>
          <p:cNvPr id="1245" name="Google Shape;1245;p152"/>
          <p:cNvSpPr/>
          <p:nvPr/>
        </p:nvSpPr>
        <p:spPr>
          <a:xfrm flipH="1" rot="10800000">
            <a:off x="1231400" y="1026000"/>
            <a:ext cx="5598300" cy="309600"/>
          </a:xfrm>
          <a:prstGeom prst="rect">
            <a:avLst/>
          </a:prstGeom>
          <a:noFill/>
          <a:ln cap="flat" cmpd="sng" w="291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9" name="Shape 1249"/>
        <p:cNvGrpSpPr/>
        <p:nvPr/>
      </p:nvGrpSpPr>
      <p:grpSpPr>
        <a:xfrm>
          <a:off x="0" y="0"/>
          <a:ext cx="0" cy="0"/>
          <a:chOff x="0" y="0"/>
          <a:chExt cx="0" cy="0"/>
        </a:xfrm>
      </p:grpSpPr>
      <p:sp>
        <p:nvSpPr>
          <p:cNvPr id="1250" name="Google Shape;1250;p153"/>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Conceptos de personalización: Manakin</a:t>
            </a:r>
            <a:endParaRPr sz="1800"/>
          </a:p>
        </p:txBody>
      </p:sp>
      <p:sp>
        <p:nvSpPr>
          <p:cNvPr id="1251" name="Google Shape;1251;p153"/>
          <p:cNvSpPr/>
          <p:nvPr/>
        </p:nvSpPr>
        <p:spPr>
          <a:xfrm>
            <a:off x="936000" y="1220760"/>
            <a:ext cx="3108600" cy="34524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252" name="Google Shape;1252;p153"/>
          <p:cNvPicPr preferRelativeResize="0"/>
          <p:nvPr/>
        </p:nvPicPr>
        <p:blipFill rotWithShape="1">
          <a:blip r:embed="rId3">
            <a:alphaModFix/>
          </a:blip>
          <a:srcRect b="0" l="0" r="0" t="0"/>
          <a:stretch/>
        </p:blipFill>
        <p:spPr>
          <a:xfrm>
            <a:off x="8064000" y="72000"/>
            <a:ext cx="430920" cy="430920"/>
          </a:xfrm>
          <a:prstGeom prst="rect">
            <a:avLst/>
          </a:prstGeom>
          <a:noFill/>
          <a:ln>
            <a:noFill/>
          </a:ln>
        </p:spPr>
      </p:pic>
      <p:sp>
        <p:nvSpPr>
          <p:cNvPr id="1253" name="Google Shape;1253;p153"/>
          <p:cNvSpPr/>
          <p:nvPr/>
        </p:nvSpPr>
        <p:spPr>
          <a:xfrm>
            <a:off x="816480" y="690840"/>
            <a:ext cx="4079160" cy="460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sz="2600">
                <a:solidFill>
                  <a:srgbClr val="3333FF"/>
                </a:solidFill>
                <a:latin typeface="Arial"/>
                <a:ea typeface="Arial"/>
                <a:cs typeface="Arial"/>
                <a:sym typeface="Arial"/>
              </a:rPr>
              <a:t>http://localhost:8081?XML</a:t>
            </a:r>
            <a:endParaRPr sz="1800"/>
          </a:p>
        </p:txBody>
      </p:sp>
      <p:pic>
        <p:nvPicPr>
          <p:cNvPr id="1254" name="Google Shape;1254;p153"/>
          <p:cNvPicPr preferRelativeResize="0"/>
          <p:nvPr/>
        </p:nvPicPr>
        <p:blipFill rotWithShape="1">
          <a:blip r:embed="rId4">
            <a:alphaModFix/>
          </a:blip>
          <a:srcRect b="0" l="0" r="0" t="0"/>
          <a:stretch/>
        </p:blipFill>
        <p:spPr>
          <a:xfrm>
            <a:off x="0" y="1584000"/>
            <a:ext cx="9143280" cy="457452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8" name="Shape 1258"/>
        <p:cNvGrpSpPr/>
        <p:nvPr/>
      </p:nvGrpSpPr>
      <p:grpSpPr>
        <a:xfrm>
          <a:off x="0" y="0"/>
          <a:ext cx="0" cy="0"/>
          <a:chOff x="0" y="0"/>
          <a:chExt cx="0" cy="0"/>
        </a:xfrm>
      </p:grpSpPr>
      <p:sp>
        <p:nvSpPr>
          <p:cNvPr id="1259" name="Google Shape;1259;p154"/>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Conceptos de personalización: Manakin</a:t>
            </a:r>
            <a:endParaRPr sz="1800"/>
          </a:p>
        </p:txBody>
      </p:sp>
      <p:sp>
        <p:nvSpPr>
          <p:cNvPr id="1260" name="Google Shape;1260;p154"/>
          <p:cNvSpPr/>
          <p:nvPr/>
        </p:nvSpPr>
        <p:spPr>
          <a:xfrm>
            <a:off x="936000" y="1220760"/>
            <a:ext cx="3108600" cy="34524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261" name="Google Shape;1261;p154"/>
          <p:cNvPicPr preferRelativeResize="0"/>
          <p:nvPr/>
        </p:nvPicPr>
        <p:blipFill rotWithShape="1">
          <a:blip r:embed="rId3">
            <a:alphaModFix/>
          </a:blip>
          <a:srcRect b="0" l="0" r="0" t="0"/>
          <a:stretch/>
        </p:blipFill>
        <p:spPr>
          <a:xfrm>
            <a:off x="8064000" y="72000"/>
            <a:ext cx="430920" cy="430920"/>
          </a:xfrm>
          <a:prstGeom prst="rect">
            <a:avLst/>
          </a:prstGeom>
          <a:noFill/>
          <a:ln>
            <a:noFill/>
          </a:ln>
        </p:spPr>
      </p:pic>
      <p:sp>
        <p:nvSpPr>
          <p:cNvPr id="1262" name="Google Shape;1262;p154"/>
          <p:cNvSpPr/>
          <p:nvPr/>
        </p:nvSpPr>
        <p:spPr>
          <a:xfrm>
            <a:off x="816480" y="690840"/>
            <a:ext cx="4079160" cy="460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sz="2600">
                <a:solidFill>
                  <a:srgbClr val="3333FF"/>
                </a:solidFill>
                <a:latin typeface="Arial"/>
                <a:ea typeface="Arial"/>
                <a:cs typeface="Arial"/>
                <a:sym typeface="Arial"/>
              </a:rPr>
              <a:t>http://localhost:8081?XML</a:t>
            </a:r>
            <a:endParaRPr sz="1800"/>
          </a:p>
        </p:txBody>
      </p:sp>
      <p:pic>
        <p:nvPicPr>
          <p:cNvPr id="1263" name="Google Shape;1263;p154"/>
          <p:cNvPicPr preferRelativeResize="0"/>
          <p:nvPr/>
        </p:nvPicPr>
        <p:blipFill rotWithShape="1">
          <a:blip r:embed="rId4">
            <a:alphaModFix/>
          </a:blip>
          <a:srcRect b="0" l="0" r="0" t="0"/>
          <a:stretch/>
        </p:blipFill>
        <p:spPr>
          <a:xfrm>
            <a:off x="0" y="1584000"/>
            <a:ext cx="9143280" cy="4574520"/>
          </a:xfrm>
          <a:prstGeom prst="rect">
            <a:avLst/>
          </a:prstGeom>
          <a:noFill/>
          <a:ln>
            <a:noFill/>
          </a:ln>
        </p:spPr>
      </p:pic>
      <p:sp>
        <p:nvSpPr>
          <p:cNvPr id="1264" name="Google Shape;1264;p154"/>
          <p:cNvSpPr/>
          <p:nvPr/>
        </p:nvSpPr>
        <p:spPr>
          <a:xfrm>
            <a:off x="1800000" y="1872000"/>
            <a:ext cx="6047640" cy="3167640"/>
          </a:xfrm>
          <a:prstGeom prst="rect">
            <a:avLst/>
          </a:prstGeom>
          <a:solidFill>
            <a:srgbClr val="FFFFFF"/>
          </a:solidFill>
          <a:ln cap="flat" cmpd="sng" w="19075">
            <a:solidFill>
              <a:srgbClr val="3465A4"/>
            </a:solidFill>
            <a:prstDash val="solid"/>
            <a:round/>
            <a:headEnd len="sm" w="sm" type="none"/>
            <a:tailEnd len="sm" w="sm" type="none"/>
          </a:ln>
        </p:spPr>
        <p:txBody>
          <a:bodyPr anchorCtr="0" anchor="ctr" bIns="54350" lIns="99350" spcFirstLastPara="1" rIns="99350" wrap="square" tIns="54350">
            <a:noAutofit/>
          </a:bodyPr>
          <a:lstStyle/>
          <a:p>
            <a:pPr indent="0" lvl="0" marL="0" marR="0" rtl="0" algn="ctr">
              <a:lnSpc>
                <a:spcPct val="100000"/>
              </a:lnSpc>
              <a:spcBef>
                <a:spcPts val="0"/>
              </a:spcBef>
              <a:spcAft>
                <a:spcPts val="0"/>
              </a:spcAft>
              <a:buNone/>
            </a:pPr>
            <a:r>
              <a:rPr lang="es" sz="1800">
                <a:latin typeface="Arial"/>
                <a:ea typeface="Arial"/>
                <a:cs typeface="Arial"/>
                <a:sym typeface="Arial"/>
              </a:rPr>
              <a:t>Recomendación</a:t>
            </a:r>
            <a:endParaRPr sz="1800"/>
          </a:p>
          <a:p>
            <a:pPr indent="0" lvl="0" marL="0" marR="0" rtl="0" algn="ctr">
              <a:lnSpc>
                <a:spcPct val="100000"/>
              </a:lnSpc>
              <a:spcBef>
                <a:spcPts val="0"/>
              </a:spcBef>
              <a:spcAft>
                <a:spcPts val="0"/>
              </a:spcAft>
              <a:buNone/>
            </a:pPr>
            <a:r>
              <a:t/>
            </a:r>
            <a:endParaRPr sz="1800"/>
          </a:p>
          <a:p>
            <a:pPr indent="0" lvl="0" marL="0" marR="0" rtl="0" algn="ctr">
              <a:lnSpc>
                <a:spcPct val="100000"/>
              </a:lnSpc>
              <a:spcBef>
                <a:spcPts val="0"/>
              </a:spcBef>
              <a:spcAft>
                <a:spcPts val="0"/>
              </a:spcAft>
              <a:buNone/>
            </a:pPr>
            <a:r>
              <a:t/>
            </a:r>
            <a:endParaRPr sz="1800"/>
          </a:p>
          <a:p>
            <a:pPr indent="0" lvl="0" marL="0" marR="0" rtl="0" algn="ctr">
              <a:lnSpc>
                <a:spcPct val="100000"/>
              </a:lnSpc>
              <a:spcBef>
                <a:spcPts val="0"/>
              </a:spcBef>
              <a:spcAft>
                <a:spcPts val="0"/>
              </a:spcAft>
              <a:buNone/>
            </a:pPr>
            <a:r>
              <a:t/>
            </a:r>
            <a:endParaRPr sz="1800"/>
          </a:p>
          <a:p>
            <a:pPr indent="0" lvl="0" marL="0" marR="0" rtl="0" algn="ctr">
              <a:lnSpc>
                <a:spcPct val="100000"/>
              </a:lnSpc>
              <a:spcBef>
                <a:spcPts val="0"/>
              </a:spcBef>
              <a:spcAft>
                <a:spcPts val="0"/>
              </a:spcAft>
              <a:buNone/>
            </a:pPr>
            <a:r>
              <a:t/>
            </a:r>
            <a:endParaRPr sz="1800"/>
          </a:p>
          <a:p>
            <a:pPr indent="0" lvl="0" marL="0" marR="0" rtl="0" algn="ctr">
              <a:lnSpc>
                <a:spcPct val="100000"/>
              </a:lnSpc>
              <a:spcBef>
                <a:spcPts val="0"/>
              </a:spcBef>
              <a:spcAft>
                <a:spcPts val="0"/>
              </a:spcAft>
              <a:buNone/>
            </a:pPr>
            <a:r>
              <a:rPr lang="es" sz="1800">
                <a:latin typeface="Arial"/>
                <a:ea typeface="Arial"/>
                <a:cs typeface="Arial"/>
                <a:sym typeface="Arial"/>
              </a:rPr>
              <a:t>+</a:t>
            </a:r>
            <a:endParaRPr sz="1800"/>
          </a:p>
          <a:p>
            <a:pPr indent="0" lvl="0" marL="0" marR="0" rtl="0" algn="ctr">
              <a:lnSpc>
                <a:spcPct val="100000"/>
              </a:lnSpc>
              <a:spcBef>
                <a:spcPts val="0"/>
              </a:spcBef>
              <a:spcAft>
                <a:spcPts val="0"/>
              </a:spcAft>
              <a:buNone/>
            </a:pPr>
            <a:r>
              <a:t/>
            </a:r>
            <a:endParaRPr sz="1800"/>
          </a:p>
          <a:p>
            <a:pPr indent="0" lvl="0" marL="0" marR="0" rtl="0" algn="ctr">
              <a:lnSpc>
                <a:spcPct val="100000"/>
              </a:lnSpc>
              <a:spcBef>
                <a:spcPts val="0"/>
              </a:spcBef>
              <a:spcAft>
                <a:spcPts val="0"/>
              </a:spcAft>
              <a:buNone/>
            </a:pPr>
            <a:r>
              <a:t/>
            </a:r>
            <a:endParaRPr sz="1800"/>
          </a:p>
          <a:p>
            <a:pPr indent="0" lvl="0" marL="0" marR="0" rtl="0" algn="ctr">
              <a:lnSpc>
                <a:spcPct val="100000"/>
              </a:lnSpc>
              <a:spcBef>
                <a:spcPts val="0"/>
              </a:spcBef>
              <a:spcAft>
                <a:spcPts val="0"/>
              </a:spcAft>
              <a:buNone/>
            </a:pPr>
            <a:r>
              <a:t/>
            </a:r>
            <a:endParaRPr sz="1800"/>
          </a:p>
          <a:p>
            <a:pPr indent="0" lvl="0" marL="0" marR="0" rtl="0" algn="ctr">
              <a:lnSpc>
                <a:spcPct val="100000"/>
              </a:lnSpc>
              <a:spcBef>
                <a:spcPts val="0"/>
              </a:spcBef>
              <a:spcAft>
                <a:spcPts val="0"/>
              </a:spcAft>
              <a:buNone/>
            </a:pPr>
            <a:r>
              <a:t/>
            </a:r>
            <a:endParaRPr sz="1800"/>
          </a:p>
          <a:p>
            <a:pPr indent="0" lvl="0" marL="0" marR="0" rtl="0" algn="ctr">
              <a:lnSpc>
                <a:spcPct val="100000"/>
              </a:lnSpc>
              <a:spcBef>
                <a:spcPts val="0"/>
              </a:spcBef>
              <a:spcAft>
                <a:spcPts val="0"/>
              </a:spcAft>
              <a:buNone/>
            </a:pPr>
            <a:r>
              <a:rPr lang="es" sz="1800">
                <a:latin typeface="Arial"/>
                <a:ea typeface="Arial"/>
                <a:cs typeface="Arial"/>
                <a:sym typeface="Arial"/>
              </a:rPr>
              <a:t>		Chrome				Extensión XML TREE</a:t>
            </a:r>
            <a:endParaRPr sz="1800"/>
          </a:p>
        </p:txBody>
      </p:sp>
      <p:pic>
        <p:nvPicPr>
          <p:cNvPr id="1265" name="Google Shape;1265;p154"/>
          <p:cNvPicPr preferRelativeResize="0"/>
          <p:nvPr/>
        </p:nvPicPr>
        <p:blipFill rotWithShape="1">
          <a:blip r:embed="rId5">
            <a:alphaModFix/>
          </a:blip>
          <a:srcRect b="0" l="0" r="0" t="0"/>
          <a:stretch/>
        </p:blipFill>
        <p:spPr>
          <a:xfrm>
            <a:off x="2304000" y="2808000"/>
            <a:ext cx="2087640" cy="1391760"/>
          </a:xfrm>
          <a:prstGeom prst="rect">
            <a:avLst/>
          </a:prstGeom>
          <a:noFill/>
          <a:ln>
            <a:noFill/>
          </a:ln>
        </p:spPr>
      </p:pic>
      <p:pic>
        <p:nvPicPr>
          <p:cNvPr id="1266" name="Google Shape;1266;p154"/>
          <p:cNvPicPr preferRelativeResize="0"/>
          <p:nvPr/>
        </p:nvPicPr>
        <p:blipFill rotWithShape="1">
          <a:blip r:embed="rId6">
            <a:alphaModFix/>
          </a:blip>
          <a:srcRect b="0" l="0" r="0" t="0"/>
          <a:stretch/>
        </p:blipFill>
        <p:spPr>
          <a:xfrm>
            <a:off x="5569200" y="3031200"/>
            <a:ext cx="1342440" cy="85644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0" name="Shape 1270"/>
        <p:cNvGrpSpPr/>
        <p:nvPr/>
      </p:nvGrpSpPr>
      <p:grpSpPr>
        <a:xfrm>
          <a:off x="0" y="0"/>
          <a:ext cx="0" cy="0"/>
          <a:chOff x="0" y="0"/>
          <a:chExt cx="0" cy="0"/>
        </a:xfrm>
      </p:grpSpPr>
      <p:sp>
        <p:nvSpPr>
          <p:cNvPr id="1271" name="Google Shape;1271;p155"/>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Conceptos de personalización: Manakin</a:t>
            </a:r>
            <a:endParaRPr sz="1800"/>
          </a:p>
        </p:txBody>
      </p:sp>
      <p:sp>
        <p:nvSpPr>
          <p:cNvPr id="1272" name="Google Shape;1272;p155"/>
          <p:cNvSpPr/>
          <p:nvPr/>
        </p:nvSpPr>
        <p:spPr>
          <a:xfrm>
            <a:off x="936000" y="1220760"/>
            <a:ext cx="3108600" cy="34524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273" name="Google Shape;1273;p155"/>
          <p:cNvPicPr preferRelativeResize="0"/>
          <p:nvPr/>
        </p:nvPicPr>
        <p:blipFill rotWithShape="1">
          <a:blip r:embed="rId3">
            <a:alphaModFix/>
          </a:blip>
          <a:srcRect b="0" l="0" r="0" t="0"/>
          <a:stretch/>
        </p:blipFill>
        <p:spPr>
          <a:xfrm>
            <a:off x="4427280" y="649080"/>
            <a:ext cx="4465080" cy="2734560"/>
          </a:xfrm>
          <a:prstGeom prst="rect">
            <a:avLst/>
          </a:prstGeom>
          <a:noFill/>
          <a:ln>
            <a:noFill/>
          </a:ln>
        </p:spPr>
      </p:pic>
      <p:pic>
        <p:nvPicPr>
          <p:cNvPr id="1274" name="Google Shape;1274;p155"/>
          <p:cNvPicPr preferRelativeResize="0"/>
          <p:nvPr/>
        </p:nvPicPr>
        <p:blipFill rotWithShape="1">
          <a:blip r:embed="rId4">
            <a:alphaModFix/>
          </a:blip>
          <a:srcRect b="0" l="0" r="0" t="0"/>
          <a:stretch/>
        </p:blipFill>
        <p:spPr>
          <a:xfrm>
            <a:off x="178920" y="693720"/>
            <a:ext cx="4139640" cy="2751840"/>
          </a:xfrm>
          <a:prstGeom prst="rect">
            <a:avLst/>
          </a:prstGeom>
          <a:noFill/>
          <a:ln>
            <a:noFill/>
          </a:ln>
        </p:spPr>
      </p:pic>
      <p:pic>
        <p:nvPicPr>
          <p:cNvPr id="1275" name="Google Shape;1275;p155"/>
          <p:cNvPicPr preferRelativeResize="0"/>
          <p:nvPr/>
        </p:nvPicPr>
        <p:blipFill rotWithShape="1">
          <a:blip r:embed="rId4">
            <a:alphaModFix/>
          </a:blip>
          <a:srcRect b="0" l="0" r="0" t="0"/>
          <a:stretch/>
        </p:blipFill>
        <p:spPr>
          <a:xfrm>
            <a:off x="178920" y="631800"/>
            <a:ext cx="4139640" cy="2751840"/>
          </a:xfrm>
          <a:prstGeom prst="rect">
            <a:avLst/>
          </a:prstGeom>
          <a:noFill/>
          <a:ln>
            <a:noFill/>
          </a:ln>
        </p:spPr>
      </p:pic>
      <p:pic>
        <p:nvPicPr>
          <p:cNvPr id="1276" name="Google Shape;1276;p155"/>
          <p:cNvPicPr preferRelativeResize="0"/>
          <p:nvPr/>
        </p:nvPicPr>
        <p:blipFill rotWithShape="1">
          <a:blip r:embed="rId5">
            <a:alphaModFix/>
          </a:blip>
          <a:srcRect b="0" l="0" r="0" t="297352"/>
          <a:stretch/>
        </p:blipFill>
        <p:spPr>
          <a:xfrm>
            <a:off x="144000" y="3693600"/>
            <a:ext cx="4284720" cy="2570040"/>
          </a:xfrm>
          <a:prstGeom prst="rect">
            <a:avLst/>
          </a:prstGeom>
          <a:noFill/>
          <a:ln>
            <a:noFill/>
          </a:ln>
        </p:spPr>
      </p:pic>
      <p:pic>
        <p:nvPicPr>
          <p:cNvPr id="1277" name="Google Shape;1277;p155"/>
          <p:cNvPicPr preferRelativeResize="0"/>
          <p:nvPr/>
        </p:nvPicPr>
        <p:blipFill rotWithShape="1">
          <a:blip r:embed="rId6">
            <a:alphaModFix/>
          </a:blip>
          <a:srcRect b="713317" l="87814" r="87813" t="-556503"/>
          <a:stretch/>
        </p:blipFill>
        <p:spPr>
          <a:xfrm>
            <a:off x="4608000" y="3672000"/>
            <a:ext cx="4175640" cy="2591640"/>
          </a:xfrm>
          <a:prstGeom prst="rect">
            <a:avLst/>
          </a:prstGeom>
          <a:noFill/>
          <a:ln>
            <a:noFill/>
          </a:ln>
        </p:spPr>
      </p:pic>
      <p:sp>
        <p:nvSpPr>
          <p:cNvPr id="1278" name="Google Shape;1278;p155"/>
          <p:cNvSpPr/>
          <p:nvPr/>
        </p:nvSpPr>
        <p:spPr>
          <a:xfrm>
            <a:off x="1325880" y="3459960"/>
            <a:ext cx="1410120" cy="4280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400">
                <a:latin typeface="Arial"/>
                <a:ea typeface="Arial"/>
                <a:cs typeface="Arial"/>
                <a:sym typeface="Arial"/>
              </a:rPr>
              <a:t>XMLUI, Mirage</a:t>
            </a:r>
            <a:endParaRPr sz="1800"/>
          </a:p>
        </p:txBody>
      </p:sp>
      <p:sp>
        <p:nvSpPr>
          <p:cNvPr id="1279" name="Google Shape;1279;p155"/>
          <p:cNvSpPr/>
          <p:nvPr/>
        </p:nvSpPr>
        <p:spPr>
          <a:xfrm>
            <a:off x="5904000" y="3459600"/>
            <a:ext cx="1509120" cy="4280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400">
                <a:latin typeface="Arial"/>
                <a:ea typeface="Arial"/>
                <a:cs typeface="Arial"/>
                <a:sym typeface="Arial"/>
              </a:rPr>
              <a:t>XMLUI, Mirage2</a:t>
            </a:r>
            <a:endParaRPr sz="1800"/>
          </a:p>
        </p:txBody>
      </p:sp>
      <p:pic>
        <p:nvPicPr>
          <p:cNvPr id="1280" name="Google Shape;1280;p155"/>
          <p:cNvPicPr preferRelativeResize="0"/>
          <p:nvPr/>
        </p:nvPicPr>
        <p:blipFill>
          <a:blip r:embed="rId7">
            <a:alphaModFix/>
          </a:blip>
          <a:stretch>
            <a:fillRect/>
          </a:stretch>
        </p:blipFill>
        <p:spPr>
          <a:xfrm>
            <a:off x="178925" y="3902400"/>
            <a:ext cx="4139626" cy="2282825"/>
          </a:xfrm>
          <a:prstGeom prst="rect">
            <a:avLst/>
          </a:prstGeom>
          <a:noFill/>
          <a:ln>
            <a:noFill/>
          </a:ln>
        </p:spPr>
      </p:pic>
      <p:pic>
        <p:nvPicPr>
          <p:cNvPr id="1281" name="Google Shape;1281;p155"/>
          <p:cNvPicPr preferRelativeResize="0"/>
          <p:nvPr/>
        </p:nvPicPr>
        <p:blipFill>
          <a:blip r:embed="rId8">
            <a:alphaModFix/>
          </a:blip>
          <a:stretch>
            <a:fillRect/>
          </a:stretch>
        </p:blipFill>
        <p:spPr>
          <a:xfrm>
            <a:off x="4427275" y="3902400"/>
            <a:ext cx="4465074" cy="23612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5" name="Shape 1285"/>
        <p:cNvGrpSpPr/>
        <p:nvPr/>
      </p:nvGrpSpPr>
      <p:grpSpPr>
        <a:xfrm>
          <a:off x="0" y="0"/>
          <a:ext cx="0" cy="0"/>
          <a:chOff x="0" y="0"/>
          <a:chExt cx="0" cy="0"/>
        </a:xfrm>
      </p:grpSpPr>
      <p:sp>
        <p:nvSpPr>
          <p:cNvPr id="1286" name="Google Shape;1286;p156"/>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Personalización de cabecera / pie de página</a:t>
            </a:r>
            <a:endParaRPr sz="1800"/>
          </a:p>
        </p:txBody>
      </p:sp>
      <p:sp>
        <p:nvSpPr>
          <p:cNvPr id="1287" name="Google Shape;1287;p156"/>
          <p:cNvSpPr/>
          <p:nvPr/>
        </p:nvSpPr>
        <p:spPr>
          <a:xfrm>
            <a:off x="828290" y="940350"/>
            <a:ext cx="6708600" cy="3453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800"/>
              <a:t>Creación de un tema partiendo del tema responsive Mirage2 (UCSP)</a:t>
            </a:r>
            <a:endParaRPr b="1"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800">
                <a:latin typeface="Arial"/>
                <a:ea typeface="Arial"/>
                <a:cs typeface="Arial"/>
                <a:sym typeface="Arial"/>
              </a:rPr>
              <a:t>Pasos:</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b="1" lang="es" sz="1600"/>
              <a:t>1- Creamos la estructura de directorios para el nuevo tema</a:t>
            </a:r>
            <a:endParaRPr b="1" sz="1600"/>
          </a:p>
          <a:p>
            <a:pPr indent="0" lvl="0" marL="0" marR="0" rtl="0" algn="l">
              <a:spcBef>
                <a:spcPts val="0"/>
              </a:spcBef>
              <a:spcAft>
                <a:spcPts val="0"/>
              </a:spcAft>
              <a:buNone/>
            </a:pPr>
            <a:r>
              <a:t/>
            </a:r>
            <a:endParaRPr>
              <a:solidFill>
                <a:srgbClr val="FF9900"/>
              </a:solidFill>
            </a:endParaRPr>
          </a:p>
          <a:p>
            <a:pPr indent="0" lvl="0" marL="0" marR="0" rtl="0" algn="l">
              <a:spcBef>
                <a:spcPts val="0"/>
              </a:spcBef>
              <a:spcAft>
                <a:spcPts val="0"/>
              </a:spcAft>
              <a:buNone/>
            </a:pPr>
            <a:r>
              <a:t/>
            </a:r>
            <a:endParaRPr sz="1400">
              <a:solidFill>
                <a:srgbClr val="FF9900"/>
              </a:solidFill>
              <a:latin typeface="Arial"/>
              <a:ea typeface="Arial"/>
              <a:cs typeface="Arial"/>
              <a:sym typeface="Arial"/>
            </a:endParaRPr>
          </a:p>
          <a:p>
            <a:pPr indent="0" lvl="0" marL="0" marR="0" rtl="0" algn="l">
              <a:spcBef>
                <a:spcPts val="0"/>
              </a:spcBef>
              <a:spcAft>
                <a:spcPts val="0"/>
              </a:spcAft>
              <a:buNone/>
            </a:pPr>
            <a:r>
              <a:t/>
            </a:r>
            <a:endParaRPr>
              <a:solidFill>
                <a:srgbClr val="FF9900"/>
              </a:solidFill>
            </a:endParaRPr>
          </a:p>
          <a:p>
            <a:pPr indent="0" lvl="0" marL="0" marR="0" rtl="0" algn="l">
              <a:spcBef>
                <a:spcPts val="0"/>
              </a:spcBef>
              <a:spcAft>
                <a:spcPts val="0"/>
              </a:spcAft>
              <a:buNone/>
            </a:pPr>
            <a:r>
              <a:t/>
            </a:r>
            <a:endParaRPr>
              <a:solidFill>
                <a:srgbClr val="FF9900"/>
              </a:solidFill>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pic>
        <p:nvPicPr>
          <p:cNvPr id="1288" name="Google Shape;1288;p156"/>
          <p:cNvPicPr preferRelativeResize="0"/>
          <p:nvPr/>
        </p:nvPicPr>
        <p:blipFill rotWithShape="1">
          <a:blip r:embed="rId3">
            <a:alphaModFix/>
          </a:blip>
          <a:srcRect b="0" l="0" r="0" t="0"/>
          <a:stretch/>
        </p:blipFill>
        <p:spPr>
          <a:xfrm>
            <a:off x="8063640" y="71640"/>
            <a:ext cx="430920" cy="430920"/>
          </a:xfrm>
          <a:prstGeom prst="rect">
            <a:avLst/>
          </a:prstGeom>
          <a:noFill/>
          <a:ln>
            <a:noFill/>
          </a:ln>
        </p:spPr>
      </p:pic>
      <p:sp>
        <p:nvSpPr>
          <p:cNvPr id="1289" name="Google Shape;1289;p156"/>
          <p:cNvSpPr txBox="1"/>
          <p:nvPr/>
        </p:nvSpPr>
        <p:spPr>
          <a:xfrm>
            <a:off x="828300" y="2866975"/>
            <a:ext cx="7239000" cy="20334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a:t>
            </a:r>
            <a:r>
              <a:rPr lang="es" sz="1200">
                <a:solidFill>
                  <a:srgbClr val="FFFFFF"/>
                </a:solidFill>
                <a:latin typeface="Consolas"/>
                <a:ea typeface="Consolas"/>
                <a:cs typeface="Consolas"/>
                <a:sym typeface="Consolas"/>
              </a:rPr>
              <a:t>cd /proyectos/src/Dspace/dspace/modules/xmlui-mirage2/src/main/webapp/themes/</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s" sz="1200">
                <a:solidFill>
                  <a:srgbClr val="FFFFFF"/>
                </a:solidFill>
                <a:latin typeface="Consolas"/>
                <a:ea typeface="Consolas"/>
                <a:cs typeface="Consolas"/>
                <a:sym typeface="Consolas"/>
              </a:rPr>
              <a:t>$ </a:t>
            </a:r>
            <a:r>
              <a:rPr lang="es" sz="1200">
                <a:solidFill>
                  <a:srgbClr val="FFFFFF"/>
                </a:solidFill>
                <a:latin typeface="Consolas"/>
                <a:ea typeface="Consolas"/>
                <a:cs typeface="Consolas"/>
                <a:sym typeface="Consolas"/>
              </a:rPr>
              <a:t>mkdir UCSP/</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s" sz="1200">
                <a:solidFill>
                  <a:srgbClr val="FFFFFF"/>
                </a:solidFill>
                <a:latin typeface="Consolas"/>
                <a:ea typeface="Consolas"/>
                <a:cs typeface="Consolas"/>
                <a:sym typeface="Consolas"/>
              </a:rPr>
              <a:t>$ mkdir UCSP/lib</a:t>
            </a:r>
            <a:endParaRPr sz="1200">
              <a:solidFill>
                <a:srgbClr val="FFFFFF"/>
              </a:solidFill>
              <a:latin typeface="Consolas"/>
              <a:ea typeface="Consolas"/>
              <a:cs typeface="Consolas"/>
              <a:sym typeface="Consolas"/>
            </a:endParaRPr>
          </a:p>
          <a:p>
            <a:pPr indent="0" lvl="0" marL="0" rtl="0">
              <a:spcBef>
                <a:spcPts val="0"/>
              </a:spcBef>
              <a:spcAft>
                <a:spcPts val="0"/>
              </a:spcAft>
              <a:buClr>
                <a:schemeClr val="dk1"/>
              </a:buClr>
              <a:buFont typeface="Arial"/>
              <a:buNone/>
            </a:pPr>
            <a:r>
              <a:rPr lang="es" sz="1200">
                <a:solidFill>
                  <a:srgbClr val="FFFFFF"/>
                </a:solidFill>
                <a:latin typeface="Consolas"/>
                <a:ea typeface="Consolas"/>
                <a:cs typeface="Consolas"/>
                <a:sym typeface="Consolas"/>
              </a:rPr>
              <a:t>$ mkdir UCSP/lib/css</a:t>
            </a:r>
            <a:endParaRPr sz="1200">
              <a:solidFill>
                <a:srgbClr val="FFFFFF"/>
              </a:solidFill>
              <a:latin typeface="Consolas"/>
              <a:ea typeface="Consolas"/>
              <a:cs typeface="Consolas"/>
              <a:sym typeface="Consolas"/>
            </a:endParaRPr>
          </a:p>
          <a:p>
            <a:pPr indent="0" lvl="0" marL="0" rtl="0">
              <a:spcBef>
                <a:spcPts val="0"/>
              </a:spcBef>
              <a:spcAft>
                <a:spcPts val="0"/>
              </a:spcAft>
              <a:buClr>
                <a:schemeClr val="dk1"/>
              </a:buClr>
              <a:buFont typeface="Arial"/>
              <a:buNone/>
            </a:pPr>
            <a:r>
              <a:rPr lang="es" sz="1200">
                <a:solidFill>
                  <a:srgbClr val="FFFFFF"/>
                </a:solidFill>
                <a:latin typeface="Consolas"/>
                <a:ea typeface="Consolas"/>
                <a:cs typeface="Consolas"/>
                <a:sym typeface="Consolas"/>
              </a:rPr>
              <a:t>$ mkdir UCSP/lib/js</a:t>
            </a:r>
            <a:endParaRPr sz="1200">
              <a:solidFill>
                <a:srgbClr val="FFFFFF"/>
              </a:solidFill>
              <a:latin typeface="Consolas"/>
              <a:ea typeface="Consolas"/>
              <a:cs typeface="Consolas"/>
              <a:sym typeface="Consolas"/>
            </a:endParaRPr>
          </a:p>
          <a:p>
            <a:pPr indent="0" lvl="0" marL="0" rtl="0">
              <a:spcBef>
                <a:spcPts val="0"/>
              </a:spcBef>
              <a:spcAft>
                <a:spcPts val="0"/>
              </a:spcAft>
              <a:buClr>
                <a:schemeClr val="dk1"/>
              </a:buClr>
              <a:buFont typeface="Arial"/>
              <a:buNone/>
            </a:pPr>
            <a:r>
              <a:rPr lang="es" sz="1200">
                <a:solidFill>
                  <a:srgbClr val="FFFFFF"/>
                </a:solidFill>
                <a:latin typeface="Consolas"/>
                <a:ea typeface="Consolas"/>
                <a:cs typeface="Consolas"/>
                <a:sym typeface="Consolas"/>
              </a:rPr>
              <a:t>$ mkdir UCSP/styles</a:t>
            </a:r>
            <a:endParaRPr sz="1200">
              <a:solidFill>
                <a:srgbClr val="FFFFFF"/>
              </a:solidFill>
              <a:latin typeface="Consolas"/>
              <a:ea typeface="Consolas"/>
              <a:cs typeface="Consolas"/>
              <a:sym typeface="Consolas"/>
            </a:endParaRPr>
          </a:p>
          <a:p>
            <a:pPr indent="0" lvl="0" marL="0" rtl="0">
              <a:spcBef>
                <a:spcPts val="0"/>
              </a:spcBef>
              <a:spcAft>
                <a:spcPts val="0"/>
              </a:spcAft>
              <a:buClr>
                <a:schemeClr val="dk1"/>
              </a:buClr>
              <a:buFont typeface="Arial"/>
              <a:buNone/>
            </a:pPr>
            <a:r>
              <a:rPr lang="es" sz="1200">
                <a:solidFill>
                  <a:srgbClr val="FFFFFF"/>
                </a:solidFill>
                <a:latin typeface="Consolas"/>
                <a:ea typeface="Consolas"/>
                <a:cs typeface="Consolas"/>
                <a:sym typeface="Consolas"/>
              </a:rPr>
              <a:t>$ mkdir UCSP/xsl</a:t>
            </a:r>
            <a:endParaRPr sz="1200">
              <a:solidFill>
                <a:srgbClr val="FFFFFF"/>
              </a:solidFill>
              <a:latin typeface="Consolas"/>
              <a:ea typeface="Consolas"/>
              <a:cs typeface="Consolas"/>
              <a:sym typeface="Consolas"/>
            </a:endParaRPr>
          </a:p>
          <a:p>
            <a:pPr indent="0" lvl="0" marL="0" rtl="0">
              <a:spcBef>
                <a:spcPts val="0"/>
              </a:spcBef>
              <a:spcAft>
                <a:spcPts val="0"/>
              </a:spcAft>
              <a:buClr>
                <a:schemeClr val="dk1"/>
              </a:buClr>
              <a:buFont typeface="Arial"/>
              <a:buNone/>
            </a:pPr>
            <a:r>
              <a:rPr lang="es" sz="1200">
                <a:solidFill>
                  <a:srgbClr val="FFFFFF"/>
                </a:solidFill>
                <a:latin typeface="Consolas"/>
                <a:ea typeface="Consolas"/>
                <a:cs typeface="Consolas"/>
                <a:sym typeface="Consolas"/>
              </a:rPr>
              <a:t>$ mkdir UCSP/xsl/core</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s" sz="1200">
                <a:solidFill>
                  <a:srgbClr val="FFFFFF"/>
                </a:solidFill>
                <a:latin typeface="Consolas"/>
                <a:ea typeface="Consolas"/>
                <a:cs typeface="Consolas"/>
                <a:sym typeface="Consolas"/>
              </a:rPr>
              <a:t>$ mkdir UCSP/images</a:t>
            </a:r>
            <a:endParaRPr sz="1200">
              <a:solidFill>
                <a:srgbClr val="FFFFFF"/>
              </a:solidFill>
              <a:latin typeface="Consolas"/>
              <a:ea typeface="Consolas"/>
              <a:cs typeface="Consolas"/>
              <a:sym typeface="Consola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sp>
        <p:nvSpPr>
          <p:cNvPr id="1294" name="Google Shape;1294;p157"/>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Personalización de cabecera/pie de página</a:t>
            </a:r>
            <a:endParaRPr sz="1800"/>
          </a:p>
        </p:txBody>
      </p:sp>
      <p:sp>
        <p:nvSpPr>
          <p:cNvPr id="1295" name="Google Shape;1295;p157"/>
          <p:cNvSpPr/>
          <p:nvPr/>
        </p:nvSpPr>
        <p:spPr>
          <a:xfrm>
            <a:off x="864000" y="936000"/>
            <a:ext cx="7327500" cy="48813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600"/>
              <a:t>2- Copiamos los recursos a utilizar (logotipos)</a:t>
            </a:r>
            <a:endParaRPr b="1" sz="1600"/>
          </a:p>
          <a:p>
            <a:pPr indent="0" lvl="0" marL="0" marR="0" rtl="0" algn="l">
              <a:spcBef>
                <a:spcPts val="0"/>
              </a:spcBef>
              <a:spcAft>
                <a:spcPts val="0"/>
              </a:spcAft>
              <a:buNone/>
            </a:pPr>
            <a:r>
              <a:t/>
            </a:r>
            <a:endParaRPr b="1" sz="1600"/>
          </a:p>
          <a:p>
            <a:pPr indent="0" lvl="0" marL="0" marR="0" rtl="0" algn="l">
              <a:spcBef>
                <a:spcPts val="0"/>
              </a:spcBef>
              <a:spcAft>
                <a:spcPts val="0"/>
              </a:spcAft>
              <a:buNone/>
            </a:pPr>
            <a:r>
              <a:t/>
            </a:r>
            <a:endParaRPr b="1" sz="1600"/>
          </a:p>
          <a:p>
            <a:pPr indent="0" lvl="0" marL="0" marR="0" rtl="0" algn="l">
              <a:spcBef>
                <a:spcPts val="0"/>
              </a:spcBef>
              <a:spcAft>
                <a:spcPts val="0"/>
              </a:spcAft>
              <a:buNone/>
            </a:pPr>
            <a:r>
              <a:t/>
            </a:r>
            <a:endParaRPr b="1" sz="1600"/>
          </a:p>
          <a:p>
            <a:pPr indent="0" lvl="0" marL="0" marR="0" rtl="0" algn="l">
              <a:spcBef>
                <a:spcPts val="0"/>
              </a:spcBef>
              <a:spcAft>
                <a:spcPts val="0"/>
              </a:spcAft>
              <a:buNone/>
            </a:pPr>
            <a:r>
              <a:t/>
            </a:r>
            <a:endParaRPr sz="1800"/>
          </a:p>
          <a:p>
            <a:pPr indent="0" lvl="0" marL="0" marR="0" rtl="0" algn="l">
              <a:spcBef>
                <a:spcPts val="0"/>
              </a:spcBef>
              <a:spcAft>
                <a:spcPts val="0"/>
              </a:spcAft>
              <a:buNone/>
            </a:pPr>
            <a:r>
              <a:rPr b="1" lang="es" sz="1600"/>
              <a:t>3- Copiamos la base del tema original y ficheros encargados del procesado de las reglas para la renderización de la cabecera y el pie de página</a:t>
            </a:r>
            <a:endParaRPr b="1" sz="1600"/>
          </a:p>
          <a:p>
            <a:pPr indent="0" lvl="0" marL="0" marR="0" rtl="0" algn="l">
              <a:spcBef>
                <a:spcPts val="0"/>
              </a:spcBef>
              <a:spcAft>
                <a:spcPts val="0"/>
              </a:spcAft>
              <a:buNone/>
            </a:pPr>
            <a:r>
              <a:t/>
            </a:r>
            <a:endParaRPr b="1" sz="1600"/>
          </a:p>
          <a:p>
            <a:pPr indent="0" lvl="0" marL="0" marR="0" rtl="0" algn="l">
              <a:spcBef>
                <a:spcPts val="0"/>
              </a:spcBef>
              <a:spcAft>
                <a:spcPts val="0"/>
              </a:spcAft>
              <a:buNone/>
            </a:pPr>
            <a:r>
              <a:t/>
            </a:r>
            <a:endParaRPr b="1" sz="1600"/>
          </a:p>
          <a:p>
            <a:pPr indent="0" lvl="0" marL="0" marR="0" rtl="0" algn="l">
              <a:spcBef>
                <a:spcPts val="0"/>
              </a:spcBef>
              <a:spcAft>
                <a:spcPts val="0"/>
              </a:spcAft>
              <a:buNone/>
            </a:pPr>
            <a:r>
              <a:t/>
            </a:r>
            <a:endParaRPr b="1" sz="1600"/>
          </a:p>
          <a:p>
            <a:pPr indent="0" lvl="0" marL="0" marR="0" rtl="0" algn="l">
              <a:spcBef>
                <a:spcPts val="0"/>
              </a:spcBef>
              <a:spcAft>
                <a:spcPts val="0"/>
              </a:spcAft>
              <a:buNone/>
            </a:pPr>
            <a:r>
              <a:t/>
            </a:r>
            <a:endParaRPr b="1" sz="16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b="1" lang="es" sz="1600"/>
              <a:t>4- Creamos el fichero _styles.scss para la personalización de estilos</a:t>
            </a:r>
            <a:endParaRPr b="1" sz="16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400">
                <a:latin typeface="Arial"/>
                <a:ea typeface="Arial"/>
                <a:cs typeface="Arial"/>
                <a:sym typeface="Arial"/>
              </a:rPr>
              <a:t>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pic>
        <p:nvPicPr>
          <p:cNvPr id="1296" name="Google Shape;1296;p157"/>
          <p:cNvPicPr preferRelativeResize="0"/>
          <p:nvPr/>
        </p:nvPicPr>
        <p:blipFill rotWithShape="1">
          <a:blip r:embed="rId3">
            <a:alphaModFix/>
          </a:blip>
          <a:srcRect b="0" l="0" r="0" t="0"/>
          <a:stretch/>
        </p:blipFill>
        <p:spPr>
          <a:xfrm>
            <a:off x="8063640" y="71640"/>
            <a:ext cx="430920" cy="430920"/>
          </a:xfrm>
          <a:prstGeom prst="rect">
            <a:avLst/>
          </a:prstGeom>
          <a:noFill/>
          <a:ln>
            <a:noFill/>
          </a:ln>
        </p:spPr>
      </p:pic>
      <p:sp>
        <p:nvSpPr>
          <p:cNvPr id="1297" name="Google Shape;1297;p157"/>
          <p:cNvSpPr txBox="1"/>
          <p:nvPr/>
        </p:nvSpPr>
        <p:spPr>
          <a:xfrm>
            <a:off x="952500" y="1382300"/>
            <a:ext cx="7239000" cy="6762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a:t>
            </a:r>
            <a:r>
              <a:rPr lang="es" sz="1200">
                <a:solidFill>
                  <a:srgbClr val="FFFFFF"/>
                </a:solidFill>
                <a:latin typeface="Consolas"/>
                <a:ea typeface="Consolas"/>
                <a:cs typeface="Consolas"/>
                <a:sym typeface="Consolas"/>
              </a:rPr>
              <a:t>cp /proyectos/materiales/ThemeUCSP/images/* dspace/modules/xmlui-mirage2/src/main/webapp/themes/UCSP/images/</a:t>
            </a:r>
            <a:r>
              <a:rPr lang="es"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p:txBody>
      </p:sp>
      <p:sp>
        <p:nvSpPr>
          <p:cNvPr id="1298" name="Google Shape;1298;p157"/>
          <p:cNvSpPr txBox="1"/>
          <p:nvPr/>
        </p:nvSpPr>
        <p:spPr>
          <a:xfrm>
            <a:off x="908250" y="3144825"/>
            <a:ext cx="7239000" cy="14277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a:t>
            </a:r>
            <a:r>
              <a:rPr lang="es" sz="1200">
                <a:solidFill>
                  <a:srgbClr val="FFFFFF"/>
                </a:solidFill>
                <a:latin typeface="Consolas"/>
                <a:ea typeface="Consolas"/>
                <a:cs typeface="Consolas"/>
                <a:sym typeface="Consolas"/>
              </a:rPr>
              <a:t>cp /proyectos/src/Dspace/dspace-xmlui-mirage2/src/main/webapp/xsl/theme.xsl dspace/modules/xmlui-mirage2/src/main/webapp/themes/UCSP/xsl/</a:t>
            </a:r>
            <a:endParaRPr sz="1200">
              <a:solidFill>
                <a:srgbClr val="FFFFFF"/>
              </a:solidFill>
              <a:latin typeface="Consolas"/>
              <a:ea typeface="Consolas"/>
              <a:cs typeface="Consolas"/>
              <a:sym typeface="Consolas"/>
            </a:endParaRPr>
          </a:p>
          <a:p>
            <a:pPr indent="0" lvl="0" marL="0" rtl="0">
              <a:spcBef>
                <a:spcPts val="0"/>
              </a:spcBef>
              <a:spcAft>
                <a:spcPts val="0"/>
              </a:spcAft>
              <a:buClr>
                <a:schemeClr val="dk1"/>
              </a:buClr>
              <a:buFont typeface="Arial"/>
              <a:buNone/>
            </a:pPr>
            <a:r>
              <a:t/>
            </a:r>
            <a:endParaRPr sz="1200">
              <a:solidFill>
                <a:srgbClr val="FFFFFF"/>
              </a:solidFill>
              <a:latin typeface="Consolas"/>
              <a:ea typeface="Consolas"/>
              <a:cs typeface="Consolas"/>
              <a:sym typeface="Consolas"/>
            </a:endParaRPr>
          </a:p>
          <a:p>
            <a:pPr indent="0" lvl="0" marL="0" rtl="0">
              <a:spcBef>
                <a:spcPts val="0"/>
              </a:spcBef>
              <a:spcAft>
                <a:spcPts val="0"/>
              </a:spcAft>
              <a:buClr>
                <a:schemeClr val="dk1"/>
              </a:buClr>
              <a:buFont typeface="Arial"/>
              <a:buNone/>
            </a:pPr>
            <a:r>
              <a:rPr lang="es" sz="1200">
                <a:solidFill>
                  <a:srgbClr val="FFFFFF"/>
                </a:solidFill>
                <a:latin typeface="Consolas"/>
                <a:ea typeface="Consolas"/>
                <a:cs typeface="Consolas"/>
                <a:sym typeface="Consolas"/>
              </a:rPr>
              <a:t>cp /proyectos/src/DSpace/dspace-xmlui-mirage2/src/main/webapp/xsl/core/page-structure.xsl dspace/modules/xmlui-mirage2/src/main/webapp/themes/UCSP/xsl/core/</a:t>
            </a:r>
            <a:endParaRPr sz="1200">
              <a:solidFill>
                <a:srgbClr val="FFFFFF"/>
              </a:solidFill>
              <a:latin typeface="Consolas"/>
              <a:ea typeface="Consolas"/>
              <a:cs typeface="Consolas"/>
              <a:sym typeface="Consolas"/>
            </a:endParaRPr>
          </a:p>
        </p:txBody>
      </p:sp>
      <p:sp>
        <p:nvSpPr>
          <p:cNvPr id="1299" name="Google Shape;1299;p157"/>
          <p:cNvSpPr txBox="1"/>
          <p:nvPr/>
        </p:nvSpPr>
        <p:spPr>
          <a:xfrm>
            <a:off x="908250" y="5141100"/>
            <a:ext cx="7239000" cy="6762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a:t>
            </a:r>
            <a:r>
              <a:rPr lang="es" sz="1200">
                <a:solidFill>
                  <a:srgbClr val="FFFFFF"/>
                </a:solidFill>
                <a:latin typeface="Consolas"/>
                <a:ea typeface="Consolas"/>
                <a:cs typeface="Consolas"/>
                <a:sym typeface="Consolas"/>
              </a:rPr>
              <a:t>vim /proyectos/src/Dspace/dspace/modules/xmlui-mirage2/src/main/webapp/themes/UCSP/styles/_styles.scss</a:t>
            </a:r>
            <a:endParaRPr sz="1200">
              <a:solidFill>
                <a:srgbClr val="FFFFFF"/>
              </a:solidFill>
              <a:latin typeface="Consolas"/>
              <a:ea typeface="Consolas"/>
              <a:cs typeface="Consolas"/>
              <a:sym typeface="Consola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3" name="Shape 1303"/>
        <p:cNvGrpSpPr/>
        <p:nvPr/>
      </p:nvGrpSpPr>
      <p:grpSpPr>
        <a:xfrm>
          <a:off x="0" y="0"/>
          <a:ext cx="0" cy="0"/>
          <a:chOff x="0" y="0"/>
          <a:chExt cx="0" cy="0"/>
        </a:xfrm>
      </p:grpSpPr>
      <p:sp>
        <p:nvSpPr>
          <p:cNvPr id="1304" name="Google Shape;1304;p158"/>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Personalización de cabecera/pie de página</a:t>
            </a:r>
            <a:endParaRPr sz="1800"/>
          </a:p>
        </p:txBody>
      </p:sp>
      <p:sp>
        <p:nvSpPr>
          <p:cNvPr id="1305" name="Google Shape;1305;p158"/>
          <p:cNvSpPr/>
          <p:nvPr/>
        </p:nvSpPr>
        <p:spPr>
          <a:xfrm>
            <a:off x="457200" y="783500"/>
            <a:ext cx="8412600" cy="5033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600"/>
              <a:t>5- Copiamos fichero con las variables globales de Bootstrap para proceder a su personalización</a:t>
            </a:r>
            <a:endParaRPr b="1" sz="16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b="1" sz="1600"/>
          </a:p>
          <a:p>
            <a:pPr indent="0" lvl="0" marL="0" marR="0" rtl="0" algn="l">
              <a:spcBef>
                <a:spcPts val="0"/>
              </a:spcBef>
              <a:spcAft>
                <a:spcPts val="0"/>
              </a:spcAft>
              <a:buNone/>
            </a:pPr>
            <a:r>
              <a:rPr b="1" lang="es" sz="1600"/>
              <a:t>6- Editamos los valores de las variables globales de Bootstrap</a:t>
            </a:r>
            <a:endParaRPr b="1" sz="1600"/>
          </a:p>
          <a:p>
            <a:pPr indent="0" lvl="0" marL="0" marR="0" rtl="0" algn="l">
              <a:spcBef>
                <a:spcPts val="0"/>
              </a:spcBef>
              <a:spcAft>
                <a:spcPts val="0"/>
              </a:spcAft>
              <a:buNone/>
            </a:pPr>
            <a:r>
              <a:t/>
            </a:r>
            <a:endParaRPr b="1" sz="1600"/>
          </a:p>
          <a:p>
            <a:pPr indent="0" lvl="0" marL="0" rtl="0">
              <a:spcBef>
                <a:spcPts val="0"/>
              </a:spcBef>
              <a:spcAft>
                <a:spcPts val="0"/>
              </a:spcAft>
              <a:buClr>
                <a:schemeClr val="dk1"/>
              </a:buClr>
              <a:buSzPts val="1100"/>
              <a:buFont typeface="Arial"/>
              <a:buNone/>
            </a:pPr>
            <a:r>
              <a:rPr lang="es">
                <a:solidFill>
                  <a:srgbClr val="FF9900"/>
                </a:solidFill>
                <a:latin typeface="Consolas"/>
                <a:ea typeface="Consolas"/>
                <a:cs typeface="Consolas"/>
                <a:sym typeface="Consolas"/>
              </a:rPr>
              <a:t>[dspace-source] / </a:t>
            </a:r>
            <a:r>
              <a:rPr lang="es">
                <a:solidFill>
                  <a:srgbClr val="FF9900"/>
                </a:solidFill>
                <a:latin typeface="Consolas"/>
                <a:ea typeface="Consolas"/>
                <a:cs typeface="Consolas"/>
                <a:sym typeface="Consolas"/>
              </a:rPr>
              <a:t>dspace / modules / xmlui-mirage2 / src / main / webapp / themes / UCSP / styles / classic_mirage_color_scheme / _bootstrap_variables.scss</a:t>
            </a:r>
            <a:endParaRPr b="1">
              <a:solidFill>
                <a:srgbClr val="FF9900"/>
              </a:solidFill>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400">
                <a:latin typeface="Arial"/>
                <a:ea typeface="Arial"/>
                <a:cs typeface="Arial"/>
                <a:sym typeface="Arial"/>
              </a:rPr>
              <a:t>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pic>
        <p:nvPicPr>
          <p:cNvPr id="1306" name="Google Shape;1306;p158"/>
          <p:cNvPicPr preferRelativeResize="0"/>
          <p:nvPr/>
        </p:nvPicPr>
        <p:blipFill rotWithShape="1">
          <a:blip r:embed="rId3">
            <a:alphaModFix/>
          </a:blip>
          <a:srcRect b="0" l="0" r="0" t="0"/>
          <a:stretch/>
        </p:blipFill>
        <p:spPr>
          <a:xfrm>
            <a:off x="8063640" y="71640"/>
            <a:ext cx="430920" cy="430920"/>
          </a:xfrm>
          <a:prstGeom prst="rect">
            <a:avLst/>
          </a:prstGeom>
          <a:noFill/>
          <a:ln>
            <a:noFill/>
          </a:ln>
        </p:spPr>
      </p:pic>
      <p:sp>
        <p:nvSpPr>
          <p:cNvPr id="1307" name="Google Shape;1307;p158"/>
          <p:cNvSpPr/>
          <p:nvPr/>
        </p:nvSpPr>
        <p:spPr>
          <a:xfrm>
            <a:off x="608700" y="4660400"/>
            <a:ext cx="7239000" cy="1452300"/>
          </a:xfrm>
          <a:prstGeom prst="rect">
            <a:avLst/>
          </a:prstGeom>
          <a:no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1371600" marR="0" rtl="0">
              <a:lnSpc>
                <a:spcPct val="100000"/>
              </a:lnSpc>
              <a:spcBef>
                <a:spcPts val="0"/>
              </a:spcBef>
              <a:spcAft>
                <a:spcPts val="0"/>
              </a:spcAft>
              <a:buNone/>
            </a:pPr>
            <a:r>
              <a:rPr b="1" lang="es"/>
              <a:t>//Color links y fondo botones</a:t>
            </a:r>
            <a:endParaRPr b="1"/>
          </a:p>
          <a:p>
            <a:pPr indent="0" lvl="0" marL="1371600" marR="0" rtl="0">
              <a:lnSpc>
                <a:spcPct val="100000"/>
              </a:lnSpc>
              <a:spcBef>
                <a:spcPts val="0"/>
              </a:spcBef>
              <a:spcAft>
                <a:spcPts val="0"/>
              </a:spcAft>
              <a:buNone/>
            </a:pPr>
            <a:r>
              <a:rPr lang="es">
                <a:latin typeface="Arial"/>
                <a:ea typeface="Arial"/>
                <a:cs typeface="Arial"/>
                <a:sym typeface="Arial"/>
              </a:rPr>
              <a:t>$brand-primary: #607890 !default;</a:t>
            </a:r>
            <a:endParaRPr/>
          </a:p>
          <a:p>
            <a:pPr indent="0" lvl="0" marL="1371600" marR="0" rtl="0">
              <a:lnSpc>
                <a:spcPct val="100000"/>
              </a:lnSpc>
              <a:spcBef>
                <a:spcPts val="0"/>
              </a:spcBef>
              <a:spcAft>
                <a:spcPts val="0"/>
              </a:spcAft>
              <a:buNone/>
            </a:pPr>
            <a:r>
              <a:rPr b="1" lang="es"/>
              <a:t>//Color àrea barra superior</a:t>
            </a:r>
            <a:endParaRPr b="1"/>
          </a:p>
          <a:p>
            <a:pPr indent="0" lvl="0" marL="1371600" marR="0" rtl="0">
              <a:lnSpc>
                <a:spcPct val="100000"/>
              </a:lnSpc>
              <a:spcBef>
                <a:spcPts val="0"/>
              </a:spcBef>
              <a:spcAft>
                <a:spcPts val="0"/>
              </a:spcAft>
              <a:buNone/>
            </a:pPr>
            <a:r>
              <a:rPr lang="es">
                <a:latin typeface="Arial"/>
                <a:ea typeface="Arial"/>
                <a:cs typeface="Arial"/>
                <a:sym typeface="Arial"/>
              </a:rPr>
              <a:t>$navbar-inverse-bg: #FFF !default;</a:t>
            </a:r>
            <a:endParaRPr/>
          </a:p>
          <a:p>
            <a:pPr indent="0" lvl="0" marL="1371600" marR="0" rtl="0">
              <a:lnSpc>
                <a:spcPct val="100000"/>
              </a:lnSpc>
              <a:spcBef>
                <a:spcPts val="0"/>
              </a:spcBef>
              <a:spcAft>
                <a:spcPts val="0"/>
              </a:spcAft>
              <a:buNone/>
            </a:pPr>
            <a:r>
              <a:rPr b="1" lang="es"/>
              <a:t>//Color enlaces barra superior (idioma/conexión)</a:t>
            </a:r>
            <a:endParaRPr b="1"/>
          </a:p>
          <a:p>
            <a:pPr indent="0" lvl="0" marL="1371600" marR="0" rtl="0">
              <a:lnSpc>
                <a:spcPct val="100000"/>
              </a:lnSpc>
              <a:spcBef>
                <a:spcPts val="0"/>
              </a:spcBef>
              <a:spcAft>
                <a:spcPts val="0"/>
              </a:spcAft>
              <a:buNone/>
            </a:pPr>
            <a:r>
              <a:rPr lang="es">
                <a:latin typeface="Arial"/>
                <a:ea typeface="Arial"/>
                <a:cs typeface="Arial"/>
                <a:sym typeface="Arial"/>
              </a:rPr>
              <a:t>$navbar-inverse-link-color: #eee !default;</a:t>
            </a:r>
            <a:endParaRPr/>
          </a:p>
        </p:txBody>
      </p:sp>
      <p:sp>
        <p:nvSpPr>
          <p:cNvPr id="1308" name="Google Shape;1308;p158"/>
          <p:cNvSpPr txBox="1"/>
          <p:nvPr/>
        </p:nvSpPr>
        <p:spPr>
          <a:xfrm>
            <a:off x="608700" y="1496000"/>
            <a:ext cx="7239000" cy="18762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a:t>
            </a:r>
            <a:r>
              <a:rPr lang="es" sz="1200">
                <a:solidFill>
                  <a:srgbClr val="FFFFFF"/>
                </a:solidFill>
                <a:latin typeface="Consolas"/>
                <a:ea typeface="Consolas"/>
                <a:cs typeface="Consolas"/>
                <a:sym typeface="Consolas"/>
              </a:rPr>
              <a:t>mkdir dspace/modules/xmlui-mirage2/src/main/webapp/themes/UCSP/styles/classic_mirage_color_scheme</a:t>
            </a:r>
            <a:endParaRPr sz="1200">
              <a:solidFill>
                <a:srgbClr val="FFFFFF"/>
              </a:solidFill>
              <a:latin typeface="Consolas"/>
              <a:ea typeface="Consolas"/>
              <a:cs typeface="Consolas"/>
              <a:sym typeface="Consolas"/>
            </a:endParaRPr>
          </a:p>
          <a:p>
            <a:pPr indent="0" lvl="0" marL="0" rtl="0">
              <a:spcBef>
                <a:spcPts val="0"/>
              </a:spcBef>
              <a:spcAft>
                <a:spcPts val="0"/>
              </a:spcAft>
              <a:buClr>
                <a:schemeClr val="dk1"/>
              </a:buClr>
              <a:buFont typeface="Arial"/>
              <a:buNone/>
            </a:pPr>
            <a:r>
              <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s" sz="1200">
                <a:solidFill>
                  <a:srgbClr val="FFFFFF"/>
                </a:solidFill>
                <a:latin typeface="Consolas"/>
                <a:ea typeface="Consolas"/>
                <a:cs typeface="Consolas"/>
                <a:sym typeface="Consolas"/>
              </a:rPr>
              <a:t>$ cp /proyectos/src/DSpace/dspace-xmlui-mirage2/src/main/webapp/styles/classic_mirage_color_scheme/_bootstrap_variables.scss dspace/modules/xmlui-mirage2/src/main/webapp/themes/UCSP/styles/</a:t>
            </a:r>
            <a:r>
              <a:rPr lang="es"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2" name="Shape 1312"/>
        <p:cNvGrpSpPr/>
        <p:nvPr/>
      </p:nvGrpSpPr>
      <p:grpSpPr>
        <a:xfrm>
          <a:off x="0" y="0"/>
          <a:ext cx="0" cy="0"/>
          <a:chOff x="0" y="0"/>
          <a:chExt cx="0" cy="0"/>
        </a:xfrm>
      </p:grpSpPr>
      <p:sp>
        <p:nvSpPr>
          <p:cNvPr id="1313" name="Google Shape;1313;p159"/>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Personalización de cabecera/pie de página</a:t>
            </a:r>
            <a:endParaRPr sz="1800"/>
          </a:p>
        </p:txBody>
      </p:sp>
      <p:sp>
        <p:nvSpPr>
          <p:cNvPr id="1314" name="Google Shape;1314;p159"/>
          <p:cNvSpPr/>
          <p:nvPr/>
        </p:nvSpPr>
        <p:spPr>
          <a:xfrm>
            <a:off x="864000" y="936000"/>
            <a:ext cx="6708600" cy="48812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600"/>
              <a:t>7</a:t>
            </a:r>
            <a:r>
              <a:rPr b="1" lang="es" sz="1600"/>
              <a:t>- Localizamos y editamos la sección encargada de renderizar la cabecera</a:t>
            </a:r>
            <a:endParaRPr b="1" sz="1600"/>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a:p>
            <a:pPr indent="0" lvl="0" marL="0" marR="0" rtl="0" algn="l">
              <a:spcBef>
                <a:spcPts val="0"/>
              </a:spcBef>
              <a:spcAft>
                <a:spcPts val="0"/>
              </a:spcAft>
              <a:buNone/>
            </a:pPr>
            <a:r>
              <a:rPr b="1" lang="es" sz="1600"/>
              <a:t>8- Localizamos y editamos la sección encargada de renderizar el pie de página</a:t>
            </a:r>
            <a:endParaRPr b="1" sz="1600"/>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400">
                <a:latin typeface="Arial"/>
                <a:ea typeface="Arial"/>
                <a:cs typeface="Arial"/>
                <a:sym typeface="Arial"/>
              </a:rPr>
              <a:t>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pic>
        <p:nvPicPr>
          <p:cNvPr id="1315" name="Google Shape;1315;p159"/>
          <p:cNvPicPr preferRelativeResize="0"/>
          <p:nvPr/>
        </p:nvPicPr>
        <p:blipFill rotWithShape="1">
          <a:blip r:embed="rId3">
            <a:alphaModFix/>
          </a:blip>
          <a:srcRect b="0" l="0" r="0" t="0"/>
          <a:stretch/>
        </p:blipFill>
        <p:spPr>
          <a:xfrm>
            <a:off x="8063640" y="71640"/>
            <a:ext cx="430920" cy="430920"/>
          </a:xfrm>
          <a:prstGeom prst="rect">
            <a:avLst/>
          </a:prstGeom>
          <a:noFill/>
          <a:ln>
            <a:noFill/>
          </a:ln>
        </p:spPr>
      </p:pic>
      <p:sp>
        <p:nvSpPr>
          <p:cNvPr id="1316" name="Google Shape;1316;p159"/>
          <p:cNvSpPr txBox="1"/>
          <p:nvPr/>
        </p:nvSpPr>
        <p:spPr>
          <a:xfrm>
            <a:off x="921975" y="1705000"/>
            <a:ext cx="6650700" cy="9852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600">
                <a:solidFill>
                  <a:schemeClr val="dk1"/>
                </a:solidFill>
              </a:rPr>
              <a:t>&lt;xsl:template name="buildHeader"&gt;</a:t>
            </a:r>
            <a:endParaRPr/>
          </a:p>
        </p:txBody>
      </p:sp>
      <p:sp>
        <p:nvSpPr>
          <p:cNvPr id="1317" name="Google Shape;1317;p159"/>
          <p:cNvSpPr txBox="1"/>
          <p:nvPr/>
        </p:nvSpPr>
        <p:spPr>
          <a:xfrm>
            <a:off x="921975" y="3761550"/>
            <a:ext cx="6650700" cy="9852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600">
                <a:solidFill>
                  <a:schemeClr val="dk1"/>
                </a:solidFill>
              </a:rPr>
              <a:t>&lt;xsl:template name="buildFooter"&gt;</a:t>
            </a:r>
            <a:endParaRPr sz="1600">
              <a:solidFill>
                <a:schemeClr val="dk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1" name="Shape 1321"/>
        <p:cNvGrpSpPr/>
        <p:nvPr/>
      </p:nvGrpSpPr>
      <p:grpSpPr>
        <a:xfrm>
          <a:off x="0" y="0"/>
          <a:ext cx="0" cy="0"/>
          <a:chOff x="0" y="0"/>
          <a:chExt cx="0" cy="0"/>
        </a:xfrm>
      </p:grpSpPr>
      <p:sp>
        <p:nvSpPr>
          <p:cNvPr id="1322" name="Google Shape;1322;p160"/>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Personalización de la vista del Ítem</a:t>
            </a:r>
            <a:endParaRPr sz="1800"/>
          </a:p>
        </p:txBody>
      </p:sp>
      <p:sp>
        <p:nvSpPr>
          <p:cNvPr id="1323" name="Google Shape;1323;p160"/>
          <p:cNvSpPr/>
          <p:nvPr/>
        </p:nvSpPr>
        <p:spPr>
          <a:xfrm>
            <a:off x="874800" y="783050"/>
            <a:ext cx="7619400" cy="47043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sz="1600">
                <a:latin typeface="Arial"/>
                <a:ea typeface="Arial"/>
                <a:cs typeface="Arial"/>
                <a:sym typeface="Arial"/>
              </a:rPr>
              <a:t>Pasos:</a:t>
            </a:r>
            <a:endParaRPr sz="1600"/>
          </a:p>
          <a:p>
            <a:pPr indent="0" lvl="0" marL="0" marR="0" rtl="0" algn="l">
              <a:spcBef>
                <a:spcPts val="0"/>
              </a:spcBef>
              <a:spcAft>
                <a:spcPts val="0"/>
              </a:spcAft>
              <a:buNone/>
            </a:pPr>
            <a:r>
              <a:t/>
            </a:r>
            <a:endParaRPr sz="1600"/>
          </a:p>
          <a:p>
            <a:pPr indent="0" lvl="0" marL="0" marR="0" rtl="0" algn="l">
              <a:spcBef>
                <a:spcPts val="0"/>
              </a:spcBef>
              <a:spcAft>
                <a:spcPts val="0"/>
              </a:spcAft>
              <a:buNone/>
            </a:pPr>
            <a:r>
              <a:rPr b="1" lang="es" sz="1600"/>
              <a:t>1- Copiamos la base del tema original y ficheros encargados del procesado de las reglas para la renderización de la vista del ítem</a:t>
            </a:r>
            <a:endParaRPr b="1" sz="1600"/>
          </a:p>
          <a:p>
            <a:pPr indent="0" lvl="0" marL="0" marR="0" rtl="0" algn="l">
              <a:spcBef>
                <a:spcPts val="0"/>
              </a:spcBef>
              <a:spcAft>
                <a:spcPts val="0"/>
              </a:spcAft>
              <a:buNone/>
            </a:pPr>
            <a:r>
              <a:t/>
            </a:r>
            <a:endParaRPr b="1" sz="1600"/>
          </a:p>
          <a:p>
            <a:pPr indent="0" lvl="0" marL="0" marR="0" rtl="0" algn="l">
              <a:spcBef>
                <a:spcPts val="0"/>
              </a:spcBef>
              <a:spcAft>
                <a:spcPts val="0"/>
              </a:spcAft>
              <a:buNone/>
            </a:pPr>
            <a:r>
              <a:t/>
            </a:r>
            <a:endParaRPr b="1" sz="1600"/>
          </a:p>
          <a:p>
            <a:pPr indent="0" lvl="0" marL="0" marR="0" rtl="0" algn="l">
              <a:spcBef>
                <a:spcPts val="0"/>
              </a:spcBef>
              <a:spcAft>
                <a:spcPts val="0"/>
              </a:spcAft>
              <a:buNone/>
            </a:pPr>
            <a:r>
              <a:t/>
            </a:r>
            <a:endParaRPr b="1" sz="1600"/>
          </a:p>
          <a:p>
            <a:pPr indent="0" lvl="0" marL="0" marR="0" rtl="0" algn="l">
              <a:spcBef>
                <a:spcPts val="0"/>
              </a:spcBef>
              <a:spcAft>
                <a:spcPts val="0"/>
              </a:spcAft>
              <a:buNone/>
            </a:pPr>
            <a:r>
              <a:t/>
            </a:r>
            <a:endParaRPr b="1" sz="1600"/>
          </a:p>
          <a:p>
            <a:pPr indent="0" lvl="0" marL="0" marR="0" rtl="0" algn="l">
              <a:spcBef>
                <a:spcPts val="0"/>
              </a:spcBef>
              <a:spcAft>
                <a:spcPts val="0"/>
              </a:spcAft>
              <a:buNone/>
            </a:pPr>
            <a:r>
              <a:t/>
            </a:r>
            <a:endParaRPr b="1" sz="1600"/>
          </a:p>
          <a:p>
            <a:pPr indent="0" lvl="0" marL="0" marR="0" rtl="0" algn="l">
              <a:spcBef>
                <a:spcPts val="0"/>
              </a:spcBef>
              <a:spcAft>
                <a:spcPts val="0"/>
              </a:spcAft>
              <a:buNone/>
            </a:pPr>
            <a:r>
              <a:t/>
            </a:r>
            <a:endParaRPr b="1" sz="1600"/>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a:p>
            <a:pPr indent="0" lvl="0" marL="0" marR="0" rtl="0" algn="l">
              <a:spcBef>
                <a:spcPts val="0"/>
              </a:spcBef>
              <a:spcAft>
                <a:spcPts val="0"/>
              </a:spcAft>
              <a:buNone/>
            </a:pPr>
            <a:r>
              <a:rPr b="1" lang="es" sz="1600"/>
              <a:t>2- Buscamos y editamos la sección encargada de renderizar los metadatos mostrados en la página</a:t>
            </a:r>
            <a:endParaRPr b="1" sz="1600"/>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p:txBody>
      </p:sp>
      <p:pic>
        <p:nvPicPr>
          <p:cNvPr id="1324" name="Google Shape;1324;p160"/>
          <p:cNvPicPr preferRelativeResize="0"/>
          <p:nvPr/>
        </p:nvPicPr>
        <p:blipFill rotWithShape="1">
          <a:blip r:embed="rId3">
            <a:alphaModFix/>
          </a:blip>
          <a:srcRect b="0" l="0" r="0" t="0"/>
          <a:stretch/>
        </p:blipFill>
        <p:spPr>
          <a:xfrm>
            <a:off x="8063280" y="71280"/>
            <a:ext cx="430920" cy="430920"/>
          </a:xfrm>
          <a:prstGeom prst="rect">
            <a:avLst/>
          </a:prstGeom>
          <a:noFill/>
          <a:ln>
            <a:noFill/>
          </a:ln>
        </p:spPr>
      </p:pic>
      <p:sp>
        <p:nvSpPr>
          <p:cNvPr id="1325" name="Google Shape;1325;p160"/>
          <p:cNvSpPr txBox="1"/>
          <p:nvPr/>
        </p:nvSpPr>
        <p:spPr>
          <a:xfrm>
            <a:off x="951425" y="1951588"/>
            <a:ext cx="7239000" cy="18762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a:t>
            </a:r>
            <a:r>
              <a:rPr lang="es" sz="1200">
                <a:solidFill>
                  <a:srgbClr val="FFFFFF"/>
                </a:solidFill>
                <a:latin typeface="Consolas"/>
                <a:ea typeface="Consolas"/>
                <a:cs typeface="Consolas"/>
                <a:sym typeface="Consolas"/>
              </a:rPr>
              <a:t>mkdir -p /proyectos/src/DSpace/dspace/modules/xmlui-mirage2/src/main/webapp/themes/UCSP/xsl/aspect/artifactbrowser/</a:t>
            </a:r>
            <a:endParaRPr sz="1200">
              <a:solidFill>
                <a:srgbClr val="FFFFFF"/>
              </a:solidFill>
              <a:latin typeface="Consolas"/>
              <a:ea typeface="Consolas"/>
              <a:cs typeface="Consolas"/>
              <a:sym typeface="Consolas"/>
            </a:endParaRPr>
          </a:p>
          <a:p>
            <a:pPr indent="0" lvl="0" marL="0" rtl="0">
              <a:spcBef>
                <a:spcPts val="0"/>
              </a:spcBef>
              <a:spcAft>
                <a:spcPts val="0"/>
              </a:spcAft>
              <a:buClr>
                <a:schemeClr val="dk1"/>
              </a:buClr>
              <a:buFont typeface="Arial"/>
              <a:buNone/>
            </a:pPr>
            <a:r>
              <a:t/>
            </a:r>
            <a:endParaRPr sz="1200">
              <a:solidFill>
                <a:srgbClr val="FFFFFF"/>
              </a:solidFill>
              <a:latin typeface="Consolas"/>
              <a:ea typeface="Consolas"/>
              <a:cs typeface="Consolas"/>
              <a:sym typeface="Consolas"/>
            </a:endParaRPr>
          </a:p>
          <a:p>
            <a:pPr indent="0" lvl="0" marL="0" rtl="0">
              <a:spcBef>
                <a:spcPts val="0"/>
              </a:spcBef>
              <a:spcAft>
                <a:spcPts val="0"/>
              </a:spcAft>
              <a:buClr>
                <a:schemeClr val="dk1"/>
              </a:buClr>
              <a:buFont typeface="Arial"/>
              <a:buNone/>
            </a:pPr>
            <a:r>
              <a:rPr lang="es" sz="1200">
                <a:solidFill>
                  <a:srgbClr val="FFFFFF"/>
                </a:solidFill>
                <a:latin typeface="Consolas"/>
                <a:ea typeface="Consolas"/>
                <a:cs typeface="Consolas"/>
                <a:sym typeface="Consolas"/>
              </a:rPr>
              <a:t>$ cp /proyectos/src/DSpace/dspace-xmlui-mirage2/src/main/webapp/xsl/aspect/artifactbrowser/item-view.xsl /proyectos/src/Dspace/dspace/modules/xmlui-mirage2/src/main/webapp/themes/UCSP/xsl/aspect/artifactbrowser/</a:t>
            </a:r>
            <a:endParaRPr sz="1200">
              <a:solidFill>
                <a:srgbClr val="FFFFFF"/>
              </a:solidFill>
              <a:latin typeface="Consolas"/>
              <a:ea typeface="Consolas"/>
              <a:cs typeface="Consolas"/>
              <a:sym typeface="Consolas"/>
            </a:endParaRPr>
          </a:p>
        </p:txBody>
      </p:sp>
      <p:sp>
        <p:nvSpPr>
          <p:cNvPr id="1326" name="Google Shape;1326;p160"/>
          <p:cNvSpPr txBox="1"/>
          <p:nvPr/>
        </p:nvSpPr>
        <p:spPr>
          <a:xfrm>
            <a:off x="952500" y="4822475"/>
            <a:ext cx="7239000" cy="8229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600">
                <a:solidFill>
                  <a:schemeClr val="dk1"/>
                </a:solidFill>
              </a:rPr>
              <a:t>&lt;xsl:template match="dim:dim" mode="itemSummaryView-DIM"&gt;</a:t>
            </a:r>
            <a:endParaRPr sz="1600">
              <a:solidFill>
                <a:schemeClr val="dk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0" name="Shape 1330"/>
        <p:cNvGrpSpPr/>
        <p:nvPr/>
      </p:nvGrpSpPr>
      <p:grpSpPr>
        <a:xfrm>
          <a:off x="0" y="0"/>
          <a:ext cx="0" cy="0"/>
          <a:chOff x="0" y="0"/>
          <a:chExt cx="0" cy="0"/>
        </a:xfrm>
      </p:grpSpPr>
      <p:sp>
        <p:nvSpPr>
          <p:cNvPr id="1331" name="Google Shape;1331;p161"/>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Personalización de la vista del Ítem</a:t>
            </a:r>
            <a:endParaRPr sz="1800"/>
          </a:p>
        </p:txBody>
      </p:sp>
      <p:sp>
        <p:nvSpPr>
          <p:cNvPr id="1332" name="Google Shape;1332;p161"/>
          <p:cNvSpPr/>
          <p:nvPr/>
        </p:nvSpPr>
        <p:spPr>
          <a:xfrm>
            <a:off x="874800" y="783050"/>
            <a:ext cx="7619400" cy="47043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600"/>
          </a:p>
          <a:p>
            <a:pPr indent="0" lvl="0" marL="0" marR="0" rtl="0" algn="l">
              <a:spcBef>
                <a:spcPts val="0"/>
              </a:spcBef>
              <a:spcAft>
                <a:spcPts val="0"/>
              </a:spcAft>
              <a:buNone/>
            </a:pPr>
            <a:r>
              <a:rPr b="1" lang="es" sz="1600"/>
              <a:t>3</a:t>
            </a:r>
            <a:r>
              <a:rPr b="1" lang="es" sz="1600"/>
              <a:t>- Establecemos nuestro tema como tema principal</a:t>
            </a:r>
            <a:endParaRPr b="1" sz="1600"/>
          </a:p>
          <a:p>
            <a:pPr indent="0" lvl="0" marL="0" marR="0" rtl="0" algn="l">
              <a:spcBef>
                <a:spcPts val="0"/>
              </a:spcBef>
              <a:spcAft>
                <a:spcPts val="0"/>
              </a:spcAft>
              <a:buNone/>
            </a:pPr>
            <a:r>
              <a:t/>
            </a:r>
            <a:endParaRPr b="1" sz="1600"/>
          </a:p>
          <a:p>
            <a:pPr indent="0" lvl="0" marL="0" marR="0" rtl="0" algn="l">
              <a:spcBef>
                <a:spcPts val="0"/>
              </a:spcBef>
              <a:spcAft>
                <a:spcPts val="0"/>
              </a:spcAft>
              <a:buNone/>
            </a:pPr>
            <a:r>
              <a:t/>
            </a:r>
            <a:endParaRPr b="1" sz="1600"/>
          </a:p>
          <a:p>
            <a:pPr indent="0" lvl="0" marL="0" rtl="0">
              <a:spcBef>
                <a:spcPts val="0"/>
              </a:spcBef>
              <a:spcAft>
                <a:spcPts val="0"/>
              </a:spcAft>
              <a:buClr>
                <a:schemeClr val="dk1"/>
              </a:buClr>
              <a:buSzPts val="1100"/>
              <a:buFont typeface="Arial"/>
              <a:buNone/>
            </a:pPr>
            <a:r>
              <a:rPr lang="es">
                <a:solidFill>
                  <a:srgbClr val="FF9900"/>
                </a:solidFill>
              </a:rPr>
              <a:t>[dspace-source] / dspace / config / xmlui.xconf</a:t>
            </a:r>
            <a:endParaRPr>
              <a:solidFill>
                <a:srgbClr val="FF9900"/>
              </a:solidFill>
            </a:endParaRPr>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a:p>
            <a:pPr indent="0" lvl="0" marL="0" marR="0" rtl="0" algn="l">
              <a:spcBef>
                <a:spcPts val="0"/>
              </a:spcBef>
              <a:spcAft>
                <a:spcPts val="0"/>
              </a:spcAft>
              <a:buNone/>
            </a:pPr>
            <a:r>
              <a:rPr b="1" lang="es" sz="1600"/>
              <a:t>4</a:t>
            </a:r>
            <a:r>
              <a:rPr b="1" lang="es" sz="1600"/>
              <a:t>- Buscamos y editamos la sección encargada de establecer el tema por defecto</a:t>
            </a:r>
            <a:endParaRPr b="1" sz="1600"/>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a:p>
            <a:pPr indent="0" lvl="0" marL="0" marR="0" rtl="0" algn="l">
              <a:spcBef>
                <a:spcPts val="0"/>
              </a:spcBef>
              <a:spcAft>
                <a:spcPts val="0"/>
              </a:spcAft>
              <a:buNone/>
            </a:pPr>
            <a:r>
              <a:rPr lang="es" sz="1600"/>
              <a:t>Notación del fichero xmlui.xconf</a:t>
            </a:r>
            <a:endParaRPr sz="1600"/>
          </a:p>
          <a:p>
            <a:pPr indent="0" lvl="0" marL="0" marR="0" rtl="0" algn="l">
              <a:spcBef>
                <a:spcPts val="0"/>
              </a:spcBef>
              <a:spcAft>
                <a:spcPts val="0"/>
              </a:spcAft>
              <a:buNone/>
            </a:pPr>
            <a:r>
              <a:t/>
            </a:r>
            <a:endParaRPr sz="1600"/>
          </a:p>
        </p:txBody>
      </p:sp>
      <p:pic>
        <p:nvPicPr>
          <p:cNvPr id="1333" name="Google Shape;1333;p161"/>
          <p:cNvPicPr preferRelativeResize="0"/>
          <p:nvPr/>
        </p:nvPicPr>
        <p:blipFill rotWithShape="1">
          <a:blip r:embed="rId3">
            <a:alphaModFix/>
          </a:blip>
          <a:srcRect b="0" l="0" r="0" t="0"/>
          <a:stretch/>
        </p:blipFill>
        <p:spPr>
          <a:xfrm>
            <a:off x="8063280" y="71280"/>
            <a:ext cx="430920" cy="430920"/>
          </a:xfrm>
          <a:prstGeom prst="rect">
            <a:avLst/>
          </a:prstGeom>
          <a:noFill/>
          <a:ln>
            <a:noFill/>
          </a:ln>
        </p:spPr>
      </p:pic>
      <p:sp>
        <p:nvSpPr>
          <p:cNvPr id="1334" name="Google Shape;1334;p161"/>
          <p:cNvSpPr txBox="1"/>
          <p:nvPr/>
        </p:nvSpPr>
        <p:spPr>
          <a:xfrm>
            <a:off x="951450" y="3243750"/>
            <a:ext cx="7239000" cy="8229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457200" rtl="0">
              <a:spcBef>
                <a:spcPts val="0"/>
              </a:spcBef>
              <a:spcAft>
                <a:spcPts val="0"/>
              </a:spcAft>
              <a:buNone/>
            </a:pPr>
            <a:r>
              <a:rPr lang="es">
                <a:solidFill>
                  <a:srgbClr val="0000FF"/>
                </a:solidFill>
                <a:highlight>
                  <a:srgbClr val="FFFFFF"/>
                </a:highlight>
              </a:rPr>
              <a:t>&lt;!-- &lt;theme name="Atmire Mirage Theme" regex=".*" path="Mirage/" /&gt; --&gt;</a:t>
            </a:r>
            <a:endParaRPr>
              <a:solidFill>
                <a:srgbClr val="0000FF"/>
              </a:solidFill>
              <a:highlight>
                <a:srgbClr val="FFFFFF"/>
              </a:highlight>
            </a:endParaRPr>
          </a:p>
          <a:p>
            <a:pPr indent="0" lvl="0" marL="457200" rtl="0">
              <a:spcBef>
                <a:spcPts val="0"/>
              </a:spcBef>
              <a:spcAft>
                <a:spcPts val="0"/>
              </a:spcAft>
              <a:buNone/>
            </a:pPr>
            <a:r>
              <a:rPr lang="es">
                <a:solidFill>
                  <a:srgbClr val="24292E"/>
                </a:solidFill>
                <a:highlight>
                  <a:srgbClr val="FFFFFF"/>
                </a:highlight>
              </a:rPr>
              <a:t>&lt;theme name="Atmire Mirage Theme" regex=".*" path="</a:t>
            </a:r>
            <a:r>
              <a:rPr b="1" lang="es">
                <a:solidFill>
                  <a:srgbClr val="24292E"/>
                </a:solidFill>
                <a:highlight>
                  <a:srgbClr val="FFFFFF"/>
                </a:highlight>
              </a:rPr>
              <a:t>UCSP</a:t>
            </a:r>
            <a:r>
              <a:rPr lang="es">
                <a:solidFill>
                  <a:srgbClr val="24292E"/>
                </a:solidFill>
                <a:highlight>
                  <a:srgbClr val="FFFFFF"/>
                </a:highlight>
              </a:rPr>
              <a:t>/" /&gt;</a:t>
            </a:r>
            <a:endParaRPr>
              <a:solidFill>
                <a:srgbClr val="24292E"/>
              </a:solidFill>
              <a:highlight>
                <a:srgbClr val="FFFFFF"/>
              </a:highlight>
            </a:endParaRPr>
          </a:p>
        </p:txBody>
      </p:sp>
      <p:graphicFrame>
        <p:nvGraphicFramePr>
          <p:cNvPr id="1335" name="Google Shape;1335;p161"/>
          <p:cNvGraphicFramePr/>
          <p:nvPr/>
        </p:nvGraphicFramePr>
        <p:xfrm>
          <a:off x="951450" y="4779325"/>
          <a:ext cx="3000000" cy="3000000"/>
        </p:xfrm>
        <a:graphic>
          <a:graphicData uri="http://schemas.openxmlformats.org/drawingml/2006/table">
            <a:tbl>
              <a:tblPr>
                <a:noFill/>
                <a:tableStyleId>{42EF0FBD-8048-425A-BACF-25B9D7E7969B}</a:tableStyleId>
              </a:tblPr>
              <a:tblGrid>
                <a:gridCol w="3341650"/>
                <a:gridCol w="3897350"/>
              </a:tblGrid>
              <a:tr h="381000">
                <a:tc>
                  <a:txBody>
                    <a:bodyPr>
                      <a:noAutofit/>
                    </a:bodyPr>
                    <a:lstStyle/>
                    <a:p>
                      <a:pPr indent="0" lvl="0" marL="457200" rtl="0">
                        <a:spcBef>
                          <a:spcPts val="0"/>
                        </a:spcBef>
                        <a:spcAft>
                          <a:spcPts val="0"/>
                        </a:spcAft>
                        <a:buClr>
                          <a:schemeClr val="dk1"/>
                        </a:buClr>
                        <a:buSzPts val="1100"/>
                        <a:buFont typeface="Arial"/>
                        <a:buNone/>
                      </a:pPr>
                      <a:r>
                        <a:rPr lang="es">
                          <a:solidFill>
                            <a:srgbClr val="24292E"/>
                          </a:solidFill>
                          <a:highlight>
                            <a:srgbClr val="FFFFFF"/>
                          </a:highlight>
                        </a:rPr>
                        <a:t>regex=".*" </a:t>
                      </a:r>
                      <a:endParaRPr/>
                    </a:p>
                  </a:txBody>
                  <a:tcPr marT="91425" marB="91425" marR="91425" marL="91425"/>
                </a:tc>
                <a:tc>
                  <a:txBody>
                    <a:bodyPr>
                      <a:noAutofit/>
                    </a:bodyPr>
                    <a:lstStyle/>
                    <a:p>
                      <a:pPr indent="0" lvl="0" marL="0" rtl="0">
                        <a:spcBef>
                          <a:spcPts val="0"/>
                        </a:spcBef>
                        <a:spcAft>
                          <a:spcPts val="0"/>
                        </a:spcAft>
                        <a:buClr>
                          <a:schemeClr val="dk1"/>
                        </a:buClr>
                        <a:buSzPts val="1100"/>
                        <a:buFont typeface="Arial"/>
                        <a:buNone/>
                      </a:pPr>
                      <a:r>
                        <a:rPr lang="es">
                          <a:solidFill>
                            <a:srgbClr val="24292E"/>
                          </a:solidFill>
                          <a:highlight>
                            <a:srgbClr val="FFFFFF"/>
                          </a:highlight>
                        </a:rPr>
                        <a:t>Tema base para todo el repositorio</a:t>
                      </a:r>
                      <a:endParaRPr/>
                    </a:p>
                  </a:txBody>
                  <a:tcPr marT="91425" marB="91425" marR="91425" marL="91425"/>
                </a:tc>
              </a:tr>
              <a:tr h="381000">
                <a:tc>
                  <a:txBody>
                    <a:bodyPr>
                      <a:noAutofit/>
                    </a:bodyPr>
                    <a:lstStyle/>
                    <a:p>
                      <a:pPr indent="0" lvl="0" marL="457200" rtl="0">
                        <a:spcBef>
                          <a:spcPts val="0"/>
                        </a:spcBef>
                        <a:spcAft>
                          <a:spcPts val="0"/>
                        </a:spcAft>
                        <a:buClr>
                          <a:schemeClr val="dk1"/>
                        </a:buClr>
                        <a:buSzPts val="1100"/>
                        <a:buFont typeface="Arial"/>
                        <a:buNone/>
                      </a:pPr>
                      <a:r>
                        <a:rPr lang="es">
                          <a:solidFill>
                            <a:srgbClr val="24292E"/>
                          </a:solidFill>
                          <a:highlight>
                            <a:srgbClr val="FFFFFF"/>
                          </a:highlight>
                        </a:rPr>
                        <a:t>handle="123456789/1"</a:t>
                      </a:r>
                      <a:endParaRPr>
                        <a:solidFill>
                          <a:srgbClr val="24292E"/>
                        </a:solidFill>
                        <a:highlight>
                          <a:srgbClr val="FFFFFF"/>
                        </a:highlight>
                      </a:endParaRPr>
                    </a:p>
                  </a:txBody>
                  <a:tcPr marT="91425" marB="91425" marR="91425" marL="91425"/>
                </a:tc>
                <a:tc>
                  <a:txBody>
                    <a:bodyPr>
                      <a:noAutofit/>
                    </a:bodyPr>
                    <a:lstStyle/>
                    <a:p>
                      <a:pPr indent="0" lvl="0" marL="0" rtl="0">
                        <a:spcBef>
                          <a:spcPts val="0"/>
                        </a:spcBef>
                        <a:spcAft>
                          <a:spcPts val="0"/>
                        </a:spcAft>
                        <a:buNone/>
                      </a:pPr>
                      <a:r>
                        <a:rPr lang="es"/>
                        <a:t>Tema base para una comunidad o colección</a:t>
                      </a:r>
                      <a:endParaRPr/>
                    </a:p>
                  </a:txBody>
                  <a:tcPr marT="91425" marB="91425" marR="91425" marL="91425"/>
                </a:tc>
              </a:tr>
              <a:tr h="381000">
                <a:tc>
                  <a:txBody>
                    <a:bodyPr>
                      <a:noAutofit/>
                    </a:bodyPr>
                    <a:lstStyle/>
                    <a:p>
                      <a:pPr indent="0" lvl="0" marL="457200" rtl="0">
                        <a:spcBef>
                          <a:spcPts val="0"/>
                        </a:spcBef>
                        <a:spcAft>
                          <a:spcPts val="0"/>
                        </a:spcAft>
                        <a:buClr>
                          <a:schemeClr val="dk1"/>
                        </a:buClr>
                        <a:buSzPts val="1100"/>
                        <a:buFont typeface="Arial"/>
                        <a:buNone/>
                      </a:pPr>
                      <a:r>
                        <a:rPr lang="es">
                          <a:solidFill>
                            <a:srgbClr val="24292E"/>
                          </a:solidFill>
                          <a:highlight>
                            <a:srgbClr val="FFFFFF"/>
                          </a:highlight>
                        </a:rPr>
                        <a:t>regex="community-list"</a:t>
                      </a:r>
                      <a:endParaRPr>
                        <a:solidFill>
                          <a:srgbClr val="24292E"/>
                        </a:solidFill>
                        <a:highlight>
                          <a:srgbClr val="FFFFFF"/>
                        </a:highlight>
                      </a:endParaRPr>
                    </a:p>
                  </a:txBody>
                  <a:tcPr marT="91425" marB="91425" marR="91425" marL="91425"/>
                </a:tc>
                <a:tc>
                  <a:txBody>
                    <a:bodyPr>
                      <a:noAutofit/>
                    </a:bodyPr>
                    <a:lstStyle/>
                    <a:p>
                      <a:pPr indent="0" lvl="0" marL="0" rtl="0">
                        <a:spcBef>
                          <a:spcPts val="0"/>
                        </a:spcBef>
                        <a:spcAft>
                          <a:spcPts val="0"/>
                        </a:spcAft>
                        <a:buNone/>
                      </a:pPr>
                      <a:r>
                        <a:rPr lang="es"/>
                        <a:t>Tema específico para una página</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63"/>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rPr>
              <a:t>Contenido</a:t>
            </a:r>
            <a:endParaRPr b="0" i="0" sz="1800" u="none" cap="none" strike="noStrike"/>
          </a:p>
        </p:txBody>
      </p:sp>
      <p:sp>
        <p:nvSpPr>
          <p:cNvPr id="350" name="Google Shape;350;p63"/>
          <p:cNvSpPr/>
          <p:nvPr/>
        </p:nvSpPr>
        <p:spPr>
          <a:xfrm>
            <a:off x="180360" y="765120"/>
            <a:ext cx="1909800" cy="14106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1" name="Google Shape;351;p63"/>
          <p:cNvSpPr/>
          <p:nvPr/>
        </p:nvSpPr>
        <p:spPr>
          <a:xfrm>
            <a:off x="566640" y="1821000"/>
            <a:ext cx="1645200" cy="595200"/>
          </a:xfrm>
          <a:prstGeom prst="rect">
            <a:avLst/>
          </a:prstGeom>
          <a:gradFill>
            <a:gsLst>
              <a:gs pos="0">
                <a:srgbClr val="BFD4FE"/>
              </a:gs>
              <a:gs pos="100000">
                <a:srgbClr val="E5EFFF"/>
              </a:gs>
            </a:gsLst>
            <a:lin ang="16200038" scaled="0"/>
          </a:gradFill>
          <a:ln>
            <a:noFill/>
          </a:ln>
        </p:spPr>
        <p:txBody>
          <a:bodyPr anchorCtr="0" anchor="ctr" bIns="34200" lIns="34200" spcFirstLastPara="1" rIns="34200" wrap="square" tIns="34200">
            <a:noAutofit/>
          </a:bodyPr>
          <a:lstStyle/>
          <a:p>
            <a:pPr indent="0" lvl="0" marL="0" marR="0" rtl="0" algn="ctr">
              <a:lnSpc>
                <a:spcPct val="90000"/>
              </a:lnSpc>
              <a:spcBef>
                <a:spcPts val="0"/>
              </a:spcBef>
              <a:spcAft>
                <a:spcPts val="0"/>
              </a:spcAft>
              <a:buNone/>
            </a:pPr>
            <a:r>
              <a:rPr lang="es" sz="1800">
                <a:solidFill>
                  <a:srgbClr val="000000"/>
                </a:solidFill>
                <a:latin typeface="Calibri"/>
                <a:ea typeface="Calibri"/>
                <a:cs typeface="Calibri"/>
                <a:sym typeface="Calibri"/>
              </a:rPr>
              <a:t>Tesis</a:t>
            </a:r>
            <a:endParaRPr sz="1800"/>
          </a:p>
        </p:txBody>
      </p:sp>
      <p:sp>
        <p:nvSpPr>
          <p:cNvPr id="352" name="Google Shape;352;p63"/>
          <p:cNvSpPr/>
          <p:nvPr/>
        </p:nvSpPr>
        <p:spPr>
          <a:xfrm>
            <a:off x="2443320" y="765120"/>
            <a:ext cx="1909800" cy="14106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3" name="Google Shape;353;p63"/>
          <p:cNvSpPr/>
          <p:nvPr/>
        </p:nvSpPr>
        <p:spPr>
          <a:xfrm>
            <a:off x="2829600" y="1821000"/>
            <a:ext cx="1645200" cy="595200"/>
          </a:xfrm>
          <a:prstGeom prst="rect">
            <a:avLst/>
          </a:prstGeom>
          <a:gradFill>
            <a:gsLst>
              <a:gs pos="0">
                <a:srgbClr val="BFD4FE"/>
              </a:gs>
              <a:gs pos="100000">
                <a:srgbClr val="E5EFFF"/>
              </a:gs>
            </a:gsLst>
            <a:lin ang="16200038" scaled="0"/>
          </a:gradFill>
          <a:ln>
            <a:noFill/>
          </a:ln>
        </p:spPr>
        <p:txBody>
          <a:bodyPr anchorCtr="0" anchor="ctr" bIns="34200" lIns="34200" spcFirstLastPara="1" rIns="34200" wrap="square" tIns="34200">
            <a:noAutofit/>
          </a:bodyPr>
          <a:lstStyle/>
          <a:p>
            <a:pPr indent="0" lvl="0" marL="0" marR="0" rtl="0" algn="ctr">
              <a:lnSpc>
                <a:spcPct val="90000"/>
              </a:lnSpc>
              <a:spcBef>
                <a:spcPts val="0"/>
              </a:spcBef>
              <a:spcAft>
                <a:spcPts val="0"/>
              </a:spcAft>
              <a:buNone/>
            </a:pPr>
            <a:r>
              <a:rPr lang="es" sz="1800">
                <a:solidFill>
                  <a:srgbClr val="000000"/>
                </a:solidFill>
                <a:latin typeface="Calibri"/>
                <a:ea typeface="Calibri"/>
                <a:cs typeface="Calibri"/>
                <a:sym typeface="Calibri"/>
              </a:rPr>
              <a:t>TFG</a:t>
            </a:r>
            <a:endParaRPr sz="1800"/>
          </a:p>
        </p:txBody>
      </p:sp>
      <p:sp>
        <p:nvSpPr>
          <p:cNvPr id="354" name="Google Shape;354;p63"/>
          <p:cNvSpPr/>
          <p:nvPr/>
        </p:nvSpPr>
        <p:spPr>
          <a:xfrm>
            <a:off x="4706280" y="765120"/>
            <a:ext cx="1909800" cy="14106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5" name="Google Shape;355;p63"/>
          <p:cNvSpPr/>
          <p:nvPr/>
        </p:nvSpPr>
        <p:spPr>
          <a:xfrm>
            <a:off x="5092920" y="1821000"/>
            <a:ext cx="1645200" cy="595200"/>
          </a:xfrm>
          <a:prstGeom prst="rect">
            <a:avLst/>
          </a:prstGeom>
          <a:gradFill>
            <a:gsLst>
              <a:gs pos="0">
                <a:srgbClr val="BFD4FE"/>
              </a:gs>
              <a:gs pos="100000">
                <a:srgbClr val="E5EFFF"/>
              </a:gs>
            </a:gsLst>
            <a:lin ang="16200038" scaled="0"/>
          </a:gradFill>
          <a:ln>
            <a:noFill/>
          </a:ln>
        </p:spPr>
        <p:txBody>
          <a:bodyPr anchorCtr="0" anchor="ctr" bIns="34200" lIns="34200" spcFirstLastPara="1" rIns="34200" wrap="square" tIns="34200">
            <a:noAutofit/>
          </a:bodyPr>
          <a:lstStyle/>
          <a:p>
            <a:pPr indent="0" lvl="0" marL="0" marR="0" rtl="0" algn="ctr">
              <a:lnSpc>
                <a:spcPct val="90000"/>
              </a:lnSpc>
              <a:spcBef>
                <a:spcPts val="0"/>
              </a:spcBef>
              <a:spcAft>
                <a:spcPts val="0"/>
              </a:spcAft>
              <a:buNone/>
            </a:pPr>
            <a:r>
              <a:rPr lang="es" sz="1800">
                <a:solidFill>
                  <a:srgbClr val="000000"/>
                </a:solidFill>
                <a:latin typeface="Calibri"/>
                <a:ea typeface="Calibri"/>
                <a:cs typeface="Calibri"/>
                <a:sym typeface="Calibri"/>
              </a:rPr>
              <a:t>Revistas</a:t>
            </a:r>
            <a:endParaRPr sz="1800"/>
          </a:p>
        </p:txBody>
      </p:sp>
      <p:sp>
        <p:nvSpPr>
          <p:cNvPr id="356" name="Google Shape;356;p63"/>
          <p:cNvSpPr/>
          <p:nvPr/>
        </p:nvSpPr>
        <p:spPr>
          <a:xfrm>
            <a:off x="6969240" y="765120"/>
            <a:ext cx="1909800" cy="141060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7" name="Google Shape;357;p63"/>
          <p:cNvSpPr/>
          <p:nvPr/>
        </p:nvSpPr>
        <p:spPr>
          <a:xfrm>
            <a:off x="7355880" y="1821000"/>
            <a:ext cx="1645200" cy="595200"/>
          </a:xfrm>
          <a:prstGeom prst="rect">
            <a:avLst/>
          </a:prstGeom>
          <a:gradFill>
            <a:gsLst>
              <a:gs pos="0">
                <a:srgbClr val="BFD4FE"/>
              </a:gs>
              <a:gs pos="100000">
                <a:srgbClr val="E5EFFF"/>
              </a:gs>
            </a:gsLst>
            <a:lin ang="16200038" scaled="0"/>
          </a:gradFill>
          <a:ln>
            <a:noFill/>
          </a:ln>
        </p:spPr>
        <p:txBody>
          <a:bodyPr anchorCtr="0" anchor="ctr" bIns="34200" lIns="34200" spcFirstLastPara="1" rIns="34200" wrap="square" tIns="34200">
            <a:noAutofit/>
          </a:bodyPr>
          <a:lstStyle/>
          <a:p>
            <a:pPr indent="0" lvl="0" marL="0" marR="0" rtl="0" algn="ctr">
              <a:lnSpc>
                <a:spcPct val="90000"/>
              </a:lnSpc>
              <a:spcBef>
                <a:spcPts val="0"/>
              </a:spcBef>
              <a:spcAft>
                <a:spcPts val="0"/>
              </a:spcAft>
              <a:buNone/>
            </a:pPr>
            <a:r>
              <a:rPr lang="es" sz="1800">
                <a:solidFill>
                  <a:srgbClr val="000000"/>
                </a:solidFill>
                <a:latin typeface="Calibri"/>
                <a:ea typeface="Calibri"/>
                <a:cs typeface="Calibri"/>
                <a:sym typeface="Calibri"/>
              </a:rPr>
              <a:t>Websites</a:t>
            </a:r>
            <a:endParaRPr sz="1800"/>
          </a:p>
        </p:txBody>
      </p:sp>
      <p:sp>
        <p:nvSpPr>
          <p:cNvPr id="358" name="Google Shape;358;p63"/>
          <p:cNvSpPr/>
          <p:nvPr/>
        </p:nvSpPr>
        <p:spPr>
          <a:xfrm>
            <a:off x="180360" y="2621640"/>
            <a:ext cx="1909800" cy="1410600"/>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9" name="Google Shape;359;p63"/>
          <p:cNvSpPr/>
          <p:nvPr/>
        </p:nvSpPr>
        <p:spPr>
          <a:xfrm>
            <a:off x="566640" y="3677520"/>
            <a:ext cx="1645200" cy="595200"/>
          </a:xfrm>
          <a:prstGeom prst="rect">
            <a:avLst/>
          </a:prstGeom>
          <a:gradFill>
            <a:gsLst>
              <a:gs pos="0">
                <a:srgbClr val="BFD4FE"/>
              </a:gs>
              <a:gs pos="100000">
                <a:srgbClr val="E5EFFF"/>
              </a:gs>
            </a:gsLst>
            <a:lin ang="16200038" scaled="0"/>
          </a:gradFill>
          <a:ln>
            <a:noFill/>
          </a:ln>
        </p:spPr>
        <p:txBody>
          <a:bodyPr anchorCtr="0" anchor="ctr" bIns="34200" lIns="34200" spcFirstLastPara="1" rIns="34200" wrap="square" tIns="34200">
            <a:noAutofit/>
          </a:bodyPr>
          <a:lstStyle/>
          <a:p>
            <a:pPr indent="0" lvl="0" marL="0" marR="0" rtl="0" algn="ctr">
              <a:lnSpc>
                <a:spcPct val="90000"/>
              </a:lnSpc>
              <a:spcBef>
                <a:spcPts val="0"/>
              </a:spcBef>
              <a:spcAft>
                <a:spcPts val="0"/>
              </a:spcAft>
              <a:buNone/>
            </a:pPr>
            <a:r>
              <a:rPr lang="es" sz="1800">
                <a:solidFill>
                  <a:srgbClr val="000000"/>
                </a:solidFill>
                <a:latin typeface="Calibri"/>
                <a:ea typeface="Calibri"/>
                <a:cs typeface="Calibri"/>
                <a:sym typeface="Calibri"/>
              </a:rPr>
              <a:t>Revistas</a:t>
            </a:r>
            <a:endParaRPr sz="1800"/>
          </a:p>
        </p:txBody>
      </p:sp>
      <p:sp>
        <p:nvSpPr>
          <p:cNvPr id="360" name="Google Shape;360;p63"/>
          <p:cNvSpPr/>
          <p:nvPr/>
        </p:nvSpPr>
        <p:spPr>
          <a:xfrm>
            <a:off x="2443320" y="2621640"/>
            <a:ext cx="1909800" cy="1410600"/>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1" name="Google Shape;361;p63"/>
          <p:cNvSpPr/>
          <p:nvPr/>
        </p:nvSpPr>
        <p:spPr>
          <a:xfrm>
            <a:off x="2829600" y="3677520"/>
            <a:ext cx="1645200" cy="595200"/>
          </a:xfrm>
          <a:prstGeom prst="rect">
            <a:avLst/>
          </a:prstGeom>
          <a:gradFill>
            <a:gsLst>
              <a:gs pos="0">
                <a:srgbClr val="BFD4FE"/>
              </a:gs>
              <a:gs pos="100000">
                <a:srgbClr val="E5EFFF"/>
              </a:gs>
            </a:gsLst>
            <a:lin ang="16200038" scaled="0"/>
          </a:gradFill>
          <a:ln>
            <a:noFill/>
          </a:ln>
        </p:spPr>
        <p:txBody>
          <a:bodyPr anchorCtr="0" anchor="ctr" bIns="34200" lIns="34200" spcFirstLastPara="1" rIns="34200" wrap="square" tIns="34200">
            <a:noAutofit/>
          </a:bodyPr>
          <a:lstStyle/>
          <a:p>
            <a:pPr indent="0" lvl="0" marL="0" marR="0" rtl="0" algn="ctr">
              <a:lnSpc>
                <a:spcPct val="90000"/>
              </a:lnSpc>
              <a:spcBef>
                <a:spcPts val="0"/>
              </a:spcBef>
              <a:spcAft>
                <a:spcPts val="0"/>
              </a:spcAft>
              <a:buNone/>
            </a:pPr>
            <a:r>
              <a:rPr lang="es" sz="1800">
                <a:solidFill>
                  <a:srgbClr val="000000"/>
                </a:solidFill>
                <a:latin typeface="Calibri"/>
                <a:ea typeface="Calibri"/>
                <a:cs typeface="Calibri"/>
                <a:sym typeface="Calibri"/>
              </a:rPr>
              <a:t>Colecciones patrimoniales</a:t>
            </a:r>
            <a:endParaRPr sz="1800"/>
          </a:p>
        </p:txBody>
      </p:sp>
      <p:sp>
        <p:nvSpPr>
          <p:cNvPr id="362" name="Google Shape;362;p63"/>
          <p:cNvSpPr/>
          <p:nvPr/>
        </p:nvSpPr>
        <p:spPr>
          <a:xfrm>
            <a:off x="4706280" y="2621640"/>
            <a:ext cx="1909800" cy="1410600"/>
          </a:xfrm>
          <a:prstGeom prst="rect">
            <a:avLst/>
          </a:prstGeom>
          <a:blipFill rotWithShape="1">
            <a:blip r:embed="rId9">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3" name="Google Shape;363;p63"/>
          <p:cNvSpPr/>
          <p:nvPr/>
        </p:nvSpPr>
        <p:spPr>
          <a:xfrm>
            <a:off x="5092920" y="3677520"/>
            <a:ext cx="1645200" cy="595200"/>
          </a:xfrm>
          <a:prstGeom prst="rect">
            <a:avLst/>
          </a:prstGeom>
          <a:gradFill>
            <a:gsLst>
              <a:gs pos="0">
                <a:srgbClr val="BFD4FE"/>
              </a:gs>
              <a:gs pos="100000">
                <a:srgbClr val="E5EFFF"/>
              </a:gs>
            </a:gsLst>
            <a:lin ang="16200038" scaled="0"/>
          </a:gradFill>
          <a:ln>
            <a:noFill/>
          </a:ln>
        </p:spPr>
        <p:txBody>
          <a:bodyPr anchorCtr="0" anchor="ctr" bIns="34200" lIns="34200" spcFirstLastPara="1" rIns="34200" wrap="square" tIns="34200">
            <a:noAutofit/>
          </a:bodyPr>
          <a:lstStyle/>
          <a:p>
            <a:pPr indent="0" lvl="0" marL="0" marR="0" rtl="0" algn="ctr">
              <a:lnSpc>
                <a:spcPct val="90000"/>
              </a:lnSpc>
              <a:spcBef>
                <a:spcPts val="0"/>
              </a:spcBef>
              <a:spcAft>
                <a:spcPts val="0"/>
              </a:spcAft>
              <a:buNone/>
            </a:pPr>
            <a:r>
              <a:rPr lang="es" sz="1800">
                <a:solidFill>
                  <a:srgbClr val="000000"/>
                </a:solidFill>
                <a:latin typeface="Calibri"/>
                <a:ea typeface="Calibri"/>
                <a:cs typeface="Calibri"/>
                <a:sym typeface="Calibri"/>
              </a:rPr>
              <a:t>Materiales didácticos</a:t>
            </a:r>
            <a:endParaRPr sz="1800"/>
          </a:p>
        </p:txBody>
      </p:sp>
      <p:sp>
        <p:nvSpPr>
          <p:cNvPr id="364" name="Google Shape;364;p63"/>
          <p:cNvSpPr/>
          <p:nvPr/>
        </p:nvSpPr>
        <p:spPr>
          <a:xfrm>
            <a:off x="6969240" y="2621640"/>
            <a:ext cx="1909800" cy="1410600"/>
          </a:xfrm>
          <a:prstGeom prst="rect">
            <a:avLst/>
          </a:prstGeom>
          <a:blipFill rotWithShape="1">
            <a:blip r:embed="rId10">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5" name="Google Shape;365;p63"/>
          <p:cNvSpPr/>
          <p:nvPr/>
        </p:nvSpPr>
        <p:spPr>
          <a:xfrm>
            <a:off x="7355880" y="3677520"/>
            <a:ext cx="1645200" cy="595200"/>
          </a:xfrm>
          <a:prstGeom prst="rect">
            <a:avLst/>
          </a:prstGeom>
          <a:gradFill>
            <a:gsLst>
              <a:gs pos="0">
                <a:srgbClr val="BFD4FE"/>
              </a:gs>
              <a:gs pos="100000">
                <a:srgbClr val="E5EFFF"/>
              </a:gs>
            </a:gsLst>
            <a:lin ang="16200038" scaled="0"/>
          </a:gradFill>
          <a:ln>
            <a:noFill/>
          </a:ln>
        </p:spPr>
        <p:txBody>
          <a:bodyPr anchorCtr="0" anchor="ctr" bIns="34200" lIns="34200" spcFirstLastPara="1" rIns="34200" wrap="square" tIns="34200">
            <a:noAutofit/>
          </a:bodyPr>
          <a:lstStyle/>
          <a:p>
            <a:pPr indent="0" lvl="0" marL="0" marR="0" rtl="0" algn="ctr">
              <a:lnSpc>
                <a:spcPct val="90000"/>
              </a:lnSpc>
              <a:spcBef>
                <a:spcPts val="0"/>
              </a:spcBef>
              <a:spcAft>
                <a:spcPts val="0"/>
              </a:spcAft>
              <a:buNone/>
            </a:pPr>
            <a:r>
              <a:rPr lang="es" sz="1800">
                <a:solidFill>
                  <a:srgbClr val="000000"/>
                </a:solidFill>
                <a:latin typeface="Calibri"/>
                <a:ea typeface="Calibri"/>
                <a:cs typeface="Calibri"/>
                <a:sym typeface="Calibri"/>
              </a:rPr>
              <a:t>Websites</a:t>
            </a:r>
            <a:endParaRPr sz="1800"/>
          </a:p>
        </p:txBody>
      </p:sp>
      <p:pic>
        <p:nvPicPr>
          <p:cNvPr id="366" name="Google Shape;366;p63"/>
          <p:cNvPicPr preferRelativeResize="0"/>
          <p:nvPr/>
        </p:nvPicPr>
        <p:blipFill rotWithShape="1">
          <a:blip r:embed="rId11">
            <a:alphaModFix/>
          </a:blip>
          <a:srcRect b="0" l="0" r="0" t="0"/>
          <a:stretch/>
        </p:blipFill>
        <p:spPr>
          <a:xfrm>
            <a:off x="175320" y="4429200"/>
            <a:ext cx="1926000" cy="1417320"/>
          </a:xfrm>
          <a:prstGeom prst="rect">
            <a:avLst/>
          </a:prstGeom>
          <a:noFill/>
          <a:ln>
            <a:noFill/>
          </a:ln>
        </p:spPr>
      </p:pic>
      <p:sp>
        <p:nvSpPr>
          <p:cNvPr id="367" name="Google Shape;367;p63"/>
          <p:cNvSpPr/>
          <p:nvPr/>
        </p:nvSpPr>
        <p:spPr>
          <a:xfrm>
            <a:off x="566640" y="5534040"/>
            <a:ext cx="1645200" cy="595200"/>
          </a:xfrm>
          <a:prstGeom prst="rect">
            <a:avLst/>
          </a:prstGeom>
          <a:gradFill>
            <a:gsLst>
              <a:gs pos="0">
                <a:srgbClr val="BFD4FE"/>
              </a:gs>
              <a:gs pos="100000">
                <a:srgbClr val="E5EFFF"/>
              </a:gs>
            </a:gsLst>
            <a:lin ang="16200038" scaled="0"/>
          </a:gradFill>
          <a:ln>
            <a:noFill/>
          </a:ln>
        </p:spPr>
        <p:txBody>
          <a:bodyPr anchorCtr="0" anchor="ctr" bIns="34200" lIns="34200" spcFirstLastPara="1" rIns="34200" wrap="square" tIns="34200">
            <a:noAutofit/>
          </a:bodyPr>
          <a:lstStyle/>
          <a:p>
            <a:pPr indent="0" lvl="0" marL="0" marR="0" rtl="0" algn="ctr">
              <a:lnSpc>
                <a:spcPct val="90000"/>
              </a:lnSpc>
              <a:spcBef>
                <a:spcPts val="0"/>
              </a:spcBef>
              <a:spcAft>
                <a:spcPts val="0"/>
              </a:spcAft>
              <a:buNone/>
            </a:pPr>
            <a:r>
              <a:rPr lang="es" sz="1800">
                <a:solidFill>
                  <a:srgbClr val="000000"/>
                </a:solidFill>
                <a:latin typeface="Calibri"/>
                <a:ea typeface="Calibri"/>
                <a:cs typeface="Calibri"/>
                <a:sym typeface="Calibri"/>
              </a:rPr>
              <a:t>Dept. Cultura</a:t>
            </a:r>
            <a:endParaRPr sz="1800"/>
          </a:p>
        </p:txBody>
      </p:sp>
      <p:sp>
        <p:nvSpPr>
          <p:cNvPr id="368" name="Google Shape;368;p63"/>
          <p:cNvSpPr/>
          <p:nvPr/>
        </p:nvSpPr>
        <p:spPr>
          <a:xfrm>
            <a:off x="2443320" y="4478160"/>
            <a:ext cx="1909800" cy="1410600"/>
          </a:xfrm>
          <a:prstGeom prst="rect">
            <a:avLst/>
          </a:prstGeom>
          <a:blipFill rotWithShape="1">
            <a:blip r:embed="rId12">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9" name="Google Shape;369;p63"/>
          <p:cNvSpPr/>
          <p:nvPr/>
        </p:nvSpPr>
        <p:spPr>
          <a:xfrm>
            <a:off x="2829600" y="5534040"/>
            <a:ext cx="1645200" cy="595200"/>
          </a:xfrm>
          <a:prstGeom prst="rect">
            <a:avLst/>
          </a:prstGeom>
          <a:gradFill>
            <a:gsLst>
              <a:gs pos="0">
                <a:srgbClr val="BFD4FE"/>
              </a:gs>
              <a:gs pos="100000">
                <a:srgbClr val="E5EFFF"/>
              </a:gs>
            </a:gsLst>
            <a:lin ang="16200038" scaled="0"/>
          </a:gradFill>
          <a:ln>
            <a:noFill/>
          </a:ln>
        </p:spPr>
        <p:txBody>
          <a:bodyPr anchorCtr="0" anchor="ctr" bIns="34200" lIns="34200" spcFirstLastPara="1" rIns="34200" wrap="square" tIns="34200">
            <a:noAutofit/>
          </a:bodyPr>
          <a:lstStyle/>
          <a:p>
            <a:pPr indent="0" lvl="0" marL="0" marR="0" rtl="0" algn="ctr">
              <a:lnSpc>
                <a:spcPct val="90000"/>
              </a:lnSpc>
              <a:spcBef>
                <a:spcPts val="0"/>
              </a:spcBef>
              <a:spcAft>
                <a:spcPts val="0"/>
              </a:spcAft>
              <a:buNone/>
            </a:pPr>
            <a:r>
              <a:rPr lang="es" sz="1800">
                <a:solidFill>
                  <a:srgbClr val="000000"/>
                </a:solidFill>
                <a:latin typeface="Calibri"/>
                <a:ea typeface="Calibri"/>
                <a:cs typeface="Calibri"/>
                <a:sym typeface="Calibri"/>
              </a:rPr>
              <a:t>Patrimonio cinematográfico</a:t>
            </a:r>
            <a:endParaRPr sz="1800"/>
          </a:p>
        </p:txBody>
      </p:sp>
      <p:pic>
        <p:nvPicPr>
          <p:cNvPr id="370" name="Google Shape;370;p63"/>
          <p:cNvPicPr preferRelativeResize="0"/>
          <p:nvPr/>
        </p:nvPicPr>
        <p:blipFill rotWithShape="1">
          <a:blip r:embed="rId13">
            <a:alphaModFix/>
          </a:blip>
          <a:srcRect b="0" l="0" r="0" t="0"/>
          <a:stretch/>
        </p:blipFill>
        <p:spPr>
          <a:xfrm>
            <a:off x="4733640" y="4470240"/>
            <a:ext cx="1950839" cy="1404360"/>
          </a:xfrm>
          <a:prstGeom prst="rect">
            <a:avLst/>
          </a:prstGeom>
          <a:noFill/>
          <a:ln>
            <a:noFill/>
          </a:ln>
        </p:spPr>
      </p:pic>
      <p:sp>
        <p:nvSpPr>
          <p:cNvPr id="371" name="Google Shape;371;p63"/>
          <p:cNvSpPr/>
          <p:nvPr/>
        </p:nvSpPr>
        <p:spPr>
          <a:xfrm>
            <a:off x="5092920" y="5534040"/>
            <a:ext cx="1645200" cy="595200"/>
          </a:xfrm>
          <a:prstGeom prst="rect">
            <a:avLst/>
          </a:prstGeom>
          <a:gradFill>
            <a:gsLst>
              <a:gs pos="0">
                <a:srgbClr val="BFD4FE"/>
              </a:gs>
              <a:gs pos="100000">
                <a:srgbClr val="E5EFFF"/>
              </a:gs>
            </a:gsLst>
            <a:lin ang="16200038" scaled="0"/>
          </a:gradFill>
          <a:ln>
            <a:noFill/>
          </a:ln>
        </p:spPr>
        <p:txBody>
          <a:bodyPr anchorCtr="0" anchor="ctr" bIns="34200" lIns="34200" spcFirstLastPara="1" rIns="34200" wrap="square" tIns="34200">
            <a:noAutofit/>
          </a:bodyPr>
          <a:lstStyle/>
          <a:p>
            <a:pPr indent="0" lvl="0" marL="0" marR="0" rtl="0" algn="ctr">
              <a:lnSpc>
                <a:spcPct val="90000"/>
              </a:lnSpc>
              <a:spcBef>
                <a:spcPts val="0"/>
              </a:spcBef>
              <a:spcAft>
                <a:spcPts val="0"/>
              </a:spcAft>
              <a:buNone/>
            </a:pPr>
            <a:r>
              <a:rPr lang="es" sz="1800">
                <a:solidFill>
                  <a:srgbClr val="000000"/>
                </a:solidFill>
                <a:latin typeface="Calibri"/>
                <a:ea typeface="Calibri"/>
                <a:cs typeface="Calibri"/>
                <a:sym typeface="Calibri"/>
              </a:rPr>
              <a:t>Dept. Salud</a:t>
            </a:r>
            <a:endParaRPr sz="1800"/>
          </a:p>
        </p:txBody>
      </p:sp>
      <p:sp>
        <p:nvSpPr>
          <p:cNvPr id="372" name="Google Shape;372;p63"/>
          <p:cNvSpPr/>
          <p:nvPr/>
        </p:nvSpPr>
        <p:spPr>
          <a:xfrm>
            <a:off x="6969240" y="4478160"/>
            <a:ext cx="1909800" cy="1410600"/>
          </a:xfrm>
          <a:prstGeom prst="rect">
            <a:avLst/>
          </a:prstGeom>
          <a:blipFill rotWithShape="1">
            <a:blip r:embed="rId14">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3" name="Google Shape;373;p63"/>
          <p:cNvSpPr/>
          <p:nvPr/>
        </p:nvSpPr>
        <p:spPr>
          <a:xfrm>
            <a:off x="7355880" y="5534040"/>
            <a:ext cx="1645200" cy="595200"/>
          </a:xfrm>
          <a:prstGeom prst="rect">
            <a:avLst/>
          </a:prstGeom>
          <a:gradFill>
            <a:gsLst>
              <a:gs pos="0">
                <a:srgbClr val="BFD4FE"/>
              </a:gs>
              <a:gs pos="100000">
                <a:srgbClr val="E5EFFF"/>
              </a:gs>
            </a:gsLst>
            <a:lin ang="16200038" scaled="0"/>
          </a:gradFill>
          <a:ln>
            <a:noFill/>
          </a:ln>
        </p:spPr>
        <p:txBody>
          <a:bodyPr anchorCtr="0" anchor="ctr" bIns="34200" lIns="34200" spcFirstLastPara="1" rIns="34200" wrap="square" tIns="34200">
            <a:noAutofit/>
          </a:bodyPr>
          <a:lstStyle/>
          <a:p>
            <a:pPr indent="0" lvl="0" marL="0" marR="0" rtl="0" algn="ctr">
              <a:lnSpc>
                <a:spcPct val="90000"/>
              </a:lnSpc>
              <a:spcBef>
                <a:spcPts val="0"/>
              </a:spcBef>
              <a:spcAft>
                <a:spcPts val="0"/>
              </a:spcAft>
              <a:buNone/>
            </a:pPr>
            <a:r>
              <a:rPr lang="es" sz="1800">
                <a:solidFill>
                  <a:srgbClr val="000000"/>
                </a:solidFill>
                <a:latin typeface="Calibri"/>
                <a:ea typeface="Calibri"/>
                <a:cs typeface="Calibri"/>
                <a:sym typeface="Calibri"/>
              </a:rPr>
              <a:t>Patrim</a:t>
            </a:r>
            <a:r>
              <a:rPr lang="es" sz="1800">
                <a:latin typeface="Calibri"/>
                <a:ea typeface="Calibri"/>
                <a:cs typeface="Calibri"/>
                <a:sym typeface="Calibri"/>
              </a:rPr>
              <a:t>o</a:t>
            </a:r>
            <a:r>
              <a:rPr lang="es" sz="1800">
                <a:solidFill>
                  <a:srgbClr val="000000"/>
                </a:solidFill>
                <a:latin typeface="Calibri"/>
                <a:ea typeface="Calibri"/>
                <a:cs typeface="Calibri"/>
                <a:sym typeface="Calibri"/>
              </a:rPr>
              <a:t>nio artístico</a:t>
            </a:r>
            <a:endParaRPr sz="18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Google Shape;1340;p162"/>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rtl="0">
              <a:spcBef>
                <a:spcPts val="0"/>
              </a:spcBef>
              <a:spcAft>
                <a:spcPts val="0"/>
              </a:spcAft>
              <a:buNone/>
            </a:pPr>
            <a:r>
              <a:rPr b="1" lang="es" sz="1800">
                <a:solidFill>
                  <a:srgbClr val="2A7886"/>
                </a:solidFill>
              </a:rPr>
              <a:t>Personalización de la vista del Ítem</a:t>
            </a:r>
            <a:endParaRPr b="1" sz="1800">
              <a:solidFill>
                <a:srgbClr val="2A7886"/>
              </a:solidFill>
            </a:endParaRPr>
          </a:p>
        </p:txBody>
      </p:sp>
      <p:sp>
        <p:nvSpPr>
          <p:cNvPr id="1341" name="Google Shape;1341;p162"/>
          <p:cNvSpPr/>
          <p:nvPr/>
        </p:nvSpPr>
        <p:spPr>
          <a:xfrm>
            <a:off x="699800" y="822325"/>
            <a:ext cx="6708600" cy="48813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pic>
        <p:nvPicPr>
          <p:cNvPr id="1342" name="Google Shape;1342;p162"/>
          <p:cNvPicPr preferRelativeResize="0"/>
          <p:nvPr/>
        </p:nvPicPr>
        <p:blipFill rotWithShape="1">
          <a:blip r:embed="rId3">
            <a:alphaModFix/>
          </a:blip>
          <a:srcRect b="0" l="0" r="0" t="0"/>
          <a:stretch/>
        </p:blipFill>
        <p:spPr>
          <a:xfrm>
            <a:off x="8063640" y="71640"/>
            <a:ext cx="430920" cy="430920"/>
          </a:xfrm>
          <a:prstGeom prst="rect">
            <a:avLst/>
          </a:prstGeom>
          <a:noFill/>
          <a:ln>
            <a:noFill/>
          </a:ln>
        </p:spPr>
      </p:pic>
      <p:sp>
        <p:nvSpPr>
          <p:cNvPr id="1343" name="Google Shape;1343;p162"/>
          <p:cNvSpPr/>
          <p:nvPr/>
        </p:nvSpPr>
        <p:spPr>
          <a:xfrm>
            <a:off x="1244100" y="1391125"/>
            <a:ext cx="6655800" cy="3743700"/>
          </a:xfrm>
          <a:prstGeom prst="rect">
            <a:avLst/>
          </a:prstGeom>
          <a:solidFill>
            <a:srgbClr val="FFFFFF"/>
          </a:solidFill>
          <a:ln cap="flat" cmpd="sng" w="19075">
            <a:solidFill>
              <a:srgbClr val="FF0000"/>
            </a:solidFill>
            <a:prstDash val="solid"/>
            <a:round/>
            <a:headEnd len="sm" w="sm" type="none"/>
            <a:tailEnd len="sm" w="sm" type="none"/>
          </a:ln>
        </p:spPr>
        <p:txBody>
          <a:bodyPr anchorCtr="0" anchor="ctr" bIns="54350" lIns="99350" spcFirstLastPara="1" rIns="99350" wrap="square" tIns="54350">
            <a:noAutofit/>
          </a:bodyPr>
          <a:lstStyle/>
          <a:p>
            <a:pPr indent="0" lvl="0" marL="0" marR="0" rtl="0" algn="ctr">
              <a:lnSpc>
                <a:spcPct val="100000"/>
              </a:lnSpc>
              <a:spcBef>
                <a:spcPts val="0"/>
              </a:spcBef>
              <a:spcAft>
                <a:spcPts val="0"/>
              </a:spcAft>
              <a:buNone/>
            </a:pPr>
            <a:r>
              <a:rPr lang="es" sz="1800">
                <a:latin typeface="Arial"/>
                <a:ea typeface="Arial"/>
                <a:cs typeface="Arial"/>
                <a:sym typeface="Arial"/>
              </a:rPr>
              <a:t>Para pruebas rápidas podemos editar directamente </a:t>
            </a:r>
            <a:endParaRPr sz="1800"/>
          </a:p>
          <a:p>
            <a:pPr indent="0" lvl="0" marL="0" marR="0" rtl="0" algn="ctr">
              <a:lnSpc>
                <a:spcPct val="100000"/>
              </a:lnSpc>
              <a:spcBef>
                <a:spcPts val="0"/>
              </a:spcBef>
              <a:spcAft>
                <a:spcPts val="0"/>
              </a:spcAft>
              <a:buNone/>
            </a:pPr>
            <a:r>
              <a:rPr lang="es" sz="1800">
                <a:latin typeface="Arial"/>
                <a:ea typeface="Arial"/>
                <a:cs typeface="Arial"/>
                <a:sym typeface="Arial"/>
              </a:rPr>
              <a:t>los xsl ubicados en los binarios del repositorio</a:t>
            </a:r>
            <a:endParaRPr sz="1800"/>
          </a:p>
          <a:p>
            <a:pPr indent="0" lvl="0" marL="0" marR="0" rtl="0" algn="ctr">
              <a:lnSpc>
                <a:spcPct val="100000"/>
              </a:lnSpc>
              <a:spcBef>
                <a:spcPts val="0"/>
              </a:spcBef>
              <a:spcAft>
                <a:spcPts val="0"/>
              </a:spcAft>
              <a:buNone/>
            </a:pPr>
            <a:r>
              <a:t/>
            </a:r>
            <a:endParaRPr sz="1800"/>
          </a:p>
          <a:p>
            <a:pPr indent="0" lvl="0" marL="0" marR="0" rtl="0" algn="ctr">
              <a:lnSpc>
                <a:spcPct val="100000"/>
              </a:lnSpc>
              <a:spcBef>
                <a:spcPts val="0"/>
              </a:spcBef>
              <a:spcAft>
                <a:spcPts val="0"/>
              </a:spcAft>
              <a:buNone/>
            </a:pPr>
            <a:r>
              <a:rPr lang="es" sz="1800">
                <a:solidFill>
                  <a:srgbClr val="E69138"/>
                </a:solidFill>
              </a:rPr>
              <a:t>/ proyectos / dspace / webapps / xmlui / themes / &lt;Tema&gt; / xsl /</a:t>
            </a:r>
            <a:endParaRPr sz="1800">
              <a:solidFill>
                <a:srgbClr val="E69138"/>
              </a:solidFill>
            </a:endParaRPr>
          </a:p>
          <a:p>
            <a:pPr indent="0" lvl="0" marL="0" marR="0" rtl="0" algn="ctr">
              <a:lnSpc>
                <a:spcPct val="100000"/>
              </a:lnSpc>
              <a:spcBef>
                <a:spcPts val="0"/>
              </a:spcBef>
              <a:spcAft>
                <a:spcPts val="0"/>
              </a:spcAft>
              <a:buNone/>
            </a:pPr>
            <a:r>
              <a:t/>
            </a:r>
            <a:endParaRPr sz="1800"/>
          </a:p>
          <a:p>
            <a:pPr indent="0" lvl="0" marL="0" marR="0" rtl="0" algn="ctr">
              <a:lnSpc>
                <a:spcPct val="100000"/>
              </a:lnSpc>
              <a:spcBef>
                <a:spcPts val="0"/>
              </a:spcBef>
              <a:spcAft>
                <a:spcPts val="0"/>
              </a:spcAft>
              <a:buNone/>
            </a:pPr>
            <a:r>
              <a:t/>
            </a:r>
            <a:endParaRPr sz="1800"/>
          </a:p>
          <a:p>
            <a:pPr indent="0" lvl="0" marL="0" marR="0" rtl="0" algn="ctr">
              <a:lnSpc>
                <a:spcPct val="100000"/>
              </a:lnSpc>
              <a:spcBef>
                <a:spcPts val="0"/>
              </a:spcBef>
              <a:spcAft>
                <a:spcPts val="0"/>
              </a:spcAft>
              <a:buNone/>
            </a:pPr>
            <a:r>
              <a:t/>
            </a:r>
            <a:endParaRPr sz="1800"/>
          </a:p>
          <a:p>
            <a:pPr indent="0" lvl="0" marL="0" marR="0" rtl="0" algn="ctr">
              <a:lnSpc>
                <a:spcPct val="100000"/>
              </a:lnSpc>
              <a:spcBef>
                <a:spcPts val="0"/>
              </a:spcBef>
              <a:spcAft>
                <a:spcPts val="0"/>
              </a:spcAft>
              <a:buNone/>
            </a:pPr>
            <a:r>
              <a:t/>
            </a:r>
            <a:endParaRPr sz="1800"/>
          </a:p>
        </p:txBody>
      </p:sp>
      <p:pic>
        <p:nvPicPr>
          <p:cNvPr id="1344" name="Google Shape;1344;p162"/>
          <p:cNvPicPr preferRelativeResize="0"/>
          <p:nvPr/>
        </p:nvPicPr>
        <p:blipFill rotWithShape="1">
          <a:blip r:embed="rId4">
            <a:alphaModFix/>
          </a:blip>
          <a:srcRect b="0" l="0" r="0" t="0"/>
          <a:stretch/>
        </p:blipFill>
        <p:spPr>
          <a:xfrm>
            <a:off x="3883132" y="3529040"/>
            <a:ext cx="1377719" cy="1202402"/>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8" name="Shape 1348"/>
        <p:cNvGrpSpPr/>
        <p:nvPr/>
      </p:nvGrpSpPr>
      <p:grpSpPr>
        <a:xfrm>
          <a:off x="0" y="0"/>
          <a:ext cx="0" cy="0"/>
          <a:chOff x="0" y="0"/>
          <a:chExt cx="0" cy="0"/>
        </a:xfrm>
      </p:grpSpPr>
      <p:sp>
        <p:nvSpPr>
          <p:cNvPr id="1349" name="Google Shape;1349;p163"/>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rtl="0">
              <a:spcBef>
                <a:spcPts val="0"/>
              </a:spcBef>
              <a:spcAft>
                <a:spcPts val="0"/>
              </a:spcAft>
              <a:buNone/>
            </a:pPr>
            <a:r>
              <a:rPr b="1" lang="es" sz="1800">
                <a:solidFill>
                  <a:srgbClr val="2A7886"/>
                </a:solidFill>
              </a:rPr>
              <a:t>Personalización de la vista del Ítem</a:t>
            </a:r>
            <a:endParaRPr b="1" sz="1800">
              <a:solidFill>
                <a:srgbClr val="2A7886"/>
              </a:solidFill>
            </a:endParaRPr>
          </a:p>
        </p:txBody>
      </p:sp>
      <p:sp>
        <p:nvSpPr>
          <p:cNvPr id="1350" name="Google Shape;1350;p163"/>
          <p:cNvSpPr/>
          <p:nvPr/>
        </p:nvSpPr>
        <p:spPr>
          <a:xfrm>
            <a:off x="699800" y="1086175"/>
            <a:ext cx="6708600" cy="46173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
        <p:nvSpPr>
          <p:cNvPr id="1351" name="Google Shape;1351;p163"/>
          <p:cNvSpPr txBox="1"/>
          <p:nvPr/>
        </p:nvSpPr>
        <p:spPr>
          <a:xfrm>
            <a:off x="699800" y="1982875"/>
            <a:ext cx="7395900" cy="25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p>
          <a:p>
            <a:pPr indent="0" lvl="0" marL="0" algn="ctr">
              <a:spcBef>
                <a:spcPts val="0"/>
              </a:spcBef>
              <a:spcAft>
                <a:spcPts val="0"/>
              </a:spcAft>
              <a:buNone/>
            </a:pPr>
            <a:r>
              <a:rPr lang="es" sz="3000">
                <a:solidFill>
                  <a:srgbClr val="287886"/>
                </a:solidFill>
              </a:rPr>
              <a:t>A</a:t>
            </a:r>
            <a:r>
              <a:rPr lang="es" sz="3000">
                <a:solidFill>
                  <a:srgbClr val="287886"/>
                </a:solidFill>
              </a:rPr>
              <a:t>lgunos ejemplos de personalización de la vista del Ítem</a:t>
            </a:r>
            <a:endParaRPr sz="3000">
              <a:solidFill>
                <a:srgbClr val="287886"/>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5" name="Shape 1355"/>
        <p:cNvGrpSpPr/>
        <p:nvPr/>
      </p:nvGrpSpPr>
      <p:grpSpPr>
        <a:xfrm>
          <a:off x="0" y="0"/>
          <a:ext cx="0" cy="0"/>
          <a:chOff x="0" y="0"/>
          <a:chExt cx="0" cy="0"/>
        </a:xfrm>
      </p:grpSpPr>
      <p:sp>
        <p:nvSpPr>
          <p:cNvPr id="1356" name="Google Shape;1356;p164"/>
          <p:cNvSpPr/>
          <p:nvPr/>
        </p:nvSpPr>
        <p:spPr>
          <a:xfrm>
            <a:off x="250920" y="765000"/>
            <a:ext cx="8301240" cy="4967640"/>
          </a:xfrm>
          <a:prstGeom prst="rect">
            <a:avLst/>
          </a:prstGeom>
          <a:noFill/>
          <a:ln>
            <a:noFill/>
          </a:ln>
        </p:spPr>
        <p:txBody>
          <a:bodyPr anchorCtr="0" anchor="t" bIns="0" lIns="0" spcFirstLastPara="1" rIns="0" wrap="square" tIns="0">
            <a:noAutofit/>
          </a:bodyPr>
          <a:lstStyle/>
          <a:p>
            <a:pPr indent="-330200" lvl="0" marL="457200" marR="0" rtl="0" algn="l">
              <a:lnSpc>
                <a:spcPct val="115000"/>
              </a:lnSpc>
              <a:spcBef>
                <a:spcPts val="0"/>
              </a:spcBef>
              <a:spcAft>
                <a:spcPts val="0"/>
              </a:spcAft>
              <a:buSzPts val="1600"/>
              <a:buChar char="●"/>
            </a:pPr>
            <a:r>
              <a:rPr b="1" lang="es" sz="1600"/>
              <a:t>Visor de documentos (FlowPaper)</a:t>
            </a:r>
            <a:endParaRPr b="1" sz="1600"/>
          </a:p>
          <a:p>
            <a:pPr indent="0" lvl="0" marL="0" marR="0" rtl="0" algn="l">
              <a:lnSpc>
                <a:spcPct val="115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p:txBody>
      </p:sp>
      <p:sp>
        <p:nvSpPr>
          <p:cNvPr id="1357" name="Google Shape;1357;p164"/>
          <p:cNvSpPr/>
          <p:nvPr/>
        </p:nvSpPr>
        <p:spPr>
          <a:xfrm>
            <a:off x="457200" y="88920"/>
            <a:ext cx="8228160" cy="39384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Visualizadores de los diferentes tipos de documentos</a:t>
            </a:r>
            <a:endParaRPr sz="1800"/>
          </a:p>
        </p:txBody>
      </p:sp>
      <p:pic>
        <p:nvPicPr>
          <p:cNvPr id="1358" name="Google Shape;1358;p164"/>
          <p:cNvPicPr preferRelativeResize="0"/>
          <p:nvPr/>
        </p:nvPicPr>
        <p:blipFill rotWithShape="1">
          <a:blip r:embed="rId3">
            <a:alphaModFix/>
          </a:blip>
          <a:srcRect b="0" l="0" r="0" t="0"/>
          <a:stretch/>
        </p:blipFill>
        <p:spPr>
          <a:xfrm>
            <a:off x="1688760" y="1279080"/>
            <a:ext cx="5764680" cy="4298400"/>
          </a:xfrm>
          <a:prstGeom prst="rect">
            <a:avLst/>
          </a:prstGeom>
          <a:noFill/>
          <a:ln>
            <a:noFill/>
          </a:ln>
        </p:spPr>
      </p:pic>
      <p:sp>
        <p:nvSpPr>
          <p:cNvPr id="1359" name="Google Shape;1359;p164"/>
          <p:cNvSpPr txBox="1"/>
          <p:nvPr/>
        </p:nvSpPr>
        <p:spPr>
          <a:xfrm>
            <a:off x="6289650" y="6373800"/>
            <a:ext cx="3056400" cy="549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800">
                <a:solidFill>
                  <a:srgbClr val="FFFFFF"/>
                </a:solidFill>
              </a:rPr>
              <a:t>https://flowpaper.com/</a:t>
            </a:r>
            <a:endParaRPr sz="1800">
              <a:solidFill>
                <a:srgbClr val="FFFFFF"/>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3" name="Shape 1363"/>
        <p:cNvGrpSpPr/>
        <p:nvPr/>
      </p:nvGrpSpPr>
      <p:grpSpPr>
        <a:xfrm>
          <a:off x="0" y="0"/>
          <a:ext cx="0" cy="0"/>
          <a:chOff x="0" y="0"/>
          <a:chExt cx="0" cy="0"/>
        </a:xfrm>
      </p:grpSpPr>
      <p:sp>
        <p:nvSpPr>
          <p:cNvPr id="1364" name="Google Shape;1364;p165"/>
          <p:cNvSpPr/>
          <p:nvPr/>
        </p:nvSpPr>
        <p:spPr>
          <a:xfrm>
            <a:off x="250920" y="765000"/>
            <a:ext cx="8301240" cy="4967640"/>
          </a:xfrm>
          <a:prstGeom prst="rect">
            <a:avLst/>
          </a:prstGeom>
          <a:noFill/>
          <a:ln>
            <a:noFill/>
          </a:ln>
        </p:spPr>
        <p:txBody>
          <a:bodyPr anchorCtr="0" anchor="t" bIns="0" lIns="0" spcFirstLastPara="1" rIns="0" wrap="square" tIns="0">
            <a:noAutofit/>
          </a:bodyPr>
          <a:lstStyle/>
          <a:p>
            <a:pPr indent="-330200" lvl="0" marL="457200" marR="0" rtl="0" algn="l">
              <a:lnSpc>
                <a:spcPct val="115000"/>
              </a:lnSpc>
              <a:spcBef>
                <a:spcPts val="0"/>
              </a:spcBef>
              <a:spcAft>
                <a:spcPts val="0"/>
              </a:spcAft>
              <a:buSzPts val="1600"/>
              <a:buChar char="●"/>
            </a:pPr>
            <a:r>
              <a:rPr b="1" lang="es" sz="1600"/>
              <a:t>Visor de </a:t>
            </a:r>
            <a:r>
              <a:rPr b="1" lang="es" sz="1600"/>
              <a:t>Imágenes</a:t>
            </a:r>
            <a:r>
              <a:rPr b="1" lang="es" sz="1600"/>
              <a:t> (OpenSeadragon)</a:t>
            </a:r>
            <a:endParaRPr sz="1800"/>
          </a:p>
          <a:p>
            <a:pPr indent="0" lvl="0" marL="0" marR="0" rtl="0" algn="l">
              <a:lnSpc>
                <a:spcPct val="115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sp>
        <p:nvSpPr>
          <p:cNvPr id="1365" name="Google Shape;1365;p165"/>
          <p:cNvSpPr/>
          <p:nvPr/>
        </p:nvSpPr>
        <p:spPr>
          <a:xfrm>
            <a:off x="457200" y="88920"/>
            <a:ext cx="8228160" cy="393840"/>
          </a:xfrm>
          <a:prstGeom prst="rect">
            <a:avLst/>
          </a:prstGeom>
          <a:noFill/>
          <a:ln>
            <a:noFill/>
          </a:ln>
        </p:spPr>
        <p:txBody>
          <a:bodyPr anchorCtr="0" anchor="ctr" bIns="0" lIns="0" spcFirstLastPara="1" rIns="0" wrap="square" tIns="0">
            <a:noAutofit/>
          </a:bodyPr>
          <a:lstStyle/>
          <a:p>
            <a:pPr indent="0" lvl="0" marL="0" rtl="0">
              <a:spcBef>
                <a:spcPts val="0"/>
              </a:spcBef>
              <a:spcAft>
                <a:spcPts val="0"/>
              </a:spcAft>
              <a:buClr>
                <a:schemeClr val="dk1"/>
              </a:buClr>
              <a:buFont typeface="Arial"/>
              <a:buNone/>
            </a:pPr>
            <a:r>
              <a:rPr b="1" lang="es" sz="1800">
                <a:solidFill>
                  <a:srgbClr val="2A7886"/>
                </a:solidFill>
              </a:rPr>
              <a:t>Visualizadores de los diferentes tipos de documentos</a:t>
            </a:r>
            <a:endParaRPr sz="1800"/>
          </a:p>
        </p:txBody>
      </p:sp>
      <p:pic>
        <p:nvPicPr>
          <p:cNvPr id="1366" name="Google Shape;1366;p165"/>
          <p:cNvPicPr preferRelativeResize="0"/>
          <p:nvPr/>
        </p:nvPicPr>
        <p:blipFill rotWithShape="1">
          <a:blip r:embed="rId3">
            <a:alphaModFix/>
          </a:blip>
          <a:srcRect b="0" l="0" r="0" t="0"/>
          <a:stretch/>
        </p:blipFill>
        <p:spPr>
          <a:xfrm>
            <a:off x="1768320" y="1338120"/>
            <a:ext cx="5605920" cy="4179960"/>
          </a:xfrm>
          <a:prstGeom prst="rect">
            <a:avLst/>
          </a:prstGeom>
          <a:noFill/>
          <a:ln>
            <a:noFill/>
          </a:ln>
        </p:spPr>
      </p:pic>
      <p:sp>
        <p:nvSpPr>
          <p:cNvPr id="1367" name="Google Shape;1367;p165"/>
          <p:cNvSpPr txBox="1"/>
          <p:nvPr/>
        </p:nvSpPr>
        <p:spPr>
          <a:xfrm>
            <a:off x="5077200" y="6373450"/>
            <a:ext cx="4786800" cy="511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800">
                <a:solidFill>
                  <a:srgbClr val="FFFFFF"/>
                </a:solidFill>
              </a:rPr>
              <a:t>https://openseadragon.github.io/</a:t>
            </a:r>
            <a:endParaRPr sz="1800">
              <a:solidFill>
                <a:srgbClr val="FFFFF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1" name="Shape 1371"/>
        <p:cNvGrpSpPr/>
        <p:nvPr/>
      </p:nvGrpSpPr>
      <p:grpSpPr>
        <a:xfrm>
          <a:off x="0" y="0"/>
          <a:ext cx="0" cy="0"/>
          <a:chOff x="0" y="0"/>
          <a:chExt cx="0" cy="0"/>
        </a:xfrm>
      </p:grpSpPr>
      <p:sp>
        <p:nvSpPr>
          <p:cNvPr id="1372" name="Google Shape;1372;p166"/>
          <p:cNvSpPr/>
          <p:nvPr/>
        </p:nvSpPr>
        <p:spPr>
          <a:xfrm>
            <a:off x="250920" y="765000"/>
            <a:ext cx="8301240" cy="4967640"/>
          </a:xfrm>
          <a:prstGeom prst="rect">
            <a:avLst/>
          </a:prstGeom>
          <a:noFill/>
          <a:ln>
            <a:noFill/>
          </a:ln>
        </p:spPr>
        <p:txBody>
          <a:bodyPr anchorCtr="0" anchor="t" bIns="0" lIns="0" spcFirstLastPara="1" rIns="0" wrap="square" tIns="0">
            <a:noAutofit/>
          </a:bodyPr>
          <a:lstStyle/>
          <a:p>
            <a:pPr indent="-330200" lvl="0" marL="457200" marR="0" rtl="0" algn="l">
              <a:lnSpc>
                <a:spcPct val="115000"/>
              </a:lnSpc>
              <a:spcBef>
                <a:spcPts val="0"/>
              </a:spcBef>
              <a:spcAft>
                <a:spcPts val="0"/>
              </a:spcAft>
              <a:buSzPts val="1600"/>
              <a:buChar char="●"/>
            </a:pPr>
            <a:r>
              <a:rPr b="1" lang="es" sz="1600"/>
              <a:t>Visor de Vídeos</a:t>
            </a:r>
            <a:endParaRPr b="1" sz="1600"/>
          </a:p>
          <a:p>
            <a:pPr indent="0" lvl="0" marL="0" marR="0" rtl="0" algn="l">
              <a:lnSpc>
                <a:spcPct val="115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p:txBody>
      </p:sp>
      <p:sp>
        <p:nvSpPr>
          <p:cNvPr id="1373" name="Google Shape;1373;p166"/>
          <p:cNvSpPr/>
          <p:nvPr/>
        </p:nvSpPr>
        <p:spPr>
          <a:xfrm>
            <a:off x="457200" y="88920"/>
            <a:ext cx="8228160" cy="393840"/>
          </a:xfrm>
          <a:prstGeom prst="rect">
            <a:avLst/>
          </a:prstGeom>
          <a:noFill/>
          <a:ln>
            <a:noFill/>
          </a:ln>
        </p:spPr>
        <p:txBody>
          <a:bodyPr anchorCtr="0" anchor="ctr" bIns="0" lIns="0" spcFirstLastPara="1" rIns="0" wrap="square" tIns="0">
            <a:noAutofit/>
          </a:bodyPr>
          <a:lstStyle/>
          <a:p>
            <a:pPr indent="0" lvl="0" marL="0" rtl="0">
              <a:spcBef>
                <a:spcPts val="0"/>
              </a:spcBef>
              <a:spcAft>
                <a:spcPts val="0"/>
              </a:spcAft>
              <a:buClr>
                <a:schemeClr val="dk1"/>
              </a:buClr>
              <a:buFont typeface="Arial"/>
              <a:buNone/>
            </a:pPr>
            <a:r>
              <a:rPr b="1" lang="es" sz="1800">
                <a:solidFill>
                  <a:srgbClr val="2A7886"/>
                </a:solidFill>
              </a:rPr>
              <a:t>Visualizadores de los diferentes tipos de documentos</a:t>
            </a:r>
            <a:endParaRPr sz="1800"/>
          </a:p>
        </p:txBody>
      </p:sp>
      <p:pic>
        <p:nvPicPr>
          <p:cNvPr id="1374" name="Google Shape;1374;p166"/>
          <p:cNvPicPr preferRelativeResize="0"/>
          <p:nvPr/>
        </p:nvPicPr>
        <p:blipFill rotWithShape="1">
          <a:blip r:embed="rId3">
            <a:alphaModFix/>
          </a:blip>
          <a:srcRect b="0" l="0" r="0" t="0"/>
          <a:stretch/>
        </p:blipFill>
        <p:spPr>
          <a:xfrm>
            <a:off x="1768320" y="1338120"/>
            <a:ext cx="5605920" cy="4179960"/>
          </a:xfrm>
          <a:prstGeom prst="rect">
            <a:avLst/>
          </a:prstGeom>
          <a:noFill/>
          <a:ln>
            <a:noFill/>
          </a:ln>
        </p:spPr>
      </p:pic>
      <p:pic>
        <p:nvPicPr>
          <p:cNvPr id="1375" name="Google Shape;1375;p166"/>
          <p:cNvPicPr preferRelativeResize="0"/>
          <p:nvPr/>
        </p:nvPicPr>
        <p:blipFill rotWithShape="1">
          <a:blip r:embed="rId4">
            <a:alphaModFix/>
          </a:blip>
          <a:srcRect b="0" l="0" r="0" t="0"/>
          <a:stretch/>
        </p:blipFill>
        <p:spPr>
          <a:xfrm>
            <a:off x="1577880" y="1234800"/>
            <a:ext cx="6291360" cy="4691160"/>
          </a:xfrm>
          <a:prstGeom prst="rect">
            <a:avLst/>
          </a:prstGeom>
          <a:noFill/>
          <a:ln>
            <a:noFill/>
          </a:ln>
        </p:spPr>
      </p:pic>
      <p:sp>
        <p:nvSpPr>
          <p:cNvPr id="1376" name="Google Shape;1376;p166"/>
          <p:cNvSpPr txBox="1"/>
          <p:nvPr/>
        </p:nvSpPr>
        <p:spPr>
          <a:xfrm>
            <a:off x="6327550" y="6373450"/>
            <a:ext cx="3000000" cy="49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600">
                <a:solidFill>
                  <a:srgbClr val="FFFFFF"/>
                </a:solidFill>
              </a:rPr>
              <a:t>https://www.jwplayer.com/</a:t>
            </a:r>
            <a:endParaRPr>
              <a:solidFill>
                <a:srgbClr val="FFFFFF"/>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0" name="Shape 1380"/>
        <p:cNvGrpSpPr/>
        <p:nvPr/>
      </p:nvGrpSpPr>
      <p:grpSpPr>
        <a:xfrm>
          <a:off x="0" y="0"/>
          <a:ext cx="0" cy="0"/>
          <a:chOff x="0" y="0"/>
          <a:chExt cx="0" cy="0"/>
        </a:xfrm>
      </p:grpSpPr>
      <p:sp>
        <p:nvSpPr>
          <p:cNvPr id="1381" name="Google Shape;1381;p167"/>
          <p:cNvSpPr/>
          <p:nvPr/>
        </p:nvSpPr>
        <p:spPr>
          <a:xfrm>
            <a:off x="250920" y="765000"/>
            <a:ext cx="8301240" cy="4967640"/>
          </a:xfrm>
          <a:prstGeom prst="rect">
            <a:avLst/>
          </a:prstGeom>
          <a:noFill/>
          <a:ln>
            <a:noFill/>
          </a:ln>
        </p:spPr>
        <p:txBody>
          <a:bodyPr anchorCtr="0" anchor="t" bIns="0" lIns="0" spcFirstLastPara="1" rIns="0" wrap="square" tIns="0">
            <a:noAutofit/>
          </a:bodyPr>
          <a:lstStyle/>
          <a:p>
            <a:pPr indent="-330200" lvl="0" marL="457200" marR="0" rtl="0" algn="l">
              <a:lnSpc>
                <a:spcPct val="115000"/>
              </a:lnSpc>
              <a:spcBef>
                <a:spcPts val="0"/>
              </a:spcBef>
              <a:spcAft>
                <a:spcPts val="0"/>
              </a:spcAft>
              <a:buSzPts val="1600"/>
              <a:buChar char="●"/>
            </a:pPr>
            <a:r>
              <a:rPr b="1" lang="es" sz="1600"/>
              <a:t>Visor de Panorámicas (Imágenes 360º)</a:t>
            </a:r>
            <a:endParaRPr b="1" sz="1600"/>
          </a:p>
          <a:p>
            <a:pPr indent="0" lvl="0" marL="457200" marR="0" rtl="0" algn="l">
              <a:lnSpc>
                <a:spcPct val="115000"/>
              </a:lnSpc>
              <a:spcBef>
                <a:spcPts val="0"/>
              </a:spcBef>
              <a:spcAft>
                <a:spcPts val="0"/>
              </a:spcAft>
              <a:buNone/>
            </a:pPr>
            <a:r>
              <a:t/>
            </a:r>
            <a:endParaRPr b="1" sz="1600"/>
          </a:p>
        </p:txBody>
      </p:sp>
      <p:sp>
        <p:nvSpPr>
          <p:cNvPr id="1382" name="Google Shape;1382;p167"/>
          <p:cNvSpPr/>
          <p:nvPr/>
        </p:nvSpPr>
        <p:spPr>
          <a:xfrm>
            <a:off x="457200" y="88920"/>
            <a:ext cx="8228160" cy="393840"/>
          </a:xfrm>
          <a:prstGeom prst="rect">
            <a:avLst/>
          </a:prstGeom>
          <a:noFill/>
          <a:ln>
            <a:noFill/>
          </a:ln>
        </p:spPr>
        <p:txBody>
          <a:bodyPr anchorCtr="0" anchor="ctr" bIns="0" lIns="0" spcFirstLastPara="1" rIns="0" wrap="square" tIns="0">
            <a:noAutofit/>
          </a:bodyPr>
          <a:lstStyle/>
          <a:p>
            <a:pPr indent="0" lvl="0" marL="0" rtl="0">
              <a:spcBef>
                <a:spcPts val="0"/>
              </a:spcBef>
              <a:spcAft>
                <a:spcPts val="0"/>
              </a:spcAft>
              <a:buClr>
                <a:schemeClr val="dk1"/>
              </a:buClr>
              <a:buFont typeface="Arial"/>
              <a:buNone/>
            </a:pPr>
            <a:r>
              <a:rPr b="1" lang="es" sz="1800">
                <a:solidFill>
                  <a:srgbClr val="2A7886"/>
                </a:solidFill>
              </a:rPr>
              <a:t>Visualizadores de los diferentes tipos de documentos</a:t>
            </a:r>
            <a:endParaRPr sz="1800"/>
          </a:p>
        </p:txBody>
      </p:sp>
      <p:pic>
        <p:nvPicPr>
          <p:cNvPr id="1383" name="Google Shape;1383;p167"/>
          <p:cNvPicPr preferRelativeResize="0"/>
          <p:nvPr/>
        </p:nvPicPr>
        <p:blipFill rotWithShape="1">
          <a:blip r:embed="rId3">
            <a:alphaModFix/>
          </a:blip>
          <a:srcRect b="0" l="0" r="0" t="0"/>
          <a:stretch/>
        </p:blipFill>
        <p:spPr>
          <a:xfrm>
            <a:off x="1690920" y="1280520"/>
            <a:ext cx="5673600" cy="4230720"/>
          </a:xfrm>
          <a:prstGeom prst="rect">
            <a:avLst/>
          </a:prstGeom>
          <a:noFill/>
          <a:ln>
            <a:noFill/>
          </a:ln>
        </p:spPr>
      </p:pic>
      <p:sp>
        <p:nvSpPr>
          <p:cNvPr id="1384" name="Google Shape;1384;p167"/>
          <p:cNvSpPr txBox="1"/>
          <p:nvPr/>
        </p:nvSpPr>
        <p:spPr>
          <a:xfrm>
            <a:off x="6693800" y="6397425"/>
            <a:ext cx="3000000" cy="537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800">
                <a:solidFill>
                  <a:srgbClr val="FFFFFF"/>
                </a:solidFill>
              </a:rPr>
              <a:t>https://krpano.com/</a:t>
            </a:r>
            <a:endParaRPr sz="1800">
              <a:solidFill>
                <a:srgbClr val="FFFFF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sp>
        <p:nvSpPr>
          <p:cNvPr id="1389" name="Google Shape;1389;p168"/>
          <p:cNvSpPr/>
          <p:nvPr/>
        </p:nvSpPr>
        <p:spPr>
          <a:xfrm>
            <a:off x="250920" y="765000"/>
            <a:ext cx="8301240" cy="4967640"/>
          </a:xfrm>
          <a:prstGeom prst="rect">
            <a:avLst/>
          </a:prstGeom>
          <a:noFill/>
          <a:ln>
            <a:noFill/>
          </a:ln>
        </p:spPr>
        <p:txBody>
          <a:bodyPr anchorCtr="0" anchor="t" bIns="0" lIns="0" spcFirstLastPara="1" rIns="0" wrap="square" tIns="0">
            <a:noAutofit/>
          </a:bodyPr>
          <a:lstStyle/>
          <a:p>
            <a:pPr indent="-330200" lvl="0" marL="457200" marR="0" rtl="0" algn="l">
              <a:lnSpc>
                <a:spcPct val="115000"/>
              </a:lnSpc>
              <a:spcBef>
                <a:spcPts val="0"/>
              </a:spcBef>
              <a:spcAft>
                <a:spcPts val="0"/>
              </a:spcAft>
              <a:buSzPts val="1600"/>
              <a:buChar char="●"/>
            </a:pPr>
            <a:r>
              <a:rPr b="1" lang="es" sz="1600"/>
              <a:t>Visor de GigaImágenes</a:t>
            </a:r>
            <a:endParaRPr b="1" sz="1600"/>
          </a:p>
          <a:p>
            <a:pPr indent="0" lvl="0" marL="0" marR="0" rtl="0" algn="l">
              <a:lnSpc>
                <a:spcPct val="115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p:txBody>
      </p:sp>
      <p:sp>
        <p:nvSpPr>
          <p:cNvPr id="1390" name="Google Shape;1390;p168"/>
          <p:cNvSpPr/>
          <p:nvPr/>
        </p:nvSpPr>
        <p:spPr>
          <a:xfrm>
            <a:off x="457200" y="88920"/>
            <a:ext cx="8228160" cy="393840"/>
          </a:xfrm>
          <a:prstGeom prst="rect">
            <a:avLst/>
          </a:prstGeom>
          <a:noFill/>
          <a:ln>
            <a:noFill/>
          </a:ln>
        </p:spPr>
        <p:txBody>
          <a:bodyPr anchorCtr="0" anchor="ctr" bIns="0" lIns="0" spcFirstLastPara="1" rIns="0" wrap="square" tIns="0">
            <a:noAutofit/>
          </a:bodyPr>
          <a:lstStyle/>
          <a:p>
            <a:pPr indent="0" lvl="0" marL="0" rtl="0">
              <a:spcBef>
                <a:spcPts val="0"/>
              </a:spcBef>
              <a:spcAft>
                <a:spcPts val="0"/>
              </a:spcAft>
              <a:buClr>
                <a:schemeClr val="dk1"/>
              </a:buClr>
              <a:buFont typeface="Arial"/>
              <a:buNone/>
            </a:pPr>
            <a:r>
              <a:rPr b="1" lang="es" sz="1800">
                <a:solidFill>
                  <a:srgbClr val="2A7886"/>
                </a:solidFill>
              </a:rPr>
              <a:t>Visualizadores de los diferentes tipos de documentos</a:t>
            </a:r>
            <a:endParaRPr sz="1800"/>
          </a:p>
        </p:txBody>
      </p:sp>
      <p:pic>
        <p:nvPicPr>
          <p:cNvPr id="1391" name="Google Shape;1391;p168"/>
          <p:cNvPicPr preferRelativeResize="0"/>
          <p:nvPr/>
        </p:nvPicPr>
        <p:blipFill rotWithShape="1">
          <a:blip r:embed="rId3">
            <a:alphaModFix/>
          </a:blip>
          <a:srcRect b="0" l="0" r="0" t="0"/>
          <a:stretch/>
        </p:blipFill>
        <p:spPr>
          <a:xfrm>
            <a:off x="1685160" y="1274400"/>
            <a:ext cx="5771880" cy="4308480"/>
          </a:xfrm>
          <a:prstGeom prst="rect">
            <a:avLst/>
          </a:prstGeom>
          <a:noFill/>
          <a:ln>
            <a:noFill/>
          </a:ln>
        </p:spPr>
      </p:pic>
      <p:sp>
        <p:nvSpPr>
          <p:cNvPr id="1392" name="Google Shape;1392;p168"/>
          <p:cNvSpPr txBox="1"/>
          <p:nvPr/>
        </p:nvSpPr>
        <p:spPr>
          <a:xfrm>
            <a:off x="6340175" y="6374525"/>
            <a:ext cx="3000000" cy="600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600">
                <a:solidFill>
                  <a:srgbClr val="FFFFFF"/>
                </a:solidFill>
              </a:rPr>
              <a:t>http://www.zoomify.com/</a:t>
            </a:r>
            <a:endParaRPr>
              <a:solidFill>
                <a:srgbClr val="FFFFFF"/>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6" name="Shape 1396"/>
        <p:cNvGrpSpPr/>
        <p:nvPr/>
      </p:nvGrpSpPr>
      <p:grpSpPr>
        <a:xfrm>
          <a:off x="0" y="0"/>
          <a:ext cx="0" cy="0"/>
          <a:chOff x="0" y="0"/>
          <a:chExt cx="0" cy="0"/>
        </a:xfrm>
      </p:grpSpPr>
      <p:sp>
        <p:nvSpPr>
          <p:cNvPr id="1397" name="Google Shape;1397;p169"/>
          <p:cNvSpPr/>
          <p:nvPr/>
        </p:nvSpPr>
        <p:spPr>
          <a:xfrm>
            <a:off x="250920" y="765000"/>
            <a:ext cx="8301300" cy="4967700"/>
          </a:xfrm>
          <a:prstGeom prst="rect">
            <a:avLst/>
          </a:prstGeom>
          <a:noFill/>
          <a:ln>
            <a:noFill/>
          </a:ln>
        </p:spPr>
        <p:txBody>
          <a:bodyPr anchorCtr="0" anchor="t" bIns="0" lIns="0" spcFirstLastPara="1" rIns="0" wrap="square" tIns="0">
            <a:noAutofit/>
          </a:bodyPr>
          <a:lstStyle/>
          <a:p>
            <a:pPr indent="-330200" lvl="0" marL="457200" marR="0" rtl="0" algn="l">
              <a:lnSpc>
                <a:spcPct val="115000"/>
              </a:lnSpc>
              <a:spcBef>
                <a:spcPts val="0"/>
              </a:spcBef>
              <a:spcAft>
                <a:spcPts val="0"/>
              </a:spcAft>
              <a:buSzPts val="1600"/>
              <a:buChar char="●"/>
            </a:pPr>
            <a:r>
              <a:rPr b="1" lang="es" sz="1600"/>
              <a:t>Personalización UCSP</a:t>
            </a:r>
            <a:endParaRPr b="1" sz="1600"/>
          </a:p>
          <a:p>
            <a:pPr indent="0" lvl="0" marL="0" marR="0" rtl="0" algn="l">
              <a:lnSpc>
                <a:spcPct val="115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p:txBody>
      </p:sp>
      <p:sp>
        <p:nvSpPr>
          <p:cNvPr id="1398" name="Google Shape;1398;p169"/>
          <p:cNvSpPr/>
          <p:nvPr/>
        </p:nvSpPr>
        <p:spPr>
          <a:xfrm>
            <a:off x="457200" y="88920"/>
            <a:ext cx="8228100" cy="393900"/>
          </a:xfrm>
          <a:prstGeom prst="rect">
            <a:avLst/>
          </a:prstGeom>
          <a:noFill/>
          <a:ln>
            <a:noFill/>
          </a:ln>
        </p:spPr>
        <p:txBody>
          <a:bodyPr anchorCtr="0" anchor="ctr" bIns="0" lIns="0" spcFirstLastPara="1" rIns="0" wrap="square" tIns="0">
            <a:noAutofit/>
          </a:bodyPr>
          <a:lstStyle/>
          <a:p>
            <a:pPr indent="0" lvl="0" marL="0" rtl="0">
              <a:spcBef>
                <a:spcPts val="0"/>
              </a:spcBef>
              <a:spcAft>
                <a:spcPts val="0"/>
              </a:spcAft>
              <a:buClr>
                <a:schemeClr val="dk1"/>
              </a:buClr>
              <a:buFont typeface="Arial"/>
              <a:buNone/>
            </a:pPr>
            <a:r>
              <a:rPr b="1" lang="es" sz="1800">
                <a:solidFill>
                  <a:srgbClr val="2A7886"/>
                </a:solidFill>
              </a:rPr>
              <a:t>Personalización</a:t>
            </a:r>
            <a:endParaRPr sz="1800"/>
          </a:p>
        </p:txBody>
      </p:sp>
      <p:sp>
        <p:nvSpPr>
          <p:cNvPr id="1399" name="Google Shape;1399;p169"/>
          <p:cNvSpPr txBox="1"/>
          <p:nvPr/>
        </p:nvSpPr>
        <p:spPr>
          <a:xfrm>
            <a:off x="6340175" y="6374525"/>
            <a:ext cx="3000000" cy="600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600">
                <a:solidFill>
                  <a:srgbClr val="FFFFFF"/>
                </a:solidFill>
              </a:rPr>
              <a:t>http://www.zoomify.com/</a:t>
            </a:r>
            <a:endParaRPr>
              <a:solidFill>
                <a:srgbClr val="FFFFFF"/>
              </a:solidFill>
            </a:endParaRPr>
          </a:p>
        </p:txBody>
      </p:sp>
      <p:pic>
        <p:nvPicPr>
          <p:cNvPr id="1400" name="Google Shape;1400;p169"/>
          <p:cNvPicPr preferRelativeResize="0"/>
          <p:nvPr/>
        </p:nvPicPr>
        <p:blipFill rotWithShape="1">
          <a:blip r:embed="rId3">
            <a:alphaModFix/>
          </a:blip>
          <a:srcRect b="51816" l="0" r="0" t="0"/>
          <a:stretch/>
        </p:blipFill>
        <p:spPr>
          <a:xfrm>
            <a:off x="1505425" y="1116400"/>
            <a:ext cx="6663826" cy="51606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4" name="Shape 1404"/>
        <p:cNvGrpSpPr/>
        <p:nvPr/>
      </p:nvGrpSpPr>
      <p:grpSpPr>
        <a:xfrm>
          <a:off x="0" y="0"/>
          <a:ext cx="0" cy="0"/>
          <a:chOff x="0" y="0"/>
          <a:chExt cx="0" cy="0"/>
        </a:xfrm>
      </p:grpSpPr>
      <p:sp>
        <p:nvSpPr>
          <p:cNvPr id="1405" name="Google Shape;1405;p170"/>
          <p:cNvSpPr/>
          <p:nvPr/>
        </p:nvSpPr>
        <p:spPr>
          <a:xfrm>
            <a:off x="250920" y="765000"/>
            <a:ext cx="8301300" cy="4967700"/>
          </a:xfrm>
          <a:prstGeom prst="rect">
            <a:avLst/>
          </a:prstGeom>
          <a:noFill/>
          <a:ln>
            <a:noFill/>
          </a:ln>
        </p:spPr>
        <p:txBody>
          <a:bodyPr anchorCtr="0" anchor="t" bIns="0" lIns="0" spcFirstLastPara="1" rIns="0" wrap="square" tIns="0">
            <a:noAutofit/>
          </a:bodyPr>
          <a:lstStyle/>
          <a:p>
            <a:pPr indent="-330200" lvl="0" marL="457200" marR="0" rtl="0" algn="l">
              <a:lnSpc>
                <a:spcPct val="115000"/>
              </a:lnSpc>
              <a:spcBef>
                <a:spcPts val="0"/>
              </a:spcBef>
              <a:spcAft>
                <a:spcPts val="0"/>
              </a:spcAft>
              <a:buSzPts val="1600"/>
              <a:buChar char="●"/>
            </a:pPr>
            <a:r>
              <a:rPr b="1" lang="es" sz="1600"/>
              <a:t>Personalización UCSP</a:t>
            </a:r>
            <a:endParaRPr b="1" sz="1600"/>
          </a:p>
          <a:p>
            <a:pPr indent="0" lvl="0" marL="0" marR="0" rtl="0" algn="l">
              <a:lnSpc>
                <a:spcPct val="115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t/>
            </a:r>
            <a:endParaRPr b="1" sz="1600"/>
          </a:p>
        </p:txBody>
      </p:sp>
      <p:sp>
        <p:nvSpPr>
          <p:cNvPr id="1406" name="Google Shape;1406;p170"/>
          <p:cNvSpPr/>
          <p:nvPr/>
        </p:nvSpPr>
        <p:spPr>
          <a:xfrm>
            <a:off x="457200" y="88920"/>
            <a:ext cx="8228100" cy="393900"/>
          </a:xfrm>
          <a:prstGeom prst="rect">
            <a:avLst/>
          </a:prstGeom>
          <a:noFill/>
          <a:ln>
            <a:noFill/>
          </a:ln>
        </p:spPr>
        <p:txBody>
          <a:bodyPr anchorCtr="0" anchor="ctr" bIns="0" lIns="0" spcFirstLastPara="1" rIns="0" wrap="square" tIns="0">
            <a:noAutofit/>
          </a:bodyPr>
          <a:lstStyle/>
          <a:p>
            <a:pPr indent="0" lvl="0" marL="0" rtl="0">
              <a:spcBef>
                <a:spcPts val="0"/>
              </a:spcBef>
              <a:spcAft>
                <a:spcPts val="0"/>
              </a:spcAft>
              <a:buClr>
                <a:schemeClr val="dk1"/>
              </a:buClr>
              <a:buFont typeface="Arial"/>
              <a:buNone/>
            </a:pPr>
            <a:r>
              <a:rPr b="1" lang="es" sz="1800">
                <a:solidFill>
                  <a:srgbClr val="2A7886"/>
                </a:solidFill>
              </a:rPr>
              <a:t>Personalización</a:t>
            </a:r>
            <a:endParaRPr sz="1800"/>
          </a:p>
        </p:txBody>
      </p:sp>
      <p:pic>
        <p:nvPicPr>
          <p:cNvPr id="1407" name="Google Shape;1407;p170"/>
          <p:cNvPicPr preferRelativeResize="0"/>
          <p:nvPr/>
        </p:nvPicPr>
        <p:blipFill rotWithShape="1">
          <a:blip r:embed="rId3">
            <a:alphaModFix/>
          </a:blip>
          <a:srcRect b="43297" l="0" r="0" t="0"/>
          <a:stretch/>
        </p:blipFill>
        <p:spPr>
          <a:xfrm>
            <a:off x="1170875" y="1086550"/>
            <a:ext cx="6579225" cy="50382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1" name="Shape 1411"/>
        <p:cNvGrpSpPr/>
        <p:nvPr/>
      </p:nvGrpSpPr>
      <p:grpSpPr>
        <a:xfrm>
          <a:off x="0" y="0"/>
          <a:ext cx="0" cy="0"/>
          <a:chOff x="0" y="0"/>
          <a:chExt cx="0" cy="0"/>
        </a:xfrm>
      </p:grpSpPr>
      <p:sp>
        <p:nvSpPr>
          <p:cNvPr id="1412" name="Google Shape;1412;p171"/>
          <p:cNvSpPr/>
          <p:nvPr/>
        </p:nvSpPr>
        <p:spPr>
          <a:xfrm>
            <a:off x="457200" y="88920"/>
            <a:ext cx="8227440" cy="39312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3" name="Google Shape;1413;p171"/>
          <p:cNvSpPr/>
          <p:nvPr/>
        </p:nvSpPr>
        <p:spPr>
          <a:xfrm>
            <a:off x="1080000" y="2520000"/>
            <a:ext cx="6667800" cy="14544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1" lang="es" sz="4800">
                <a:solidFill>
                  <a:srgbClr val="2A7886"/>
                </a:solidFill>
                <a:latin typeface="Arial"/>
                <a:ea typeface="Arial"/>
                <a:cs typeface="Arial"/>
                <a:sym typeface="Arial"/>
              </a:rPr>
              <a:t>Mantenimiento d</a:t>
            </a:r>
            <a:r>
              <a:rPr b="1" lang="es" sz="4800">
                <a:solidFill>
                  <a:srgbClr val="2A7886"/>
                </a:solidFill>
              </a:rPr>
              <a:t>e </a:t>
            </a:r>
            <a:r>
              <a:rPr b="1" lang="es" sz="4800">
                <a:solidFill>
                  <a:srgbClr val="2A7886"/>
                </a:solidFill>
                <a:latin typeface="Arial"/>
                <a:ea typeface="Arial"/>
                <a:cs typeface="Arial"/>
                <a:sym typeface="Arial"/>
              </a:rPr>
              <a:t>DSpace</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64"/>
          <p:cNvSpPr/>
          <p:nvPr/>
        </p:nvSpPr>
        <p:spPr>
          <a:xfrm>
            <a:off x="180360" y="722640"/>
            <a:ext cx="1909800" cy="14106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9" name="Google Shape;379;p64"/>
          <p:cNvSpPr/>
          <p:nvPr/>
        </p:nvSpPr>
        <p:spPr>
          <a:xfrm>
            <a:off x="566640" y="1879320"/>
            <a:ext cx="1645200" cy="393900"/>
          </a:xfrm>
          <a:prstGeom prst="rect">
            <a:avLst/>
          </a:prstGeom>
          <a:gradFill>
            <a:gsLst>
              <a:gs pos="0">
                <a:srgbClr val="BFD4FE"/>
              </a:gs>
              <a:gs pos="100000">
                <a:srgbClr val="E5EFFF"/>
              </a:gs>
            </a:gsLst>
            <a:lin ang="16200038" scaled="0"/>
          </a:gradFill>
          <a:ln>
            <a:noFill/>
          </a:ln>
        </p:spPr>
        <p:txBody>
          <a:bodyPr anchorCtr="0" anchor="ctr" bIns="39950" lIns="39950" spcFirstLastPara="1" rIns="39950" wrap="square" tIns="39950">
            <a:noAutofit/>
          </a:bodyPr>
          <a:lstStyle/>
          <a:p>
            <a:pPr indent="0" lvl="0" marL="0" marR="0" rtl="0" algn="ctr">
              <a:lnSpc>
                <a:spcPct val="90000"/>
              </a:lnSpc>
              <a:spcBef>
                <a:spcPts val="0"/>
              </a:spcBef>
              <a:spcAft>
                <a:spcPts val="0"/>
              </a:spcAft>
              <a:buNone/>
            </a:pPr>
            <a:r>
              <a:rPr lang="es" sz="2100">
                <a:solidFill>
                  <a:srgbClr val="000000"/>
                </a:solidFill>
                <a:latin typeface="Calibri"/>
                <a:ea typeface="Calibri"/>
                <a:cs typeface="Calibri"/>
                <a:sym typeface="Calibri"/>
              </a:rPr>
              <a:t>Texto (PDF)</a:t>
            </a:r>
            <a:endParaRPr sz="1800"/>
          </a:p>
        </p:txBody>
      </p:sp>
      <p:sp>
        <p:nvSpPr>
          <p:cNvPr id="380" name="Google Shape;380;p64"/>
          <p:cNvSpPr/>
          <p:nvPr/>
        </p:nvSpPr>
        <p:spPr>
          <a:xfrm>
            <a:off x="2443320" y="722640"/>
            <a:ext cx="1909800" cy="14106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1" name="Google Shape;381;p64"/>
          <p:cNvSpPr/>
          <p:nvPr/>
        </p:nvSpPr>
        <p:spPr>
          <a:xfrm>
            <a:off x="2829600" y="1879320"/>
            <a:ext cx="1645200" cy="393900"/>
          </a:xfrm>
          <a:prstGeom prst="rect">
            <a:avLst/>
          </a:prstGeom>
          <a:gradFill>
            <a:gsLst>
              <a:gs pos="0">
                <a:srgbClr val="BFD4FE"/>
              </a:gs>
              <a:gs pos="100000">
                <a:srgbClr val="E5EFFF"/>
              </a:gs>
            </a:gsLst>
            <a:lin ang="16200038" scaled="0"/>
          </a:gradFill>
          <a:ln>
            <a:noFill/>
          </a:ln>
        </p:spPr>
        <p:txBody>
          <a:bodyPr anchorCtr="0" anchor="ctr" bIns="39950" lIns="39950" spcFirstLastPara="1" rIns="39950" wrap="square" tIns="39950">
            <a:noAutofit/>
          </a:bodyPr>
          <a:lstStyle/>
          <a:p>
            <a:pPr indent="0" lvl="0" marL="0" marR="0" rtl="0" algn="ctr">
              <a:lnSpc>
                <a:spcPct val="90000"/>
              </a:lnSpc>
              <a:spcBef>
                <a:spcPts val="0"/>
              </a:spcBef>
              <a:spcAft>
                <a:spcPts val="0"/>
              </a:spcAft>
              <a:buNone/>
            </a:pPr>
            <a:r>
              <a:rPr lang="es" sz="2100">
                <a:solidFill>
                  <a:srgbClr val="000000"/>
                </a:solidFill>
                <a:latin typeface="Calibri"/>
                <a:ea typeface="Calibri"/>
                <a:cs typeface="Calibri"/>
                <a:sym typeface="Calibri"/>
              </a:rPr>
              <a:t>Texto (PDF)</a:t>
            </a:r>
            <a:endParaRPr sz="1800"/>
          </a:p>
        </p:txBody>
      </p:sp>
      <p:sp>
        <p:nvSpPr>
          <p:cNvPr id="382" name="Google Shape;382;p64"/>
          <p:cNvSpPr/>
          <p:nvPr/>
        </p:nvSpPr>
        <p:spPr>
          <a:xfrm>
            <a:off x="4706280" y="722640"/>
            <a:ext cx="1909800" cy="14106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3" name="Google Shape;383;p64"/>
          <p:cNvSpPr/>
          <p:nvPr/>
        </p:nvSpPr>
        <p:spPr>
          <a:xfrm>
            <a:off x="5092920" y="1879320"/>
            <a:ext cx="1645200" cy="393900"/>
          </a:xfrm>
          <a:prstGeom prst="rect">
            <a:avLst/>
          </a:prstGeom>
          <a:gradFill>
            <a:gsLst>
              <a:gs pos="0">
                <a:srgbClr val="BFD4FE"/>
              </a:gs>
              <a:gs pos="100000">
                <a:srgbClr val="E5EFFF"/>
              </a:gs>
            </a:gsLst>
            <a:lin ang="16200038" scaled="0"/>
          </a:gradFill>
          <a:ln>
            <a:noFill/>
          </a:ln>
        </p:spPr>
        <p:txBody>
          <a:bodyPr anchorCtr="0" anchor="ctr" bIns="39950" lIns="39950" spcFirstLastPara="1" rIns="39950" wrap="square" tIns="39950">
            <a:noAutofit/>
          </a:bodyPr>
          <a:lstStyle/>
          <a:p>
            <a:pPr indent="0" lvl="0" marL="0" marR="0" rtl="0" algn="ctr">
              <a:lnSpc>
                <a:spcPct val="90000"/>
              </a:lnSpc>
              <a:spcBef>
                <a:spcPts val="0"/>
              </a:spcBef>
              <a:spcAft>
                <a:spcPts val="0"/>
              </a:spcAft>
              <a:buNone/>
            </a:pPr>
            <a:r>
              <a:rPr lang="es" sz="2100">
                <a:solidFill>
                  <a:srgbClr val="000000"/>
                </a:solidFill>
                <a:latin typeface="Calibri"/>
                <a:ea typeface="Calibri"/>
                <a:cs typeface="Calibri"/>
                <a:sym typeface="Calibri"/>
              </a:rPr>
              <a:t>Texto (PDF)</a:t>
            </a:r>
            <a:endParaRPr sz="1800"/>
          </a:p>
        </p:txBody>
      </p:sp>
      <p:sp>
        <p:nvSpPr>
          <p:cNvPr id="384" name="Google Shape;384;p64"/>
          <p:cNvSpPr/>
          <p:nvPr/>
        </p:nvSpPr>
        <p:spPr>
          <a:xfrm>
            <a:off x="6969240" y="722640"/>
            <a:ext cx="1909800" cy="141060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5" name="Google Shape;385;p64"/>
          <p:cNvSpPr/>
          <p:nvPr/>
        </p:nvSpPr>
        <p:spPr>
          <a:xfrm>
            <a:off x="7355880" y="1879320"/>
            <a:ext cx="1645200" cy="393900"/>
          </a:xfrm>
          <a:prstGeom prst="rect">
            <a:avLst/>
          </a:prstGeom>
          <a:gradFill>
            <a:gsLst>
              <a:gs pos="0">
                <a:srgbClr val="BFD4FE"/>
              </a:gs>
              <a:gs pos="100000">
                <a:srgbClr val="E5EFFF"/>
              </a:gs>
            </a:gsLst>
            <a:lin ang="16200038" scaled="0"/>
          </a:gradFill>
          <a:ln>
            <a:noFill/>
          </a:ln>
        </p:spPr>
        <p:txBody>
          <a:bodyPr anchorCtr="0" anchor="ctr" bIns="39950" lIns="39950" spcFirstLastPara="1" rIns="39950" wrap="square" tIns="39950">
            <a:noAutofit/>
          </a:bodyPr>
          <a:lstStyle/>
          <a:p>
            <a:pPr indent="0" lvl="0" marL="0" marR="0" rtl="0" algn="ctr">
              <a:lnSpc>
                <a:spcPct val="90000"/>
              </a:lnSpc>
              <a:spcBef>
                <a:spcPts val="0"/>
              </a:spcBef>
              <a:spcAft>
                <a:spcPts val="0"/>
              </a:spcAft>
              <a:buNone/>
            </a:pPr>
            <a:r>
              <a:rPr lang="es" sz="2100">
                <a:solidFill>
                  <a:srgbClr val="000000"/>
                </a:solidFill>
                <a:latin typeface="Calibri"/>
                <a:ea typeface="Calibri"/>
                <a:cs typeface="Calibri"/>
                <a:sym typeface="Calibri"/>
              </a:rPr>
              <a:t>WARCs</a:t>
            </a:r>
            <a:endParaRPr sz="1800"/>
          </a:p>
        </p:txBody>
      </p:sp>
      <p:sp>
        <p:nvSpPr>
          <p:cNvPr id="386" name="Google Shape;386;p64"/>
          <p:cNvSpPr/>
          <p:nvPr/>
        </p:nvSpPr>
        <p:spPr>
          <a:xfrm>
            <a:off x="180360" y="2478360"/>
            <a:ext cx="1909800" cy="1410600"/>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7" name="Google Shape;387;p64"/>
          <p:cNvSpPr/>
          <p:nvPr/>
        </p:nvSpPr>
        <p:spPr>
          <a:xfrm>
            <a:off x="566640" y="3635040"/>
            <a:ext cx="1645200" cy="393900"/>
          </a:xfrm>
          <a:prstGeom prst="rect">
            <a:avLst/>
          </a:prstGeom>
          <a:gradFill>
            <a:gsLst>
              <a:gs pos="0">
                <a:srgbClr val="BFD4FE"/>
              </a:gs>
              <a:gs pos="100000">
                <a:srgbClr val="E5EFFF"/>
              </a:gs>
            </a:gsLst>
            <a:lin ang="16200038" scaled="0"/>
          </a:gradFill>
          <a:ln>
            <a:noFill/>
          </a:ln>
        </p:spPr>
        <p:txBody>
          <a:bodyPr anchorCtr="0" anchor="ctr" bIns="39950" lIns="39950" spcFirstLastPara="1" rIns="39950" wrap="square" tIns="39950">
            <a:noAutofit/>
          </a:bodyPr>
          <a:lstStyle/>
          <a:p>
            <a:pPr indent="0" lvl="0" marL="0" marR="0" rtl="0" algn="ctr">
              <a:lnSpc>
                <a:spcPct val="90000"/>
              </a:lnSpc>
              <a:spcBef>
                <a:spcPts val="0"/>
              </a:spcBef>
              <a:spcAft>
                <a:spcPts val="0"/>
              </a:spcAft>
              <a:buNone/>
            </a:pPr>
            <a:r>
              <a:rPr lang="es" sz="2100">
                <a:solidFill>
                  <a:srgbClr val="000000"/>
                </a:solidFill>
                <a:latin typeface="Calibri"/>
                <a:ea typeface="Calibri"/>
                <a:cs typeface="Calibri"/>
                <a:sym typeface="Calibri"/>
              </a:rPr>
              <a:t>Texto (PDF)</a:t>
            </a:r>
            <a:endParaRPr sz="1800"/>
          </a:p>
        </p:txBody>
      </p:sp>
      <p:sp>
        <p:nvSpPr>
          <p:cNvPr id="388" name="Google Shape;388;p64"/>
          <p:cNvSpPr/>
          <p:nvPr/>
        </p:nvSpPr>
        <p:spPr>
          <a:xfrm>
            <a:off x="2443320" y="2478360"/>
            <a:ext cx="1909800" cy="1410600"/>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9" name="Google Shape;389;p64"/>
          <p:cNvSpPr/>
          <p:nvPr/>
        </p:nvSpPr>
        <p:spPr>
          <a:xfrm>
            <a:off x="2829600" y="3635040"/>
            <a:ext cx="1645200" cy="393900"/>
          </a:xfrm>
          <a:prstGeom prst="rect">
            <a:avLst/>
          </a:prstGeom>
          <a:gradFill>
            <a:gsLst>
              <a:gs pos="0">
                <a:srgbClr val="BFD4FE"/>
              </a:gs>
              <a:gs pos="100000">
                <a:srgbClr val="E5EFFF"/>
              </a:gs>
            </a:gsLst>
            <a:lin ang="16200038" scaled="0"/>
          </a:gradFill>
          <a:ln>
            <a:noFill/>
          </a:ln>
        </p:spPr>
        <p:txBody>
          <a:bodyPr anchorCtr="0" anchor="ctr" bIns="39950" lIns="39950" spcFirstLastPara="1" rIns="39950" wrap="square" tIns="39950">
            <a:noAutofit/>
          </a:bodyPr>
          <a:lstStyle/>
          <a:p>
            <a:pPr indent="0" lvl="0" marL="0" marR="0" rtl="0" algn="ctr">
              <a:lnSpc>
                <a:spcPct val="90000"/>
              </a:lnSpc>
              <a:spcBef>
                <a:spcPts val="0"/>
              </a:spcBef>
              <a:spcAft>
                <a:spcPts val="0"/>
              </a:spcAft>
              <a:buNone/>
            </a:pPr>
            <a:r>
              <a:rPr lang="es" sz="2100">
                <a:solidFill>
                  <a:srgbClr val="000000"/>
                </a:solidFill>
                <a:latin typeface="Calibri"/>
                <a:ea typeface="Calibri"/>
                <a:cs typeface="Calibri"/>
                <a:sym typeface="Calibri"/>
              </a:rPr>
              <a:t>Im</a:t>
            </a:r>
            <a:r>
              <a:rPr lang="es" sz="2100">
                <a:latin typeface="Calibri"/>
                <a:ea typeface="Calibri"/>
                <a:cs typeface="Calibri"/>
                <a:sym typeface="Calibri"/>
              </a:rPr>
              <a:t>a</a:t>
            </a:r>
            <a:r>
              <a:rPr lang="es" sz="2100">
                <a:solidFill>
                  <a:srgbClr val="000000"/>
                </a:solidFill>
                <a:latin typeface="Calibri"/>
                <a:ea typeface="Calibri"/>
                <a:cs typeface="Calibri"/>
                <a:sym typeface="Calibri"/>
              </a:rPr>
              <a:t>gen</a:t>
            </a:r>
            <a:endParaRPr sz="1800"/>
          </a:p>
        </p:txBody>
      </p:sp>
      <p:sp>
        <p:nvSpPr>
          <p:cNvPr id="390" name="Google Shape;390;p64"/>
          <p:cNvSpPr/>
          <p:nvPr/>
        </p:nvSpPr>
        <p:spPr>
          <a:xfrm>
            <a:off x="4706280" y="2478360"/>
            <a:ext cx="1909800" cy="1410600"/>
          </a:xfrm>
          <a:prstGeom prst="rect">
            <a:avLst/>
          </a:prstGeom>
          <a:blipFill rotWithShape="1">
            <a:blip r:embed="rId9">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1" name="Google Shape;391;p64"/>
          <p:cNvSpPr/>
          <p:nvPr/>
        </p:nvSpPr>
        <p:spPr>
          <a:xfrm>
            <a:off x="5092920" y="3635040"/>
            <a:ext cx="1645200" cy="393900"/>
          </a:xfrm>
          <a:prstGeom prst="rect">
            <a:avLst/>
          </a:prstGeom>
          <a:gradFill>
            <a:gsLst>
              <a:gs pos="0">
                <a:srgbClr val="BFD4FE"/>
              </a:gs>
              <a:gs pos="100000">
                <a:srgbClr val="E5EFFF"/>
              </a:gs>
            </a:gsLst>
            <a:lin ang="16200038" scaled="0"/>
          </a:gradFill>
          <a:ln>
            <a:noFill/>
          </a:ln>
        </p:spPr>
        <p:txBody>
          <a:bodyPr anchorCtr="0" anchor="ctr" bIns="39950" lIns="39950" spcFirstLastPara="1" rIns="39950" wrap="square" tIns="39950">
            <a:noAutofit/>
          </a:bodyPr>
          <a:lstStyle/>
          <a:p>
            <a:pPr indent="0" lvl="0" marL="0" marR="0" rtl="0" algn="ctr">
              <a:lnSpc>
                <a:spcPct val="90000"/>
              </a:lnSpc>
              <a:spcBef>
                <a:spcPts val="0"/>
              </a:spcBef>
              <a:spcAft>
                <a:spcPts val="0"/>
              </a:spcAft>
              <a:buNone/>
            </a:pPr>
            <a:r>
              <a:rPr lang="es" sz="2100">
                <a:solidFill>
                  <a:srgbClr val="000000"/>
                </a:solidFill>
                <a:latin typeface="Calibri"/>
                <a:ea typeface="Calibri"/>
                <a:cs typeface="Calibri"/>
                <a:sym typeface="Calibri"/>
              </a:rPr>
              <a:t>Texto (PDF)</a:t>
            </a:r>
            <a:endParaRPr sz="1800"/>
          </a:p>
        </p:txBody>
      </p:sp>
      <p:sp>
        <p:nvSpPr>
          <p:cNvPr id="392" name="Google Shape;392;p64"/>
          <p:cNvSpPr/>
          <p:nvPr/>
        </p:nvSpPr>
        <p:spPr>
          <a:xfrm>
            <a:off x="6969240" y="2478360"/>
            <a:ext cx="1909800" cy="1410600"/>
          </a:xfrm>
          <a:prstGeom prst="rect">
            <a:avLst/>
          </a:prstGeom>
          <a:blipFill rotWithShape="1">
            <a:blip r:embed="rId10">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3" name="Google Shape;393;p64"/>
          <p:cNvSpPr/>
          <p:nvPr/>
        </p:nvSpPr>
        <p:spPr>
          <a:xfrm>
            <a:off x="7355880" y="3635040"/>
            <a:ext cx="1645200" cy="393900"/>
          </a:xfrm>
          <a:prstGeom prst="rect">
            <a:avLst/>
          </a:prstGeom>
          <a:gradFill>
            <a:gsLst>
              <a:gs pos="0">
                <a:srgbClr val="BFD4FE"/>
              </a:gs>
              <a:gs pos="100000">
                <a:srgbClr val="E5EFFF"/>
              </a:gs>
            </a:gsLst>
            <a:lin ang="16200038" scaled="0"/>
          </a:gradFill>
          <a:ln>
            <a:noFill/>
          </a:ln>
        </p:spPr>
        <p:txBody>
          <a:bodyPr anchorCtr="0" anchor="ctr" bIns="39950" lIns="39950" spcFirstLastPara="1" rIns="39950" wrap="square" tIns="39950">
            <a:noAutofit/>
          </a:bodyPr>
          <a:lstStyle/>
          <a:p>
            <a:pPr indent="0" lvl="0" marL="0" marR="0" rtl="0" algn="ctr">
              <a:lnSpc>
                <a:spcPct val="90000"/>
              </a:lnSpc>
              <a:spcBef>
                <a:spcPts val="0"/>
              </a:spcBef>
              <a:spcAft>
                <a:spcPts val="0"/>
              </a:spcAft>
              <a:buNone/>
            </a:pPr>
            <a:r>
              <a:rPr lang="es" sz="2100">
                <a:solidFill>
                  <a:srgbClr val="000000"/>
                </a:solidFill>
                <a:latin typeface="Calibri"/>
                <a:ea typeface="Calibri"/>
                <a:cs typeface="Calibri"/>
                <a:sym typeface="Calibri"/>
              </a:rPr>
              <a:t>WARCs</a:t>
            </a:r>
            <a:endParaRPr sz="1800"/>
          </a:p>
        </p:txBody>
      </p:sp>
      <p:sp>
        <p:nvSpPr>
          <p:cNvPr id="394" name="Google Shape;394;p64"/>
          <p:cNvSpPr/>
          <p:nvPr/>
        </p:nvSpPr>
        <p:spPr>
          <a:xfrm>
            <a:off x="180360" y="4278000"/>
            <a:ext cx="1909800" cy="1410600"/>
          </a:xfrm>
          <a:prstGeom prst="rect">
            <a:avLst/>
          </a:prstGeom>
          <a:blipFill rotWithShape="1">
            <a:blip r:embed="rId11">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95" name="Google Shape;395;p64"/>
          <p:cNvPicPr preferRelativeResize="0"/>
          <p:nvPr/>
        </p:nvPicPr>
        <p:blipFill rotWithShape="1">
          <a:blip r:embed="rId12">
            <a:alphaModFix/>
          </a:blip>
          <a:srcRect b="0" l="0" r="0" t="0"/>
          <a:stretch/>
        </p:blipFill>
        <p:spPr>
          <a:xfrm>
            <a:off x="175680" y="4429200"/>
            <a:ext cx="1926000" cy="1417320"/>
          </a:xfrm>
          <a:prstGeom prst="rect">
            <a:avLst/>
          </a:prstGeom>
          <a:noFill/>
          <a:ln>
            <a:noFill/>
          </a:ln>
        </p:spPr>
      </p:pic>
      <p:sp>
        <p:nvSpPr>
          <p:cNvPr id="396" name="Google Shape;396;p64"/>
          <p:cNvSpPr/>
          <p:nvPr/>
        </p:nvSpPr>
        <p:spPr>
          <a:xfrm>
            <a:off x="566640" y="5134440"/>
            <a:ext cx="1645200" cy="993900"/>
          </a:xfrm>
          <a:prstGeom prst="rect">
            <a:avLst/>
          </a:prstGeom>
          <a:gradFill>
            <a:gsLst>
              <a:gs pos="0">
                <a:srgbClr val="BFD4FE"/>
              </a:gs>
              <a:gs pos="100000">
                <a:srgbClr val="E5EFFF"/>
              </a:gs>
            </a:gsLst>
            <a:lin ang="16200038" scaled="0"/>
          </a:gradFill>
          <a:ln>
            <a:noFill/>
          </a:ln>
        </p:spPr>
        <p:txBody>
          <a:bodyPr anchorCtr="0" anchor="ctr" bIns="39950" lIns="39950" spcFirstLastPara="1" rIns="39950" wrap="square" tIns="39950">
            <a:noAutofit/>
          </a:bodyPr>
          <a:lstStyle/>
          <a:p>
            <a:pPr indent="0" lvl="0" marL="0" marR="0" rtl="0" algn="ctr">
              <a:lnSpc>
                <a:spcPct val="90000"/>
              </a:lnSpc>
              <a:spcBef>
                <a:spcPts val="0"/>
              </a:spcBef>
              <a:spcAft>
                <a:spcPts val="0"/>
              </a:spcAft>
              <a:buNone/>
            </a:pPr>
            <a:r>
              <a:rPr lang="es" sz="2100">
                <a:solidFill>
                  <a:srgbClr val="000000"/>
                </a:solidFill>
                <a:latin typeface="Calibri"/>
                <a:ea typeface="Calibri"/>
                <a:cs typeface="Calibri"/>
                <a:sym typeface="Calibri"/>
              </a:rPr>
              <a:t>Texto, im</a:t>
            </a:r>
            <a:r>
              <a:rPr lang="es" sz="2100">
                <a:latin typeface="Calibri"/>
                <a:ea typeface="Calibri"/>
                <a:cs typeface="Calibri"/>
                <a:sym typeface="Calibri"/>
              </a:rPr>
              <a:t>a</a:t>
            </a:r>
            <a:r>
              <a:rPr lang="es" sz="2100">
                <a:solidFill>
                  <a:srgbClr val="000000"/>
                </a:solidFill>
                <a:latin typeface="Calibri"/>
                <a:ea typeface="Calibri"/>
                <a:cs typeface="Calibri"/>
                <a:sym typeface="Calibri"/>
              </a:rPr>
              <a:t>gen, audiovisual</a:t>
            </a:r>
            <a:endParaRPr sz="1800"/>
          </a:p>
        </p:txBody>
      </p:sp>
      <p:sp>
        <p:nvSpPr>
          <p:cNvPr id="397" name="Google Shape;397;p64"/>
          <p:cNvSpPr/>
          <p:nvPr/>
        </p:nvSpPr>
        <p:spPr>
          <a:xfrm>
            <a:off x="2443320" y="4278000"/>
            <a:ext cx="1909800" cy="1410600"/>
          </a:xfrm>
          <a:prstGeom prst="rect">
            <a:avLst/>
          </a:prstGeom>
          <a:blipFill rotWithShape="1">
            <a:blip r:embed="rId13">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8" name="Google Shape;398;p64"/>
          <p:cNvSpPr/>
          <p:nvPr/>
        </p:nvSpPr>
        <p:spPr>
          <a:xfrm>
            <a:off x="2829600" y="5134440"/>
            <a:ext cx="1645200" cy="993900"/>
          </a:xfrm>
          <a:prstGeom prst="rect">
            <a:avLst/>
          </a:prstGeom>
          <a:gradFill>
            <a:gsLst>
              <a:gs pos="0">
                <a:srgbClr val="BFD4FE"/>
              </a:gs>
              <a:gs pos="100000">
                <a:srgbClr val="E5EFFF"/>
              </a:gs>
            </a:gsLst>
            <a:lin ang="16200038" scaled="0"/>
          </a:gradFill>
          <a:ln>
            <a:noFill/>
          </a:ln>
        </p:spPr>
        <p:txBody>
          <a:bodyPr anchorCtr="0" anchor="ctr" bIns="39950" lIns="39950" spcFirstLastPara="1" rIns="39950" wrap="square" tIns="39950">
            <a:noAutofit/>
          </a:bodyPr>
          <a:lstStyle/>
          <a:p>
            <a:pPr indent="0" lvl="0" marL="0" marR="0" rtl="0" algn="ctr">
              <a:lnSpc>
                <a:spcPct val="90000"/>
              </a:lnSpc>
              <a:spcBef>
                <a:spcPts val="0"/>
              </a:spcBef>
              <a:spcAft>
                <a:spcPts val="0"/>
              </a:spcAft>
              <a:buNone/>
            </a:pPr>
            <a:r>
              <a:rPr lang="es" sz="2100">
                <a:solidFill>
                  <a:srgbClr val="000000"/>
                </a:solidFill>
                <a:latin typeface="Calibri"/>
                <a:ea typeface="Calibri"/>
                <a:cs typeface="Calibri"/>
                <a:sym typeface="Calibri"/>
              </a:rPr>
              <a:t>Texto, </a:t>
            </a:r>
            <a:r>
              <a:rPr lang="es" sz="2100">
                <a:latin typeface="Calibri"/>
                <a:ea typeface="Calibri"/>
                <a:cs typeface="Calibri"/>
                <a:sym typeface="Calibri"/>
              </a:rPr>
              <a:t>imagen</a:t>
            </a:r>
            <a:r>
              <a:rPr lang="es" sz="2100">
                <a:solidFill>
                  <a:srgbClr val="000000"/>
                </a:solidFill>
                <a:latin typeface="Calibri"/>
                <a:ea typeface="Calibri"/>
                <a:cs typeface="Calibri"/>
                <a:sym typeface="Calibri"/>
              </a:rPr>
              <a:t>, audiovisual</a:t>
            </a:r>
            <a:endParaRPr sz="1800"/>
          </a:p>
        </p:txBody>
      </p:sp>
      <p:pic>
        <p:nvPicPr>
          <p:cNvPr id="399" name="Google Shape;399;p64"/>
          <p:cNvPicPr preferRelativeResize="0"/>
          <p:nvPr/>
        </p:nvPicPr>
        <p:blipFill rotWithShape="1">
          <a:blip r:embed="rId14">
            <a:alphaModFix/>
          </a:blip>
          <a:srcRect b="0" l="0" r="0" t="0"/>
          <a:stretch/>
        </p:blipFill>
        <p:spPr>
          <a:xfrm>
            <a:off x="4714920" y="4298520"/>
            <a:ext cx="1950839" cy="1404360"/>
          </a:xfrm>
          <a:prstGeom prst="rect">
            <a:avLst/>
          </a:prstGeom>
          <a:noFill/>
          <a:ln>
            <a:noFill/>
          </a:ln>
        </p:spPr>
      </p:pic>
      <p:sp>
        <p:nvSpPr>
          <p:cNvPr id="400" name="Google Shape;400;p64"/>
          <p:cNvSpPr/>
          <p:nvPr/>
        </p:nvSpPr>
        <p:spPr>
          <a:xfrm>
            <a:off x="5092920" y="5015640"/>
            <a:ext cx="1645200" cy="1152000"/>
          </a:xfrm>
          <a:prstGeom prst="rect">
            <a:avLst/>
          </a:prstGeom>
          <a:gradFill>
            <a:gsLst>
              <a:gs pos="0">
                <a:srgbClr val="BFD4FE"/>
              </a:gs>
              <a:gs pos="100000">
                <a:srgbClr val="E5EFFF"/>
              </a:gs>
            </a:gsLst>
            <a:lin ang="16200038" scaled="0"/>
          </a:gradFill>
          <a:ln>
            <a:noFill/>
          </a:ln>
        </p:spPr>
        <p:txBody>
          <a:bodyPr anchorCtr="0" anchor="ctr" bIns="39950" lIns="39950" spcFirstLastPara="1" rIns="39950" wrap="square" tIns="39950">
            <a:noAutofit/>
          </a:bodyPr>
          <a:lstStyle/>
          <a:p>
            <a:pPr indent="0" lvl="0" marL="0" marR="0" rtl="0" algn="ctr">
              <a:lnSpc>
                <a:spcPct val="90000"/>
              </a:lnSpc>
              <a:spcBef>
                <a:spcPts val="0"/>
              </a:spcBef>
              <a:spcAft>
                <a:spcPts val="0"/>
              </a:spcAft>
              <a:buNone/>
            </a:pPr>
            <a:r>
              <a:rPr lang="es" sz="2100">
                <a:solidFill>
                  <a:srgbClr val="000000"/>
                </a:solidFill>
                <a:latin typeface="Calibri"/>
                <a:ea typeface="Calibri"/>
                <a:cs typeface="Calibri"/>
                <a:sym typeface="Calibri"/>
              </a:rPr>
              <a:t>Texto, </a:t>
            </a:r>
            <a:r>
              <a:rPr lang="es" sz="2100">
                <a:latin typeface="Calibri"/>
                <a:ea typeface="Calibri"/>
                <a:cs typeface="Calibri"/>
                <a:sym typeface="Calibri"/>
              </a:rPr>
              <a:t>imagen</a:t>
            </a:r>
            <a:r>
              <a:rPr lang="es" sz="2100">
                <a:solidFill>
                  <a:srgbClr val="000000"/>
                </a:solidFill>
                <a:latin typeface="Calibri"/>
                <a:ea typeface="Calibri"/>
                <a:cs typeface="Calibri"/>
                <a:sym typeface="Calibri"/>
              </a:rPr>
              <a:t>, audiovisual</a:t>
            </a:r>
            <a:endParaRPr sz="1800"/>
          </a:p>
        </p:txBody>
      </p:sp>
      <p:sp>
        <p:nvSpPr>
          <p:cNvPr id="401" name="Google Shape;401;p64"/>
          <p:cNvSpPr/>
          <p:nvPr/>
        </p:nvSpPr>
        <p:spPr>
          <a:xfrm>
            <a:off x="6969240" y="4234440"/>
            <a:ext cx="1909800" cy="1410600"/>
          </a:xfrm>
          <a:prstGeom prst="rect">
            <a:avLst/>
          </a:prstGeom>
          <a:blipFill rotWithShape="1">
            <a:blip r:embed="rId15">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2" name="Google Shape;402;p64"/>
          <p:cNvSpPr/>
          <p:nvPr/>
        </p:nvSpPr>
        <p:spPr>
          <a:xfrm>
            <a:off x="7355880" y="5003760"/>
            <a:ext cx="1645200" cy="1167900"/>
          </a:xfrm>
          <a:prstGeom prst="rect">
            <a:avLst/>
          </a:prstGeom>
          <a:gradFill>
            <a:gsLst>
              <a:gs pos="0">
                <a:srgbClr val="BFD4FE"/>
              </a:gs>
              <a:gs pos="100000">
                <a:srgbClr val="E5EFFF"/>
              </a:gs>
            </a:gsLst>
            <a:lin ang="16200038" scaled="0"/>
          </a:gradFill>
          <a:ln>
            <a:noFill/>
          </a:ln>
        </p:spPr>
        <p:txBody>
          <a:bodyPr anchorCtr="0" anchor="ctr" bIns="39950" lIns="39950" spcFirstLastPara="1" rIns="39950" wrap="square" tIns="39950">
            <a:noAutofit/>
          </a:bodyPr>
          <a:lstStyle/>
          <a:p>
            <a:pPr indent="0" lvl="0" marL="0" marR="0" rtl="0" algn="ctr">
              <a:lnSpc>
                <a:spcPct val="90000"/>
              </a:lnSpc>
              <a:spcBef>
                <a:spcPts val="0"/>
              </a:spcBef>
              <a:spcAft>
                <a:spcPts val="0"/>
              </a:spcAft>
              <a:buNone/>
            </a:pPr>
            <a:r>
              <a:rPr lang="es" sz="2100">
                <a:solidFill>
                  <a:srgbClr val="000000"/>
                </a:solidFill>
                <a:latin typeface="Calibri"/>
                <a:ea typeface="Calibri"/>
                <a:cs typeface="Calibri"/>
                <a:sym typeface="Calibri"/>
              </a:rPr>
              <a:t>Texto, </a:t>
            </a:r>
            <a:r>
              <a:rPr lang="es" sz="2100">
                <a:latin typeface="Calibri"/>
                <a:ea typeface="Calibri"/>
                <a:cs typeface="Calibri"/>
                <a:sym typeface="Calibri"/>
              </a:rPr>
              <a:t>imagen</a:t>
            </a:r>
            <a:r>
              <a:rPr lang="es" sz="2100">
                <a:solidFill>
                  <a:srgbClr val="000000"/>
                </a:solidFill>
                <a:latin typeface="Calibri"/>
                <a:ea typeface="Calibri"/>
                <a:cs typeface="Calibri"/>
                <a:sym typeface="Calibri"/>
              </a:rPr>
              <a:t>, audiovisual</a:t>
            </a:r>
            <a:endParaRPr sz="1800"/>
          </a:p>
        </p:txBody>
      </p:sp>
      <p:sp>
        <p:nvSpPr>
          <p:cNvPr id="403" name="Google Shape;403;p64"/>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lang="es" sz="1800">
                <a:solidFill>
                  <a:srgbClr val="2A7886"/>
                </a:solidFill>
              </a:rPr>
              <a:t>Formatos: Texto, imagen, vídeo...</a:t>
            </a:r>
            <a:endParaRPr b="0" i="0" sz="1800" u="none" cap="none" strike="noStrike"/>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7" name="Shape 1417"/>
        <p:cNvGrpSpPr/>
        <p:nvPr/>
      </p:nvGrpSpPr>
      <p:grpSpPr>
        <a:xfrm>
          <a:off x="0" y="0"/>
          <a:ext cx="0" cy="0"/>
          <a:chOff x="0" y="0"/>
          <a:chExt cx="0" cy="0"/>
        </a:xfrm>
      </p:grpSpPr>
      <p:sp>
        <p:nvSpPr>
          <p:cNvPr id="1418" name="Google Shape;1418;p172"/>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Calendario de releases de DSpace</a:t>
            </a:r>
            <a:endParaRPr sz="1800"/>
          </a:p>
        </p:txBody>
      </p:sp>
      <p:sp>
        <p:nvSpPr>
          <p:cNvPr id="1419" name="Google Shape;1419;p172"/>
          <p:cNvSpPr/>
          <p:nvPr/>
        </p:nvSpPr>
        <p:spPr>
          <a:xfrm>
            <a:off x="290550" y="2551825"/>
            <a:ext cx="738000" cy="571500"/>
          </a:xfrm>
          <a:prstGeom prst="homePlate">
            <a:avLst>
              <a:gd fmla="val 50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s" sz="1200"/>
              <a:t>2006</a:t>
            </a:r>
            <a:endParaRPr b="1" sz="1200"/>
          </a:p>
        </p:txBody>
      </p:sp>
      <p:sp>
        <p:nvSpPr>
          <p:cNvPr id="1420" name="Google Shape;1420;p172"/>
          <p:cNvSpPr/>
          <p:nvPr/>
        </p:nvSpPr>
        <p:spPr>
          <a:xfrm>
            <a:off x="793631" y="2551825"/>
            <a:ext cx="1103100" cy="571500"/>
          </a:xfrm>
          <a:prstGeom prst="chevron">
            <a:avLst>
              <a:gd fmla="val 50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s" sz="1200"/>
              <a:t>2008</a:t>
            </a:r>
            <a:endParaRPr b="1" sz="1200"/>
          </a:p>
        </p:txBody>
      </p:sp>
      <p:sp>
        <p:nvSpPr>
          <p:cNvPr id="1421" name="Google Shape;1421;p172"/>
          <p:cNvSpPr/>
          <p:nvPr/>
        </p:nvSpPr>
        <p:spPr>
          <a:xfrm>
            <a:off x="1663507" y="2551825"/>
            <a:ext cx="1103100" cy="571500"/>
          </a:xfrm>
          <a:prstGeom prst="chevron">
            <a:avLst>
              <a:gd fmla="val 50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s" sz="1200"/>
              <a:t>2010</a:t>
            </a:r>
            <a:endParaRPr b="1" sz="1200"/>
          </a:p>
        </p:txBody>
      </p:sp>
      <p:sp>
        <p:nvSpPr>
          <p:cNvPr id="1422" name="Google Shape;1422;p172"/>
          <p:cNvSpPr/>
          <p:nvPr/>
        </p:nvSpPr>
        <p:spPr>
          <a:xfrm>
            <a:off x="2527257" y="2551825"/>
            <a:ext cx="1103100" cy="571500"/>
          </a:xfrm>
          <a:prstGeom prst="chevron">
            <a:avLst>
              <a:gd fmla="val 50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s" sz="1200"/>
              <a:t>2010</a:t>
            </a:r>
            <a:endParaRPr b="1" sz="1200"/>
          </a:p>
        </p:txBody>
      </p:sp>
      <p:sp>
        <p:nvSpPr>
          <p:cNvPr id="1423" name="Google Shape;1423;p172"/>
          <p:cNvSpPr/>
          <p:nvPr/>
        </p:nvSpPr>
        <p:spPr>
          <a:xfrm>
            <a:off x="3395903" y="2551825"/>
            <a:ext cx="1103100" cy="571500"/>
          </a:xfrm>
          <a:prstGeom prst="chevron">
            <a:avLst>
              <a:gd fmla="val 50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s" sz="1200"/>
              <a:t>2011</a:t>
            </a:r>
            <a:endParaRPr b="1" sz="1200"/>
          </a:p>
        </p:txBody>
      </p:sp>
      <p:sp>
        <p:nvSpPr>
          <p:cNvPr id="1424" name="Google Shape;1424;p172"/>
          <p:cNvSpPr/>
          <p:nvPr/>
        </p:nvSpPr>
        <p:spPr>
          <a:xfrm>
            <a:off x="4260883" y="2551825"/>
            <a:ext cx="1103100" cy="571500"/>
          </a:xfrm>
          <a:prstGeom prst="chevron">
            <a:avLst>
              <a:gd fmla="val 50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s" sz="1200"/>
              <a:t>2012</a:t>
            </a:r>
            <a:endParaRPr b="1" sz="1200"/>
          </a:p>
        </p:txBody>
      </p:sp>
      <p:sp>
        <p:nvSpPr>
          <p:cNvPr id="1425" name="Google Shape;1425;p172"/>
          <p:cNvSpPr/>
          <p:nvPr/>
        </p:nvSpPr>
        <p:spPr>
          <a:xfrm>
            <a:off x="5128299" y="2551825"/>
            <a:ext cx="1103100" cy="571500"/>
          </a:xfrm>
          <a:prstGeom prst="chevron">
            <a:avLst>
              <a:gd fmla="val 50000"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s" sz="1200"/>
              <a:t>2013</a:t>
            </a:r>
            <a:endParaRPr b="1" sz="1200"/>
          </a:p>
        </p:txBody>
      </p:sp>
      <p:sp>
        <p:nvSpPr>
          <p:cNvPr id="1426" name="Google Shape;1426;p172"/>
          <p:cNvSpPr txBox="1"/>
          <p:nvPr/>
        </p:nvSpPr>
        <p:spPr>
          <a:xfrm>
            <a:off x="214350" y="3275725"/>
            <a:ext cx="828600" cy="39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050">
              <a:solidFill>
                <a:srgbClr val="172B4D"/>
              </a:solidFill>
              <a:highlight>
                <a:srgbClr val="FFFFFF"/>
              </a:highlight>
              <a:latin typeface="Roboto"/>
              <a:ea typeface="Roboto"/>
              <a:cs typeface="Roboto"/>
              <a:sym typeface="Roboto"/>
            </a:endParaRPr>
          </a:p>
        </p:txBody>
      </p:sp>
      <p:sp>
        <p:nvSpPr>
          <p:cNvPr id="1427" name="Google Shape;1427;p172"/>
          <p:cNvSpPr txBox="1"/>
          <p:nvPr/>
        </p:nvSpPr>
        <p:spPr>
          <a:xfrm>
            <a:off x="1146100" y="1669607"/>
            <a:ext cx="828600" cy="624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s" sz="1050">
                <a:solidFill>
                  <a:srgbClr val="172B4D"/>
                </a:solidFill>
                <a:highlight>
                  <a:srgbClr val="FFFFFF"/>
                </a:highlight>
                <a:latin typeface="Roboto"/>
                <a:ea typeface="Roboto"/>
                <a:cs typeface="Roboto"/>
                <a:sym typeface="Roboto"/>
              </a:rPr>
              <a:t>1.5.0</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Mar 2008</a:t>
            </a:r>
            <a:endParaRPr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b="1" lang="es" sz="1050">
                <a:solidFill>
                  <a:srgbClr val="172B4D"/>
                </a:solidFill>
                <a:highlight>
                  <a:srgbClr val="FFFFFF"/>
                </a:highlight>
                <a:latin typeface="Roboto"/>
                <a:ea typeface="Roboto"/>
                <a:cs typeface="Roboto"/>
                <a:sym typeface="Roboto"/>
              </a:rPr>
              <a:t>1.5.2 </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Apr 2009</a:t>
            </a:r>
            <a:endParaRPr sz="1050">
              <a:solidFill>
                <a:srgbClr val="172B4D"/>
              </a:solidFill>
              <a:highlight>
                <a:srgbClr val="FFFFFF"/>
              </a:highlight>
              <a:latin typeface="Roboto"/>
              <a:ea typeface="Roboto"/>
              <a:cs typeface="Roboto"/>
              <a:sym typeface="Roboto"/>
            </a:endParaRPr>
          </a:p>
        </p:txBody>
      </p:sp>
      <p:sp>
        <p:nvSpPr>
          <p:cNvPr id="1428" name="Google Shape;1428;p172"/>
          <p:cNvSpPr txBox="1"/>
          <p:nvPr/>
        </p:nvSpPr>
        <p:spPr>
          <a:xfrm>
            <a:off x="2178925" y="3275725"/>
            <a:ext cx="828600" cy="757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s" sz="1050">
                <a:solidFill>
                  <a:srgbClr val="172B4D"/>
                </a:solidFill>
                <a:highlight>
                  <a:srgbClr val="FFFFFF"/>
                </a:highlight>
                <a:latin typeface="Roboto"/>
                <a:ea typeface="Roboto"/>
                <a:cs typeface="Roboto"/>
                <a:sym typeface="Roboto"/>
              </a:rPr>
              <a:t>1.6.0</a:t>
            </a:r>
            <a:endParaRPr b="1">
              <a:solidFill>
                <a:schemeClr val="dk1"/>
              </a:solidFill>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Mar 2010</a:t>
            </a:r>
            <a:endParaRPr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b="1" lang="es" sz="1050">
                <a:solidFill>
                  <a:srgbClr val="172B4D"/>
                </a:solidFill>
                <a:highlight>
                  <a:srgbClr val="FFFFFF"/>
                </a:highlight>
                <a:latin typeface="Roboto"/>
                <a:ea typeface="Roboto"/>
                <a:cs typeface="Roboto"/>
                <a:sym typeface="Roboto"/>
              </a:rPr>
              <a:t>1.6.2</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Jun 2010</a:t>
            </a:r>
            <a:endParaRPr sz="1050">
              <a:solidFill>
                <a:srgbClr val="172B4D"/>
              </a:solidFill>
              <a:highlight>
                <a:srgbClr val="FFFFFF"/>
              </a:highlight>
              <a:latin typeface="Roboto"/>
              <a:ea typeface="Roboto"/>
              <a:cs typeface="Roboto"/>
              <a:sym typeface="Roboto"/>
            </a:endParaRPr>
          </a:p>
        </p:txBody>
      </p:sp>
      <p:sp>
        <p:nvSpPr>
          <p:cNvPr id="1429" name="Google Shape;1429;p172"/>
          <p:cNvSpPr txBox="1"/>
          <p:nvPr/>
        </p:nvSpPr>
        <p:spPr>
          <a:xfrm>
            <a:off x="512125" y="3275725"/>
            <a:ext cx="828600" cy="748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s" sz="1050">
                <a:solidFill>
                  <a:srgbClr val="172B4D"/>
                </a:solidFill>
                <a:highlight>
                  <a:srgbClr val="FFFFFF"/>
                </a:highlight>
                <a:latin typeface="Roboto"/>
                <a:ea typeface="Roboto"/>
                <a:cs typeface="Roboto"/>
                <a:sym typeface="Roboto"/>
              </a:rPr>
              <a:t>1.4.0</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July 2006</a:t>
            </a:r>
            <a:endParaRPr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b="1" lang="es" sz="1050">
                <a:solidFill>
                  <a:srgbClr val="172B4D"/>
                </a:solidFill>
                <a:highlight>
                  <a:srgbClr val="FFFFFF"/>
                </a:highlight>
                <a:latin typeface="Roboto"/>
                <a:ea typeface="Roboto"/>
                <a:cs typeface="Roboto"/>
                <a:sym typeface="Roboto"/>
              </a:rPr>
              <a:t>1.4.2 </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May 2007</a:t>
            </a:r>
            <a:endParaRPr sz="1050">
              <a:solidFill>
                <a:srgbClr val="172B4D"/>
              </a:solidFill>
              <a:highlight>
                <a:srgbClr val="FFFFFF"/>
              </a:highlight>
              <a:latin typeface="Roboto"/>
              <a:ea typeface="Roboto"/>
              <a:cs typeface="Roboto"/>
              <a:sym typeface="Roboto"/>
            </a:endParaRPr>
          </a:p>
        </p:txBody>
      </p:sp>
      <p:sp>
        <p:nvSpPr>
          <p:cNvPr id="1430" name="Google Shape;1430;p172"/>
          <p:cNvSpPr txBox="1"/>
          <p:nvPr/>
        </p:nvSpPr>
        <p:spPr>
          <a:xfrm>
            <a:off x="3845725" y="3297125"/>
            <a:ext cx="828600" cy="757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s" sz="1050">
                <a:solidFill>
                  <a:srgbClr val="172B4D"/>
                </a:solidFill>
                <a:highlight>
                  <a:srgbClr val="FFFFFF"/>
                </a:highlight>
                <a:latin typeface="Roboto"/>
                <a:ea typeface="Roboto"/>
                <a:cs typeface="Roboto"/>
                <a:sym typeface="Roboto"/>
              </a:rPr>
              <a:t>1.8.0</a:t>
            </a:r>
            <a:endParaRPr b="1">
              <a:solidFill>
                <a:schemeClr val="dk1"/>
              </a:solidFill>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Nov 2011</a:t>
            </a:r>
            <a:endParaRPr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b="1" lang="es" sz="1050">
                <a:solidFill>
                  <a:srgbClr val="172B4D"/>
                </a:solidFill>
                <a:highlight>
                  <a:srgbClr val="FFFFFF"/>
                </a:highlight>
                <a:latin typeface="Roboto"/>
                <a:ea typeface="Roboto"/>
                <a:cs typeface="Roboto"/>
                <a:sym typeface="Roboto"/>
              </a:rPr>
              <a:t>1.8.3 </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Jul 2013</a:t>
            </a:r>
            <a:endParaRPr sz="1050">
              <a:solidFill>
                <a:srgbClr val="172B4D"/>
              </a:solidFill>
              <a:highlight>
                <a:srgbClr val="FFFFFF"/>
              </a:highlight>
              <a:latin typeface="Roboto"/>
              <a:ea typeface="Roboto"/>
              <a:cs typeface="Roboto"/>
              <a:sym typeface="Roboto"/>
            </a:endParaRPr>
          </a:p>
        </p:txBody>
      </p:sp>
      <p:sp>
        <p:nvSpPr>
          <p:cNvPr id="1431" name="Google Shape;1431;p172"/>
          <p:cNvSpPr txBox="1"/>
          <p:nvPr/>
        </p:nvSpPr>
        <p:spPr>
          <a:xfrm>
            <a:off x="4674325" y="1710775"/>
            <a:ext cx="828600" cy="624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s" sz="1050">
                <a:solidFill>
                  <a:srgbClr val="172B4D"/>
                </a:solidFill>
                <a:highlight>
                  <a:srgbClr val="FFFFFF"/>
                </a:highlight>
                <a:latin typeface="Roboto"/>
                <a:ea typeface="Roboto"/>
                <a:cs typeface="Roboto"/>
                <a:sym typeface="Roboto"/>
              </a:rPr>
              <a:t>3.0</a:t>
            </a:r>
            <a:endParaRPr b="1">
              <a:solidFill>
                <a:schemeClr val="dk1"/>
              </a:solidFill>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Nov 2012</a:t>
            </a:r>
            <a:endParaRPr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b="1" lang="es" sz="1050">
                <a:solidFill>
                  <a:srgbClr val="172B4D"/>
                </a:solidFill>
                <a:highlight>
                  <a:srgbClr val="FFFFFF"/>
                </a:highlight>
                <a:latin typeface="Roboto"/>
                <a:ea typeface="Roboto"/>
                <a:cs typeface="Roboto"/>
                <a:sym typeface="Roboto"/>
              </a:rPr>
              <a:t>3.6 </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Mar 2016</a:t>
            </a:r>
            <a:endParaRPr sz="1050">
              <a:solidFill>
                <a:srgbClr val="172B4D"/>
              </a:solidFill>
              <a:highlight>
                <a:srgbClr val="FFFFFF"/>
              </a:highlight>
              <a:latin typeface="Roboto"/>
              <a:ea typeface="Roboto"/>
              <a:cs typeface="Roboto"/>
              <a:sym typeface="Roboto"/>
            </a:endParaRPr>
          </a:p>
        </p:txBody>
      </p:sp>
      <p:sp>
        <p:nvSpPr>
          <p:cNvPr id="1432" name="Google Shape;1432;p172"/>
          <p:cNvSpPr txBox="1"/>
          <p:nvPr/>
        </p:nvSpPr>
        <p:spPr>
          <a:xfrm>
            <a:off x="5512525" y="3284125"/>
            <a:ext cx="828600" cy="770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s" sz="1050">
                <a:solidFill>
                  <a:srgbClr val="172B4D"/>
                </a:solidFill>
                <a:highlight>
                  <a:srgbClr val="FFFFFF"/>
                </a:highlight>
                <a:latin typeface="Roboto"/>
                <a:ea typeface="Roboto"/>
                <a:cs typeface="Roboto"/>
                <a:sym typeface="Roboto"/>
              </a:rPr>
              <a:t>4.0</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Dec 2013</a:t>
            </a:r>
            <a:endParaRPr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b="1" lang="es" sz="1050">
                <a:solidFill>
                  <a:srgbClr val="172B4D"/>
                </a:solidFill>
                <a:highlight>
                  <a:srgbClr val="FFFFFF"/>
                </a:highlight>
                <a:latin typeface="Roboto"/>
                <a:ea typeface="Roboto"/>
                <a:cs typeface="Roboto"/>
                <a:sym typeface="Roboto"/>
              </a:rPr>
              <a:t>4.9 </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Jun 2018</a:t>
            </a:r>
            <a:endParaRPr sz="1050">
              <a:solidFill>
                <a:srgbClr val="172B4D"/>
              </a:solidFill>
              <a:highlight>
                <a:srgbClr val="FFFFFF"/>
              </a:highlight>
              <a:latin typeface="Roboto"/>
              <a:ea typeface="Roboto"/>
              <a:cs typeface="Roboto"/>
              <a:sym typeface="Roboto"/>
            </a:endParaRPr>
          </a:p>
        </p:txBody>
      </p:sp>
      <p:sp>
        <p:nvSpPr>
          <p:cNvPr id="1433" name="Google Shape;1433;p172"/>
          <p:cNvSpPr txBox="1"/>
          <p:nvPr/>
        </p:nvSpPr>
        <p:spPr>
          <a:xfrm>
            <a:off x="6431100" y="1669600"/>
            <a:ext cx="828600" cy="624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s" sz="1050">
                <a:solidFill>
                  <a:srgbClr val="172B4D"/>
                </a:solidFill>
                <a:highlight>
                  <a:srgbClr val="FFFFFF"/>
                </a:highlight>
                <a:latin typeface="Roboto"/>
                <a:ea typeface="Roboto"/>
                <a:cs typeface="Roboto"/>
                <a:sym typeface="Roboto"/>
              </a:rPr>
              <a:t>5.0</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Jan 2015</a:t>
            </a:r>
            <a:endParaRPr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b="1" lang="es" sz="1050">
                <a:solidFill>
                  <a:srgbClr val="172B4D"/>
                </a:solidFill>
                <a:highlight>
                  <a:srgbClr val="FFFFFF"/>
                </a:highlight>
                <a:latin typeface="Roboto"/>
                <a:ea typeface="Roboto"/>
                <a:cs typeface="Roboto"/>
                <a:sym typeface="Roboto"/>
              </a:rPr>
              <a:t>5.9 </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Jun 2018</a:t>
            </a:r>
            <a:endParaRPr sz="1050">
              <a:solidFill>
                <a:srgbClr val="172B4D"/>
              </a:solidFill>
              <a:highlight>
                <a:srgbClr val="FFFFFF"/>
              </a:highlight>
              <a:latin typeface="Roboto"/>
              <a:ea typeface="Roboto"/>
              <a:cs typeface="Roboto"/>
              <a:sym typeface="Roboto"/>
            </a:endParaRPr>
          </a:p>
        </p:txBody>
      </p:sp>
      <p:sp>
        <p:nvSpPr>
          <p:cNvPr id="1434" name="Google Shape;1434;p172"/>
          <p:cNvSpPr txBox="1"/>
          <p:nvPr/>
        </p:nvSpPr>
        <p:spPr>
          <a:xfrm>
            <a:off x="7269925" y="3275675"/>
            <a:ext cx="738000" cy="748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s" sz="1050">
                <a:solidFill>
                  <a:srgbClr val="172B4D"/>
                </a:solidFill>
                <a:highlight>
                  <a:srgbClr val="FFFFFF"/>
                </a:highlight>
                <a:latin typeface="Roboto"/>
                <a:ea typeface="Roboto"/>
                <a:cs typeface="Roboto"/>
                <a:sym typeface="Roboto"/>
              </a:rPr>
              <a:t>6.0</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Oct 2016</a:t>
            </a:r>
            <a:endParaRPr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b="1" lang="es" sz="1050">
                <a:solidFill>
                  <a:srgbClr val="172B4D"/>
                </a:solidFill>
                <a:highlight>
                  <a:srgbClr val="FFFFFF"/>
                </a:highlight>
                <a:latin typeface="Roboto"/>
                <a:ea typeface="Roboto"/>
                <a:cs typeface="Roboto"/>
                <a:sym typeface="Roboto"/>
              </a:rPr>
              <a:t>6.3 </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Jun 2018</a:t>
            </a:r>
            <a:endParaRPr sz="1050">
              <a:solidFill>
                <a:srgbClr val="172B4D"/>
              </a:solidFill>
              <a:highlight>
                <a:srgbClr val="FFFFFF"/>
              </a:highlight>
              <a:latin typeface="Roboto"/>
              <a:ea typeface="Roboto"/>
              <a:cs typeface="Roboto"/>
              <a:sym typeface="Roboto"/>
            </a:endParaRPr>
          </a:p>
        </p:txBody>
      </p:sp>
      <p:sp>
        <p:nvSpPr>
          <p:cNvPr id="1435" name="Google Shape;1435;p172"/>
          <p:cNvSpPr/>
          <p:nvPr/>
        </p:nvSpPr>
        <p:spPr>
          <a:xfrm>
            <a:off x="5994525" y="2551825"/>
            <a:ext cx="1103100" cy="571500"/>
          </a:xfrm>
          <a:prstGeom prst="chevron">
            <a:avLst>
              <a:gd fmla="val 50000"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s" sz="1200"/>
              <a:t>2015</a:t>
            </a:r>
            <a:endParaRPr b="1" sz="1200"/>
          </a:p>
        </p:txBody>
      </p:sp>
      <p:sp>
        <p:nvSpPr>
          <p:cNvPr id="1436" name="Google Shape;1436;p172"/>
          <p:cNvSpPr/>
          <p:nvPr/>
        </p:nvSpPr>
        <p:spPr>
          <a:xfrm>
            <a:off x="6860712" y="2551813"/>
            <a:ext cx="1103100" cy="571500"/>
          </a:xfrm>
          <a:prstGeom prst="chevron">
            <a:avLst>
              <a:gd fmla="val 50000"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s" sz="1200"/>
              <a:t>2016</a:t>
            </a:r>
            <a:endParaRPr b="1" sz="1200"/>
          </a:p>
        </p:txBody>
      </p:sp>
      <p:sp>
        <p:nvSpPr>
          <p:cNvPr id="1437" name="Google Shape;1437;p172"/>
          <p:cNvSpPr/>
          <p:nvPr/>
        </p:nvSpPr>
        <p:spPr>
          <a:xfrm>
            <a:off x="7729350" y="2551825"/>
            <a:ext cx="1200300" cy="5715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s" sz="1200">
                <a:solidFill>
                  <a:srgbClr val="172B4D"/>
                </a:solidFill>
              </a:rPr>
              <a:t>20018</a:t>
            </a:r>
            <a:endParaRPr b="1" sz="1200"/>
          </a:p>
        </p:txBody>
      </p:sp>
      <p:sp>
        <p:nvSpPr>
          <p:cNvPr id="1438" name="Google Shape;1438;p172"/>
          <p:cNvSpPr txBox="1"/>
          <p:nvPr/>
        </p:nvSpPr>
        <p:spPr>
          <a:xfrm>
            <a:off x="8101050" y="1785550"/>
            <a:ext cx="828600" cy="39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s" sz="1050">
                <a:solidFill>
                  <a:srgbClr val="172B4D"/>
                </a:solidFill>
                <a:highlight>
                  <a:srgbClr val="FFFFFF"/>
                </a:highlight>
                <a:latin typeface="Roboto"/>
                <a:ea typeface="Roboto"/>
                <a:cs typeface="Roboto"/>
                <a:sym typeface="Roboto"/>
              </a:rPr>
              <a:t>7.0</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2018</a:t>
            </a:r>
            <a:endParaRPr sz="1050">
              <a:solidFill>
                <a:srgbClr val="172B4D"/>
              </a:solidFill>
              <a:highlight>
                <a:srgbClr val="FFFFFF"/>
              </a:highlight>
              <a:latin typeface="Roboto"/>
              <a:ea typeface="Roboto"/>
              <a:cs typeface="Roboto"/>
              <a:sym typeface="Roboto"/>
            </a:endParaRPr>
          </a:p>
        </p:txBody>
      </p:sp>
      <p:sp>
        <p:nvSpPr>
          <p:cNvPr id="1439" name="Google Shape;1439;p172"/>
          <p:cNvSpPr txBox="1"/>
          <p:nvPr/>
        </p:nvSpPr>
        <p:spPr>
          <a:xfrm>
            <a:off x="2917538" y="1669600"/>
            <a:ext cx="828600" cy="624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s" sz="1050">
                <a:solidFill>
                  <a:srgbClr val="172B4D"/>
                </a:solidFill>
                <a:highlight>
                  <a:srgbClr val="FFFFFF"/>
                </a:highlight>
                <a:latin typeface="Roboto"/>
                <a:ea typeface="Roboto"/>
                <a:cs typeface="Roboto"/>
                <a:sym typeface="Roboto"/>
              </a:rPr>
              <a:t>1.7.0</a:t>
            </a:r>
            <a:endParaRPr b="1">
              <a:solidFill>
                <a:schemeClr val="dk1"/>
              </a:solidFill>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Dec 2010</a:t>
            </a:r>
            <a:endParaRPr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b="1" lang="es" sz="1050">
                <a:solidFill>
                  <a:srgbClr val="172B4D"/>
                </a:solidFill>
                <a:highlight>
                  <a:srgbClr val="FFFFFF"/>
                </a:highlight>
                <a:latin typeface="Roboto"/>
                <a:ea typeface="Roboto"/>
                <a:cs typeface="Roboto"/>
                <a:sym typeface="Roboto"/>
              </a:rPr>
              <a:t>1.7.3 </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Jul 2013</a:t>
            </a:r>
            <a:endParaRPr sz="1050">
              <a:solidFill>
                <a:srgbClr val="172B4D"/>
              </a:solidFill>
              <a:highlight>
                <a:srgbClr val="FFFFFF"/>
              </a:highlight>
              <a:latin typeface="Roboto"/>
              <a:ea typeface="Roboto"/>
              <a:cs typeface="Roboto"/>
              <a:sym typeface="Roboto"/>
            </a:endParaRPr>
          </a:p>
        </p:txBody>
      </p:sp>
      <p:cxnSp>
        <p:nvCxnSpPr>
          <p:cNvPr id="1440" name="Google Shape;1440;p172"/>
          <p:cNvCxnSpPr/>
          <p:nvPr/>
        </p:nvCxnSpPr>
        <p:spPr>
          <a:xfrm>
            <a:off x="442950" y="3161425"/>
            <a:ext cx="0" cy="847800"/>
          </a:xfrm>
          <a:prstGeom prst="straightConnector1">
            <a:avLst/>
          </a:prstGeom>
          <a:noFill/>
          <a:ln cap="flat" cmpd="sng" w="9525">
            <a:solidFill>
              <a:srgbClr val="666666"/>
            </a:solidFill>
            <a:prstDash val="solid"/>
            <a:round/>
            <a:headEnd len="med" w="med" type="oval"/>
            <a:tailEnd len="med" w="med" type="none"/>
          </a:ln>
        </p:spPr>
      </p:cxnSp>
      <p:cxnSp>
        <p:nvCxnSpPr>
          <p:cNvPr id="1441" name="Google Shape;1441;p172"/>
          <p:cNvCxnSpPr/>
          <p:nvPr/>
        </p:nvCxnSpPr>
        <p:spPr>
          <a:xfrm>
            <a:off x="1974700" y="3174425"/>
            <a:ext cx="0" cy="847800"/>
          </a:xfrm>
          <a:prstGeom prst="straightConnector1">
            <a:avLst/>
          </a:prstGeom>
          <a:noFill/>
          <a:ln cap="flat" cmpd="sng" w="9525">
            <a:solidFill>
              <a:srgbClr val="666666"/>
            </a:solidFill>
            <a:prstDash val="solid"/>
            <a:round/>
            <a:headEnd len="med" w="med" type="oval"/>
            <a:tailEnd len="med" w="med" type="none"/>
          </a:ln>
        </p:spPr>
      </p:cxnSp>
      <p:cxnSp>
        <p:nvCxnSpPr>
          <p:cNvPr id="1442" name="Google Shape;1442;p172"/>
          <p:cNvCxnSpPr/>
          <p:nvPr/>
        </p:nvCxnSpPr>
        <p:spPr>
          <a:xfrm>
            <a:off x="3630350" y="3174425"/>
            <a:ext cx="0" cy="847800"/>
          </a:xfrm>
          <a:prstGeom prst="straightConnector1">
            <a:avLst/>
          </a:prstGeom>
          <a:noFill/>
          <a:ln cap="flat" cmpd="sng" w="9525">
            <a:solidFill>
              <a:srgbClr val="666666"/>
            </a:solidFill>
            <a:prstDash val="solid"/>
            <a:round/>
            <a:headEnd len="med" w="med" type="oval"/>
            <a:tailEnd len="med" w="med" type="none"/>
          </a:ln>
        </p:spPr>
      </p:cxnSp>
      <p:cxnSp>
        <p:nvCxnSpPr>
          <p:cNvPr id="1443" name="Google Shape;1443;p172"/>
          <p:cNvCxnSpPr/>
          <p:nvPr/>
        </p:nvCxnSpPr>
        <p:spPr>
          <a:xfrm>
            <a:off x="5363975" y="3174425"/>
            <a:ext cx="0" cy="847800"/>
          </a:xfrm>
          <a:prstGeom prst="straightConnector1">
            <a:avLst/>
          </a:prstGeom>
          <a:noFill/>
          <a:ln cap="flat" cmpd="sng" w="9525">
            <a:solidFill>
              <a:srgbClr val="666666"/>
            </a:solidFill>
            <a:prstDash val="solid"/>
            <a:round/>
            <a:headEnd len="med" w="med" type="oval"/>
            <a:tailEnd len="med" w="med" type="none"/>
          </a:ln>
        </p:spPr>
      </p:cxnSp>
      <p:cxnSp>
        <p:nvCxnSpPr>
          <p:cNvPr id="1444" name="Google Shape;1444;p172"/>
          <p:cNvCxnSpPr/>
          <p:nvPr/>
        </p:nvCxnSpPr>
        <p:spPr>
          <a:xfrm>
            <a:off x="7097625" y="3174425"/>
            <a:ext cx="0" cy="847800"/>
          </a:xfrm>
          <a:prstGeom prst="straightConnector1">
            <a:avLst/>
          </a:prstGeom>
          <a:noFill/>
          <a:ln cap="flat" cmpd="sng" w="9525">
            <a:solidFill>
              <a:srgbClr val="666666"/>
            </a:solidFill>
            <a:prstDash val="solid"/>
            <a:round/>
            <a:headEnd len="med" w="med" type="oval"/>
            <a:tailEnd len="med" w="med" type="none"/>
          </a:ln>
        </p:spPr>
      </p:cxnSp>
      <p:cxnSp>
        <p:nvCxnSpPr>
          <p:cNvPr id="1445" name="Google Shape;1445;p172"/>
          <p:cNvCxnSpPr/>
          <p:nvPr/>
        </p:nvCxnSpPr>
        <p:spPr>
          <a:xfrm>
            <a:off x="1042950" y="1599325"/>
            <a:ext cx="0" cy="847800"/>
          </a:xfrm>
          <a:prstGeom prst="straightConnector1">
            <a:avLst/>
          </a:prstGeom>
          <a:noFill/>
          <a:ln cap="flat" cmpd="sng" w="9525">
            <a:solidFill>
              <a:srgbClr val="666666"/>
            </a:solidFill>
            <a:prstDash val="solid"/>
            <a:round/>
            <a:headEnd len="med" w="med" type="none"/>
            <a:tailEnd len="med" w="med" type="oval"/>
          </a:ln>
        </p:spPr>
      </p:cxnSp>
      <p:cxnSp>
        <p:nvCxnSpPr>
          <p:cNvPr id="1446" name="Google Shape;1446;p172"/>
          <p:cNvCxnSpPr/>
          <p:nvPr/>
        </p:nvCxnSpPr>
        <p:spPr>
          <a:xfrm>
            <a:off x="2766600" y="1599325"/>
            <a:ext cx="0" cy="847800"/>
          </a:xfrm>
          <a:prstGeom prst="straightConnector1">
            <a:avLst/>
          </a:prstGeom>
          <a:noFill/>
          <a:ln cap="flat" cmpd="sng" w="9525">
            <a:solidFill>
              <a:srgbClr val="666666"/>
            </a:solidFill>
            <a:prstDash val="solid"/>
            <a:round/>
            <a:headEnd len="med" w="med" type="none"/>
            <a:tailEnd len="med" w="med" type="oval"/>
          </a:ln>
        </p:spPr>
      </p:cxnSp>
      <p:cxnSp>
        <p:nvCxnSpPr>
          <p:cNvPr id="1447" name="Google Shape;1447;p172"/>
          <p:cNvCxnSpPr/>
          <p:nvPr/>
        </p:nvCxnSpPr>
        <p:spPr>
          <a:xfrm>
            <a:off x="4518575" y="1599325"/>
            <a:ext cx="0" cy="847800"/>
          </a:xfrm>
          <a:prstGeom prst="straightConnector1">
            <a:avLst/>
          </a:prstGeom>
          <a:noFill/>
          <a:ln cap="flat" cmpd="sng" w="9525">
            <a:solidFill>
              <a:srgbClr val="666666"/>
            </a:solidFill>
            <a:prstDash val="solid"/>
            <a:round/>
            <a:headEnd len="med" w="med" type="none"/>
            <a:tailEnd len="med" w="med" type="oval"/>
          </a:ln>
        </p:spPr>
      </p:cxnSp>
      <p:cxnSp>
        <p:nvCxnSpPr>
          <p:cNvPr id="1448" name="Google Shape;1448;p172"/>
          <p:cNvCxnSpPr/>
          <p:nvPr/>
        </p:nvCxnSpPr>
        <p:spPr>
          <a:xfrm>
            <a:off x="6231400" y="1599325"/>
            <a:ext cx="0" cy="847800"/>
          </a:xfrm>
          <a:prstGeom prst="straightConnector1">
            <a:avLst/>
          </a:prstGeom>
          <a:noFill/>
          <a:ln cap="flat" cmpd="sng" w="9525">
            <a:solidFill>
              <a:srgbClr val="666666"/>
            </a:solidFill>
            <a:prstDash val="solid"/>
            <a:round/>
            <a:headEnd len="med" w="med" type="none"/>
            <a:tailEnd len="med" w="med" type="oval"/>
          </a:ln>
        </p:spPr>
      </p:cxnSp>
      <p:cxnSp>
        <p:nvCxnSpPr>
          <p:cNvPr id="1449" name="Google Shape;1449;p172"/>
          <p:cNvCxnSpPr/>
          <p:nvPr/>
        </p:nvCxnSpPr>
        <p:spPr>
          <a:xfrm>
            <a:off x="7963800" y="1599325"/>
            <a:ext cx="0" cy="847800"/>
          </a:xfrm>
          <a:prstGeom prst="straightConnector1">
            <a:avLst/>
          </a:prstGeom>
          <a:noFill/>
          <a:ln cap="flat" cmpd="sng" w="9525">
            <a:solidFill>
              <a:srgbClr val="666666"/>
            </a:solidFill>
            <a:prstDash val="solid"/>
            <a:round/>
            <a:headEnd len="med" w="med" type="none"/>
            <a:tailEnd len="med" w="med" type="oval"/>
          </a:ln>
        </p:spPr>
      </p:cxnSp>
      <p:sp>
        <p:nvSpPr>
          <p:cNvPr id="1450" name="Google Shape;1450;p172"/>
          <p:cNvSpPr txBox="1"/>
          <p:nvPr/>
        </p:nvSpPr>
        <p:spPr>
          <a:xfrm>
            <a:off x="1538968" y="2447125"/>
            <a:ext cx="2721900" cy="475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85200C"/>
                </a:solidFill>
              </a:rPr>
              <a:t>END OF LIFE / UNSUPPORTED </a:t>
            </a:r>
            <a:endParaRPr sz="1200">
              <a:solidFill>
                <a:srgbClr val="85200C"/>
              </a:solidFill>
            </a:endParaRPr>
          </a:p>
        </p:txBody>
      </p:sp>
      <p:sp>
        <p:nvSpPr>
          <p:cNvPr id="1451" name="Google Shape;1451;p172"/>
          <p:cNvSpPr/>
          <p:nvPr/>
        </p:nvSpPr>
        <p:spPr>
          <a:xfrm>
            <a:off x="6860700" y="1745125"/>
            <a:ext cx="2184900" cy="2184900"/>
          </a:xfrm>
          <a:prstGeom prst="ellipse">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5" name="Shape 1455"/>
        <p:cNvGrpSpPr/>
        <p:nvPr/>
      </p:nvGrpSpPr>
      <p:grpSpPr>
        <a:xfrm>
          <a:off x="0" y="0"/>
          <a:ext cx="0" cy="0"/>
          <a:chOff x="0" y="0"/>
          <a:chExt cx="0" cy="0"/>
        </a:xfrm>
      </p:grpSpPr>
      <p:sp>
        <p:nvSpPr>
          <p:cNvPr id="1456" name="Google Shape;1456;p173"/>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Estrategias para migrar versiones</a:t>
            </a:r>
            <a:endParaRPr sz="1800"/>
          </a:p>
        </p:txBody>
      </p:sp>
      <p:sp>
        <p:nvSpPr>
          <p:cNvPr id="1457" name="Google Shape;1457;p173"/>
          <p:cNvSpPr txBox="1"/>
          <p:nvPr/>
        </p:nvSpPr>
        <p:spPr>
          <a:xfrm>
            <a:off x="457200" y="975300"/>
            <a:ext cx="7824900" cy="36252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sz="2400">
              <a:solidFill>
                <a:schemeClr val="dk1"/>
              </a:solidFill>
            </a:endParaRPr>
          </a:p>
          <a:p>
            <a:pPr indent="0" lvl="0" marL="0">
              <a:spcBef>
                <a:spcPts val="0"/>
              </a:spcBef>
              <a:spcAft>
                <a:spcPts val="0"/>
              </a:spcAft>
              <a:buNone/>
            </a:pPr>
            <a:r>
              <a:rPr lang="es" sz="2400">
                <a:solidFill>
                  <a:schemeClr val="dk1"/>
                </a:solidFill>
              </a:rPr>
              <a:t>Estrategias</a:t>
            </a:r>
            <a:r>
              <a:rPr lang="es" sz="2400">
                <a:solidFill>
                  <a:schemeClr val="dk1"/>
                </a:solidFill>
              </a:rPr>
              <a:t> para migrar</a:t>
            </a:r>
            <a:endParaRPr sz="2400">
              <a:solidFill>
                <a:schemeClr val="dk1"/>
              </a:solidFill>
            </a:endParaRPr>
          </a:p>
          <a:p>
            <a:pPr indent="0" lvl="0" marL="0" rtl="0">
              <a:spcBef>
                <a:spcPts val="0"/>
              </a:spcBef>
              <a:spcAft>
                <a:spcPts val="0"/>
              </a:spcAft>
              <a:buNone/>
            </a:pPr>
            <a:r>
              <a:t/>
            </a:r>
            <a:endParaRPr sz="2400">
              <a:solidFill>
                <a:schemeClr val="dk1"/>
              </a:solidFill>
            </a:endParaRPr>
          </a:p>
          <a:p>
            <a:pPr indent="0" lvl="0" marL="0" rtl="0">
              <a:spcBef>
                <a:spcPts val="0"/>
              </a:spcBef>
              <a:spcAft>
                <a:spcPts val="0"/>
              </a:spcAft>
              <a:buNone/>
            </a:pPr>
            <a:r>
              <a:t/>
            </a:r>
            <a:endParaRPr sz="24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2400">
              <a:solidFill>
                <a:schemeClr val="dk1"/>
              </a:solidFill>
            </a:endParaRPr>
          </a:p>
          <a:p>
            <a:pPr indent="0" lvl="0" marL="0" rtl="0">
              <a:spcBef>
                <a:spcPts val="0"/>
              </a:spcBef>
              <a:spcAft>
                <a:spcPts val="0"/>
              </a:spcAft>
              <a:buNone/>
            </a:pPr>
            <a:r>
              <a:t/>
            </a:r>
            <a:endParaRPr sz="2400">
              <a:solidFill>
                <a:schemeClr val="dk1"/>
              </a:solidFill>
            </a:endParaRPr>
          </a:p>
          <a:p>
            <a:pPr indent="0" lvl="0" marL="457200" rtl="0">
              <a:spcBef>
                <a:spcPts val="0"/>
              </a:spcBef>
              <a:spcAft>
                <a:spcPts val="0"/>
              </a:spcAft>
              <a:buNone/>
            </a:pPr>
            <a:r>
              <a:t/>
            </a:r>
            <a:endParaRPr sz="2400">
              <a:solidFill>
                <a:schemeClr val="dk1"/>
              </a:solidFill>
            </a:endParaRPr>
          </a:p>
        </p:txBody>
      </p:sp>
      <p:pic>
        <p:nvPicPr>
          <p:cNvPr id="1458" name="Google Shape;1458;p173"/>
          <p:cNvPicPr preferRelativeResize="0"/>
          <p:nvPr/>
        </p:nvPicPr>
        <p:blipFill>
          <a:blip r:embed="rId3">
            <a:alphaModFix/>
          </a:blip>
          <a:stretch>
            <a:fillRect/>
          </a:stretch>
        </p:blipFill>
        <p:spPr>
          <a:xfrm>
            <a:off x="279763" y="1616450"/>
            <a:ext cx="8404876" cy="3625075"/>
          </a:xfrm>
          <a:prstGeom prst="rect">
            <a:avLst/>
          </a:prstGeom>
          <a:noFill/>
          <a:ln>
            <a:noFill/>
          </a:ln>
        </p:spPr>
      </p:pic>
      <p:pic>
        <p:nvPicPr>
          <p:cNvPr id="1459" name="Google Shape;1459;p173"/>
          <p:cNvPicPr preferRelativeResize="0"/>
          <p:nvPr/>
        </p:nvPicPr>
        <p:blipFill rotWithShape="1">
          <a:blip r:embed="rId4">
            <a:alphaModFix/>
          </a:blip>
          <a:srcRect b="0" l="0" r="0" t="0"/>
          <a:stretch/>
        </p:blipFill>
        <p:spPr>
          <a:xfrm>
            <a:off x="6622180" y="5390290"/>
            <a:ext cx="1983240" cy="82548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3" name="Shape 1463"/>
        <p:cNvGrpSpPr/>
        <p:nvPr/>
      </p:nvGrpSpPr>
      <p:grpSpPr>
        <a:xfrm>
          <a:off x="0" y="0"/>
          <a:ext cx="0" cy="0"/>
          <a:chOff x="0" y="0"/>
          <a:chExt cx="0" cy="0"/>
        </a:xfrm>
      </p:grpSpPr>
      <p:sp>
        <p:nvSpPr>
          <p:cNvPr id="1464" name="Google Shape;1464;p174"/>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Estrategias para backups</a:t>
            </a:r>
            <a:endParaRPr sz="1800"/>
          </a:p>
        </p:txBody>
      </p:sp>
      <p:sp>
        <p:nvSpPr>
          <p:cNvPr id="1465" name="Google Shape;1465;p174"/>
          <p:cNvSpPr txBox="1"/>
          <p:nvPr/>
        </p:nvSpPr>
        <p:spPr>
          <a:xfrm>
            <a:off x="580975" y="933925"/>
            <a:ext cx="8021400" cy="45729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es" sz="1800"/>
              <a:t>Preservación a largo plazo</a:t>
            </a:r>
            <a:endParaRPr b="1" sz="1800"/>
          </a:p>
          <a:p>
            <a:pPr indent="146050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rPr lang="es" sz="1800"/>
              <a:t>La infraestructura debe garantizar el acceso a datos a largo plazo, sin fallas.</a:t>
            </a:r>
            <a:endParaRPr sz="1800"/>
          </a:p>
          <a:p>
            <a:pPr indent="0" lvl="0" marL="0" rtl="0">
              <a:lnSpc>
                <a:spcPct val="115000"/>
              </a:lnSpc>
              <a:spcBef>
                <a:spcPts val="0"/>
              </a:spcBef>
              <a:spcAft>
                <a:spcPts val="0"/>
              </a:spcAft>
              <a:buNone/>
            </a:pPr>
            <a:r>
              <a:rPr lang="es" sz="1800"/>
              <a:t>Para tener éxito, debe tenerse en cuenta:</a:t>
            </a:r>
            <a:endParaRPr sz="1800"/>
          </a:p>
          <a:p>
            <a:pPr indent="1460500" lvl="0" marL="0" rtl="0">
              <a:lnSpc>
                <a:spcPct val="115000"/>
              </a:lnSpc>
              <a:spcBef>
                <a:spcPts val="0"/>
              </a:spcBef>
              <a:spcAft>
                <a:spcPts val="0"/>
              </a:spcAft>
              <a:buNone/>
            </a:pPr>
            <a:r>
              <a:t/>
            </a:r>
            <a:endParaRPr sz="1800"/>
          </a:p>
          <a:p>
            <a:pPr indent="-342900" lvl="0" marL="1371600" rtl="0">
              <a:lnSpc>
                <a:spcPct val="115000"/>
              </a:lnSpc>
              <a:spcBef>
                <a:spcPts val="0"/>
              </a:spcBef>
              <a:spcAft>
                <a:spcPts val="0"/>
              </a:spcAft>
              <a:buSzPts val="1800"/>
              <a:buChar char="●"/>
            </a:pPr>
            <a:r>
              <a:rPr lang="es" sz="1800"/>
              <a:t>Replicación (más de una copia)</a:t>
            </a:r>
            <a:endParaRPr sz="1800"/>
          </a:p>
          <a:p>
            <a:pPr indent="-342900" lvl="0" marL="1371600" rtl="0">
              <a:lnSpc>
                <a:spcPct val="115000"/>
              </a:lnSpc>
              <a:spcBef>
                <a:spcPts val="0"/>
              </a:spcBef>
              <a:spcAft>
                <a:spcPts val="0"/>
              </a:spcAft>
              <a:buSzPts val="1800"/>
              <a:buChar char="●"/>
            </a:pPr>
            <a:r>
              <a:rPr lang="es" sz="1800"/>
              <a:t>Actualización de medios</a:t>
            </a:r>
            <a:endParaRPr sz="1800"/>
          </a:p>
          <a:p>
            <a:pPr indent="-342900" lvl="0" marL="1371600" rtl="0">
              <a:lnSpc>
                <a:spcPct val="115000"/>
              </a:lnSpc>
              <a:spcBef>
                <a:spcPts val="0"/>
              </a:spcBef>
              <a:spcAft>
                <a:spcPts val="0"/>
              </a:spcAft>
              <a:buSzPts val="1800"/>
              <a:buChar char="●"/>
            </a:pPr>
            <a:r>
              <a:rPr lang="es" sz="1800"/>
              <a:t>Migración de formato</a:t>
            </a:r>
            <a:endParaRPr sz="1800"/>
          </a:p>
          <a:p>
            <a:pPr indent="-342900" lvl="0" marL="1371600" rtl="0">
              <a:lnSpc>
                <a:spcPct val="115000"/>
              </a:lnSpc>
              <a:spcBef>
                <a:spcPts val="0"/>
              </a:spcBef>
              <a:spcAft>
                <a:spcPts val="0"/>
              </a:spcAft>
              <a:buSzPts val="1800"/>
              <a:buChar char="●"/>
            </a:pPr>
            <a:r>
              <a:rPr lang="es" sz="1800"/>
              <a:t>Integridad de datos (checksums)</a:t>
            </a:r>
            <a:endParaRPr sz="1800"/>
          </a:p>
          <a:p>
            <a:pPr indent="-342900" lvl="0" marL="1371600" rtl="0">
              <a:lnSpc>
                <a:spcPct val="115000"/>
              </a:lnSpc>
              <a:spcBef>
                <a:spcPts val="0"/>
              </a:spcBef>
              <a:spcAft>
                <a:spcPts val="0"/>
              </a:spcAft>
              <a:buSzPts val="1800"/>
              <a:buChar char="●"/>
            </a:pPr>
            <a:r>
              <a:rPr lang="es" sz="1800"/>
              <a:t>Plan de contingencia y recuperación</a:t>
            </a:r>
            <a:endParaRPr sz="1800"/>
          </a:p>
          <a:p>
            <a:pPr indent="-342900" lvl="0" marL="1371600" rtl="0">
              <a:lnSpc>
                <a:spcPct val="115000"/>
              </a:lnSpc>
              <a:spcBef>
                <a:spcPts val="0"/>
              </a:spcBef>
              <a:spcAft>
                <a:spcPts val="0"/>
              </a:spcAft>
              <a:buSzPts val="1800"/>
              <a:buChar char="●"/>
            </a:pPr>
            <a:r>
              <a:rPr lang="es" sz="1800"/>
              <a:t>Plan de preservación</a:t>
            </a:r>
            <a:endParaRPr sz="1800"/>
          </a:p>
          <a:p>
            <a:pPr indent="1460500" lvl="0" marL="0" rtl="0">
              <a:lnSpc>
                <a:spcPct val="115000"/>
              </a:lnSpc>
              <a:spcBef>
                <a:spcPts val="0"/>
              </a:spcBef>
              <a:spcAft>
                <a:spcPts val="0"/>
              </a:spcAft>
              <a:buNone/>
            </a:pPr>
            <a:r>
              <a:t/>
            </a:r>
            <a:endParaRPr sz="1800"/>
          </a:p>
          <a:p>
            <a:pPr indent="1460500" lvl="0" marL="0" rtl="0">
              <a:lnSpc>
                <a:spcPct val="115000"/>
              </a:lnSpc>
              <a:spcBef>
                <a:spcPts val="0"/>
              </a:spcBef>
              <a:spcAft>
                <a:spcPts val="0"/>
              </a:spcAft>
              <a:buNone/>
            </a:pPr>
            <a:r>
              <a:t/>
            </a:r>
            <a:endParaRPr sz="1800"/>
          </a:p>
        </p:txBody>
      </p:sp>
      <p:pic>
        <p:nvPicPr>
          <p:cNvPr id="1466" name="Google Shape;1466;p174"/>
          <p:cNvPicPr preferRelativeResize="0"/>
          <p:nvPr/>
        </p:nvPicPr>
        <p:blipFill rotWithShape="1">
          <a:blip r:embed="rId3">
            <a:alphaModFix/>
          </a:blip>
          <a:srcRect b="0" l="0" r="0" t="0"/>
          <a:stretch/>
        </p:blipFill>
        <p:spPr>
          <a:xfrm>
            <a:off x="6012360" y="3645000"/>
            <a:ext cx="2590200" cy="25902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175"/>
          <p:cNvSpPr/>
          <p:nvPr/>
        </p:nvSpPr>
        <p:spPr>
          <a:xfrm>
            <a:off x="457200" y="2133000"/>
            <a:ext cx="8227440" cy="41022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s" sz="8000">
                <a:solidFill>
                  <a:srgbClr val="2A7886"/>
                </a:solidFill>
                <a:latin typeface="Calibri"/>
                <a:ea typeface="Calibri"/>
                <a:cs typeface="Calibri"/>
                <a:sym typeface="Calibri"/>
              </a:rPr>
              <a:t>¡</a:t>
            </a:r>
            <a:r>
              <a:rPr lang="es" sz="8000">
                <a:solidFill>
                  <a:srgbClr val="2A7886"/>
                </a:solidFill>
                <a:latin typeface="Calibri"/>
                <a:ea typeface="Calibri"/>
                <a:cs typeface="Calibri"/>
                <a:sym typeface="Calibri"/>
              </a:rPr>
              <a:t>Muchas gracias!</a:t>
            </a:r>
            <a:endParaRPr sz="1800"/>
          </a:p>
        </p:txBody>
      </p:sp>
      <p:sp>
        <p:nvSpPr>
          <p:cNvPr id="1472" name="Google Shape;1472;p175"/>
          <p:cNvSpPr/>
          <p:nvPr/>
        </p:nvSpPr>
        <p:spPr>
          <a:xfrm>
            <a:off x="889200" y="762480"/>
            <a:ext cx="7353000" cy="16149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s" sz="3200" u="sng">
                <a:solidFill>
                  <a:srgbClr val="0000FF"/>
                </a:solidFill>
                <a:latin typeface="Calibri"/>
                <a:ea typeface="Calibri"/>
                <a:cs typeface="Calibri"/>
                <a:sym typeface="Calibri"/>
              </a:rPr>
              <a:t>joan.caparros@csuc.cat</a:t>
            </a:r>
            <a:endParaRPr sz="3200" u="sng">
              <a:solidFill>
                <a:srgbClr val="0000F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700" u="sng">
              <a:solidFill>
                <a:srgbClr val="0000FF"/>
              </a:solidFill>
              <a:latin typeface="Calibri"/>
              <a:ea typeface="Calibri"/>
              <a:cs typeface="Calibri"/>
              <a:sym typeface="Calibri"/>
            </a:endParaRPr>
          </a:p>
          <a:p>
            <a:pPr indent="0" lvl="0" marL="0" marR="0" rtl="0" algn="l">
              <a:lnSpc>
                <a:spcPct val="100000"/>
              </a:lnSpc>
              <a:spcBef>
                <a:spcPts val="0"/>
              </a:spcBef>
              <a:spcAft>
                <a:spcPts val="0"/>
              </a:spcAft>
              <a:buNone/>
            </a:pPr>
            <a:r>
              <a:rPr i="1" lang="es" sz="2800">
                <a:solidFill>
                  <a:srgbClr val="000000"/>
                </a:solidFill>
                <a:latin typeface="Calibri"/>
                <a:ea typeface="Calibri"/>
                <a:cs typeface="Calibri"/>
                <a:sym typeface="Calibri"/>
              </a:rPr>
              <a:t>https://es.linkedin.com/in/joancaparros</a:t>
            </a:r>
            <a:endParaRPr sz="1800"/>
          </a:p>
        </p:txBody>
      </p:sp>
      <p:pic>
        <p:nvPicPr>
          <p:cNvPr id="1473" name="Google Shape;1473;p175"/>
          <p:cNvPicPr preferRelativeResize="0"/>
          <p:nvPr/>
        </p:nvPicPr>
        <p:blipFill rotWithShape="1">
          <a:blip r:embed="rId3">
            <a:alphaModFix/>
          </a:blip>
          <a:srcRect b="0" l="0" r="0" t="0"/>
          <a:stretch/>
        </p:blipFill>
        <p:spPr>
          <a:xfrm>
            <a:off x="457200" y="806400"/>
            <a:ext cx="457920" cy="457920"/>
          </a:xfrm>
          <a:prstGeom prst="rect">
            <a:avLst/>
          </a:prstGeom>
          <a:noFill/>
          <a:ln>
            <a:noFill/>
          </a:ln>
        </p:spPr>
      </p:pic>
      <p:pic>
        <p:nvPicPr>
          <p:cNvPr id="1474" name="Google Shape;1474;p175"/>
          <p:cNvPicPr preferRelativeResize="0"/>
          <p:nvPr/>
        </p:nvPicPr>
        <p:blipFill rotWithShape="1">
          <a:blip r:embed="rId4">
            <a:alphaModFix/>
          </a:blip>
          <a:srcRect b="0" l="0" r="0" t="0"/>
          <a:stretch/>
        </p:blipFill>
        <p:spPr>
          <a:xfrm>
            <a:off x="529200" y="1441080"/>
            <a:ext cx="304200" cy="3042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8" name="Shape 1478"/>
        <p:cNvGrpSpPr/>
        <p:nvPr/>
      </p:nvGrpSpPr>
      <p:grpSpPr>
        <a:xfrm>
          <a:off x="0" y="0"/>
          <a:ext cx="0" cy="0"/>
          <a:chOff x="0" y="0"/>
          <a:chExt cx="0" cy="0"/>
        </a:xfrm>
      </p:grpSpPr>
      <p:pic>
        <p:nvPicPr>
          <p:cNvPr id="1479" name="Google Shape;1479;p176"/>
          <p:cNvPicPr preferRelativeResize="0"/>
          <p:nvPr/>
        </p:nvPicPr>
        <p:blipFill>
          <a:blip r:embed="rId3">
            <a:alphaModFix/>
          </a:blip>
          <a:stretch>
            <a:fillRect/>
          </a:stretch>
        </p:blipFill>
        <p:spPr>
          <a:xfrm>
            <a:off x="394325" y="69700"/>
            <a:ext cx="8355350" cy="62665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3" name="Shape 1483"/>
        <p:cNvGrpSpPr/>
        <p:nvPr/>
      </p:nvGrpSpPr>
      <p:grpSpPr>
        <a:xfrm>
          <a:off x="0" y="0"/>
          <a:ext cx="0" cy="0"/>
          <a:chOff x="0" y="0"/>
          <a:chExt cx="0" cy="0"/>
        </a:xfrm>
      </p:grpSpPr>
      <p:pic>
        <p:nvPicPr>
          <p:cNvPr id="1484" name="Google Shape;1484;p177"/>
          <p:cNvPicPr preferRelativeResize="0"/>
          <p:nvPr/>
        </p:nvPicPr>
        <p:blipFill>
          <a:blip r:embed="rId3">
            <a:alphaModFix/>
          </a:blip>
          <a:stretch>
            <a:fillRect/>
          </a:stretch>
        </p:blipFill>
        <p:spPr>
          <a:xfrm>
            <a:off x="585425" y="138450"/>
            <a:ext cx="8151226" cy="6113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65"/>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1" sz="1800">
              <a:solidFill>
                <a:srgbClr val="2A7886"/>
              </a:solidFill>
            </a:endParaRPr>
          </a:p>
          <a:p>
            <a:pPr indent="0" lvl="0" marL="0" marR="0" rtl="0" algn="l">
              <a:lnSpc>
                <a:spcPct val="100000"/>
              </a:lnSpc>
              <a:spcBef>
                <a:spcPts val="0"/>
              </a:spcBef>
              <a:spcAft>
                <a:spcPts val="0"/>
              </a:spcAft>
              <a:buNone/>
            </a:pPr>
            <a:r>
              <a:rPr b="1" lang="es" sz="1800">
                <a:solidFill>
                  <a:srgbClr val="2A7886"/>
                </a:solidFill>
              </a:rPr>
              <a:t>Programas: DSpace, OJS...</a:t>
            </a:r>
            <a:br>
              <a:rPr b="1" lang="es" sz="1800">
                <a:solidFill>
                  <a:srgbClr val="2A7886"/>
                </a:solidFill>
              </a:rPr>
            </a:br>
            <a:endParaRPr b="0" i="0" sz="1800" u="none" cap="none" strike="noStrike"/>
          </a:p>
        </p:txBody>
      </p:sp>
      <p:sp>
        <p:nvSpPr>
          <p:cNvPr id="409" name="Google Shape;409;p65"/>
          <p:cNvSpPr/>
          <p:nvPr/>
        </p:nvSpPr>
        <p:spPr>
          <a:xfrm>
            <a:off x="180360" y="839760"/>
            <a:ext cx="1909800" cy="14106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0" name="Google Shape;410;p65"/>
          <p:cNvSpPr/>
          <p:nvPr/>
        </p:nvSpPr>
        <p:spPr>
          <a:xfrm>
            <a:off x="566640" y="19964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DSpace</a:t>
            </a:r>
            <a:endParaRPr sz="1800"/>
          </a:p>
        </p:txBody>
      </p:sp>
      <p:sp>
        <p:nvSpPr>
          <p:cNvPr id="411" name="Google Shape;411;p65"/>
          <p:cNvSpPr/>
          <p:nvPr/>
        </p:nvSpPr>
        <p:spPr>
          <a:xfrm>
            <a:off x="2443320" y="839760"/>
            <a:ext cx="1909800" cy="14106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2" name="Google Shape;412;p65"/>
          <p:cNvSpPr/>
          <p:nvPr/>
        </p:nvSpPr>
        <p:spPr>
          <a:xfrm>
            <a:off x="2829600" y="19964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DSpace</a:t>
            </a:r>
            <a:endParaRPr sz="1800"/>
          </a:p>
        </p:txBody>
      </p:sp>
      <p:sp>
        <p:nvSpPr>
          <p:cNvPr id="413" name="Google Shape;413;p65"/>
          <p:cNvSpPr/>
          <p:nvPr/>
        </p:nvSpPr>
        <p:spPr>
          <a:xfrm>
            <a:off x="4706280" y="839760"/>
            <a:ext cx="1909800" cy="14106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Google Shape;414;p65"/>
          <p:cNvSpPr/>
          <p:nvPr/>
        </p:nvSpPr>
        <p:spPr>
          <a:xfrm>
            <a:off x="5092920" y="19964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OJS</a:t>
            </a:r>
            <a:endParaRPr sz="1800"/>
          </a:p>
        </p:txBody>
      </p:sp>
      <p:sp>
        <p:nvSpPr>
          <p:cNvPr id="415" name="Google Shape;415;p65"/>
          <p:cNvSpPr/>
          <p:nvPr/>
        </p:nvSpPr>
        <p:spPr>
          <a:xfrm>
            <a:off x="6969240" y="839760"/>
            <a:ext cx="1909800" cy="141060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6" name="Google Shape;416;p65"/>
          <p:cNvSpPr/>
          <p:nvPr/>
        </p:nvSpPr>
        <p:spPr>
          <a:xfrm>
            <a:off x="7355880" y="19964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Heritrix, etc.</a:t>
            </a:r>
            <a:endParaRPr sz="1800"/>
          </a:p>
        </p:txBody>
      </p:sp>
      <p:sp>
        <p:nvSpPr>
          <p:cNvPr id="417" name="Google Shape;417;p65"/>
          <p:cNvSpPr/>
          <p:nvPr/>
        </p:nvSpPr>
        <p:spPr>
          <a:xfrm>
            <a:off x="180360" y="2595840"/>
            <a:ext cx="1909800" cy="1410600"/>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8" name="Google Shape;418;p65"/>
          <p:cNvSpPr/>
          <p:nvPr/>
        </p:nvSpPr>
        <p:spPr>
          <a:xfrm>
            <a:off x="566640" y="375252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OJS</a:t>
            </a:r>
            <a:endParaRPr sz="1800"/>
          </a:p>
        </p:txBody>
      </p:sp>
      <p:sp>
        <p:nvSpPr>
          <p:cNvPr id="419" name="Google Shape;419;p65"/>
          <p:cNvSpPr/>
          <p:nvPr/>
        </p:nvSpPr>
        <p:spPr>
          <a:xfrm>
            <a:off x="2443320" y="2595840"/>
            <a:ext cx="1909800" cy="1410600"/>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0" name="Google Shape;420;p65"/>
          <p:cNvSpPr/>
          <p:nvPr/>
        </p:nvSpPr>
        <p:spPr>
          <a:xfrm>
            <a:off x="2829600" y="375252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1900">
                <a:solidFill>
                  <a:srgbClr val="000000"/>
                </a:solidFill>
                <a:latin typeface="Calibri"/>
                <a:ea typeface="Calibri"/>
                <a:cs typeface="Calibri"/>
                <a:sym typeface="Calibri"/>
              </a:rPr>
              <a:t>CONTENTdm</a:t>
            </a:r>
            <a:endParaRPr sz="1800"/>
          </a:p>
        </p:txBody>
      </p:sp>
      <p:sp>
        <p:nvSpPr>
          <p:cNvPr id="421" name="Google Shape;421;p65"/>
          <p:cNvSpPr/>
          <p:nvPr/>
        </p:nvSpPr>
        <p:spPr>
          <a:xfrm>
            <a:off x="4706280" y="2595840"/>
            <a:ext cx="1909800" cy="1410600"/>
          </a:xfrm>
          <a:prstGeom prst="rect">
            <a:avLst/>
          </a:prstGeom>
          <a:blipFill rotWithShape="1">
            <a:blip r:embed="rId9">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2" name="Google Shape;422;p65"/>
          <p:cNvSpPr/>
          <p:nvPr/>
        </p:nvSpPr>
        <p:spPr>
          <a:xfrm>
            <a:off x="5092920" y="375252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DSpace</a:t>
            </a:r>
            <a:endParaRPr sz="1800"/>
          </a:p>
        </p:txBody>
      </p:sp>
      <p:sp>
        <p:nvSpPr>
          <p:cNvPr id="423" name="Google Shape;423;p65"/>
          <p:cNvSpPr/>
          <p:nvPr/>
        </p:nvSpPr>
        <p:spPr>
          <a:xfrm>
            <a:off x="6969240" y="2595840"/>
            <a:ext cx="1909800" cy="1410600"/>
          </a:xfrm>
          <a:prstGeom prst="rect">
            <a:avLst/>
          </a:prstGeom>
          <a:blipFill rotWithShape="1">
            <a:blip r:embed="rId10">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4" name="Google Shape;424;p65"/>
          <p:cNvSpPr/>
          <p:nvPr/>
        </p:nvSpPr>
        <p:spPr>
          <a:xfrm>
            <a:off x="7355880" y="375252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Heritrix, etc.</a:t>
            </a:r>
            <a:endParaRPr sz="1800"/>
          </a:p>
        </p:txBody>
      </p:sp>
      <p:pic>
        <p:nvPicPr>
          <p:cNvPr id="425" name="Google Shape;425;p65"/>
          <p:cNvPicPr preferRelativeResize="0"/>
          <p:nvPr/>
        </p:nvPicPr>
        <p:blipFill rotWithShape="1">
          <a:blip r:embed="rId11">
            <a:alphaModFix/>
          </a:blip>
          <a:srcRect b="0" l="0" r="0" t="0"/>
          <a:stretch/>
        </p:blipFill>
        <p:spPr>
          <a:xfrm>
            <a:off x="176040" y="4353000"/>
            <a:ext cx="1926000" cy="1417320"/>
          </a:xfrm>
          <a:prstGeom prst="rect">
            <a:avLst/>
          </a:prstGeom>
          <a:noFill/>
          <a:ln>
            <a:noFill/>
          </a:ln>
        </p:spPr>
      </p:pic>
      <p:sp>
        <p:nvSpPr>
          <p:cNvPr id="426" name="Google Shape;426;p65"/>
          <p:cNvSpPr/>
          <p:nvPr/>
        </p:nvSpPr>
        <p:spPr>
          <a:xfrm>
            <a:off x="566640" y="55082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DSpace</a:t>
            </a:r>
            <a:endParaRPr sz="1800"/>
          </a:p>
        </p:txBody>
      </p:sp>
      <p:sp>
        <p:nvSpPr>
          <p:cNvPr id="427" name="Google Shape;427;p65"/>
          <p:cNvSpPr/>
          <p:nvPr/>
        </p:nvSpPr>
        <p:spPr>
          <a:xfrm>
            <a:off x="2443320" y="4351560"/>
            <a:ext cx="1909800" cy="1410600"/>
          </a:xfrm>
          <a:prstGeom prst="rect">
            <a:avLst/>
          </a:prstGeom>
          <a:blipFill rotWithShape="1">
            <a:blip r:embed="rId12">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8" name="Google Shape;428;p65"/>
          <p:cNvSpPr/>
          <p:nvPr/>
        </p:nvSpPr>
        <p:spPr>
          <a:xfrm>
            <a:off x="2829600" y="55082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DSpace</a:t>
            </a:r>
            <a:endParaRPr sz="1800"/>
          </a:p>
        </p:txBody>
      </p:sp>
      <p:pic>
        <p:nvPicPr>
          <p:cNvPr id="429" name="Google Shape;429;p65"/>
          <p:cNvPicPr preferRelativeResize="0"/>
          <p:nvPr/>
        </p:nvPicPr>
        <p:blipFill rotWithShape="1">
          <a:blip r:embed="rId13">
            <a:alphaModFix/>
          </a:blip>
          <a:srcRect b="0" l="0" r="0" t="0"/>
          <a:stretch/>
        </p:blipFill>
        <p:spPr>
          <a:xfrm>
            <a:off x="4705560" y="4365240"/>
            <a:ext cx="1950839" cy="1404360"/>
          </a:xfrm>
          <a:prstGeom prst="rect">
            <a:avLst/>
          </a:prstGeom>
          <a:noFill/>
          <a:ln>
            <a:noFill/>
          </a:ln>
        </p:spPr>
      </p:pic>
      <p:sp>
        <p:nvSpPr>
          <p:cNvPr id="430" name="Google Shape;430;p65"/>
          <p:cNvSpPr/>
          <p:nvPr/>
        </p:nvSpPr>
        <p:spPr>
          <a:xfrm>
            <a:off x="5092920" y="55082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DSpace</a:t>
            </a:r>
            <a:endParaRPr sz="1800"/>
          </a:p>
        </p:txBody>
      </p:sp>
      <p:sp>
        <p:nvSpPr>
          <p:cNvPr id="431" name="Google Shape;431;p65"/>
          <p:cNvSpPr/>
          <p:nvPr/>
        </p:nvSpPr>
        <p:spPr>
          <a:xfrm>
            <a:off x="6969240" y="4351560"/>
            <a:ext cx="1909800" cy="1410600"/>
          </a:xfrm>
          <a:prstGeom prst="rect">
            <a:avLst/>
          </a:prstGeom>
          <a:blipFill rotWithShape="1">
            <a:blip r:embed="rId14">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2" name="Google Shape;432;p65"/>
          <p:cNvSpPr/>
          <p:nvPr/>
        </p:nvSpPr>
        <p:spPr>
          <a:xfrm>
            <a:off x="7355880" y="55082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DSpace</a:t>
            </a:r>
            <a:endParaRPr sz="1800"/>
          </a:p>
        </p:txBody>
      </p:sp>
      <p:sp>
        <p:nvSpPr>
          <p:cNvPr id="433" name="Google Shape;433;p65"/>
          <p:cNvSpPr/>
          <p:nvPr/>
        </p:nvSpPr>
        <p:spPr>
          <a:xfrm>
            <a:off x="651550" y="1147505"/>
            <a:ext cx="8227500" cy="11409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66"/>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1" sz="1800">
              <a:solidFill>
                <a:srgbClr val="2A7886"/>
              </a:solidFill>
            </a:endParaRPr>
          </a:p>
          <a:p>
            <a:pPr indent="0" lvl="0" marL="0" marR="0" rtl="0" algn="l">
              <a:lnSpc>
                <a:spcPct val="100000"/>
              </a:lnSpc>
              <a:spcBef>
                <a:spcPts val="0"/>
              </a:spcBef>
              <a:spcAft>
                <a:spcPts val="0"/>
              </a:spcAft>
              <a:buNone/>
            </a:pPr>
            <a:r>
              <a:rPr b="1" lang="es" sz="1800">
                <a:solidFill>
                  <a:srgbClr val="2A7886"/>
                </a:solidFill>
              </a:rPr>
              <a:t>Programas: DSpace, OJS...</a:t>
            </a:r>
            <a:br>
              <a:rPr b="1" lang="es" sz="1800">
                <a:solidFill>
                  <a:srgbClr val="2A7886"/>
                </a:solidFill>
              </a:rPr>
            </a:br>
            <a:endParaRPr b="0" i="0" sz="1800" u="none" cap="none" strike="noStrike"/>
          </a:p>
        </p:txBody>
      </p:sp>
      <p:graphicFrame>
        <p:nvGraphicFramePr>
          <p:cNvPr id="439" name="Google Shape;439;p66"/>
          <p:cNvGraphicFramePr/>
          <p:nvPr/>
        </p:nvGraphicFramePr>
        <p:xfrm>
          <a:off x="952500" y="699590"/>
          <a:ext cx="3000000" cy="3000000"/>
        </p:xfrm>
        <a:graphic>
          <a:graphicData uri="http://schemas.openxmlformats.org/drawingml/2006/table">
            <a:tbl>
              <a:tblPr>
                <a:noFill/>
                <a:tableStyleId>{42EF0FBD-8048-425A-BACF-25B9D7E7969B}</a:tableStyleId>
              </a:tblPr>
              <a:tblGrid>
                <a:gridCol w="3619500"/>
                <a:gridCol w="3619500"/>
              </a:tblGrid>
              <a:tr h="413825">
                <a:tc>
                  <a:txBody>
                    <a:bodyPr>
                      <a:noAutofit/>
                    </a:bodyPr>
                    <a:lstStyle/>
                    <a:p>
                      <a:pPr indent="0" lvl="0" marL="0">
                        <a:spcBef>
                          <a:spcPts val="0"/>
                        </a:spcBef>
                        <a:spcAft>
                          <a:spcPts val="0"/>
                        </a:spcAft>
                        <a:buNone/>
                      </a:pPr>
                      <a:r>
                        <a:rPr b="1" lang="es"/>
                        <a:t>TDX</a:t>
                      </a:r>
                      <a:endParaRPr b="1"/>
                    </a:p>
                  </a:txBody>
                  <a:tcPr marT="91425" marB="91425" marR="91425" marL="91425"/>
                </a:tc>
                <a:tc>
                  <a:txBody>
                    <a:bodyPr>
                      <a:noAutofit/>
                    </a:bodyPr>
                    <a:lstStyle/>
                    <a:p>
                      <a:pPr indent="0" lvl="0" marL="0">
                        <a:spcBef>
                          <a:spcPts val="0"/>
                        </a:spcBef>
                        <a:spcAft>
                          <a:spcPts val="0"/>
                        </a:spcAft>
                        <a:buNone/>
                      </a:pPr>
                      <a:r>
                        <a:rPr lang="es" sz="1600">
                          <a:solidFill>
                            <a:schemeClr val="dk1"/>
                          </a:solidFill>
                        </a:rPr>
                        <a:t>www.tdx.cat</a:t>
                      </a:r>
                      <a:endParaRPr/>
                    </a:p>
                  </a:txBody>
                  <a:tcPr marT="91425" marB="91425" marR="91425" marL="91425"/>
                </a:tc>
              </a:tr>
              <a:tr h="413825">
                <a:tc>
                  <a:txBody>
                    <a:bodyPr>
                      <a:noAutofit/>
                    </a:bodyPr>
                    <a:lstStyle/>
                    <a:p>
                      <a:pPr indent="0" lvl="0" marL="0" rtl="0">
                        <a:spcBef>
                          <a:spcPts val="0"/>
                        </a:spcBef>
                        <a:spcAft>
                          <a:spcPts val="0"/>
                        </a:spcAft>
                        <a:buNone/>
                      </a:pPr>
                      <a:r>
                        <a:rPr b="1" lang="es"/>
                        <a:t>RECERCAT</a:t>
                      </a:r>
                      <a:endParaRPr b="1"/>
                    </a:p>
                  </a:txBody>
                  <a:tcPr marT="91425" marB="91425" marR="91425" marL="91425"/>
                </a:tc>
                <a:tc>
                  <a:txBody>
                    <a:bodyPr>
                      <a:noAutofit/>
                    </a:bodyPr>
                    <a:lstStyle/>
                    <a:p>
                      <a:pPr indent="0" lvl="0" marL="0" rtl="0">
                        <a:spcBef>
                          <a:spcPts val="0"/>
                        </a:spcBef>
                        <a:spcAft>
                          <a:spcPts val="0"/>
                        </a:spcAft>
                        <a:buNone/>
                      </a:pPr>
                      <a:r>
                        <a:rPr lang="es" sz="1600">
                          <a:solidFill>
                            <a:schemeClr val="dk1"/>
                          </a:solidFill>
                        </a:rPr>
                        <a:t>www.recercat.cat</a:t>
                      </a:r>
                      <a:endParaRPr/>
                    </a:p>
                  </a:txBody>
                  <a:tcPr marT="91425" marB="91425" marR="91425" marL="91425"/>
                </a:tc>
              </a:tr>
              <a:tr h="413825">
                <a:tc>
                  <a:txBody>
                    <a:bodyPr>
                      <a:noAutofit/>
                    </a:bodyPr>
                    <a:lstStyle/>
                    <a:p>
                      <a:pPr indent="0" lvl="0" marL="0" rtl="0">
                        <a:spcBef>
                          <a:spcPts val="0"/>
                        </a:spcBef>
                        <a:spcAft>
                          <a:spcPts val="0"/>
                        </a:spcAft>
                        <a:buNone/>
                      </a:pPr>
                      <a:r>
                        <a:rPr b="1" lang="es"/>
                        <a:t>RACO</a:t>
                      </a:r>
                      <a:endParaRPr b="1"/>
                    </a:p>
                  </a:txBody>
                  <a:tcPr marT="91425" marB="91425" marR="91425" marL="91425"/>
                </a:tc>
                <a:tc>
                  <a:txBody>
                    <a:bodyPr>
                      <a:noAutofit/>
                    </a:bodyPr>
                    <a:lstStyle/>
                    <a:p>
                      <a:pPr indent="0" lvl="0" marL="0" rtl="0">
                        <a:spcBef>
                          <a:spcPts val="0"/>
                        </a:spcBef>
                        <a:spcAft>
                          <a:spcPts val="0"/>
                        </a:spcAft>
                        <a:buNone/>
                      </a:pPr>
                      <a:r>
                        <a:rPr lang="es" sz="1600">
                          <a:solidFill>
                            <a:schemeClr val="dk1"/>
                          </a:solidFill>
                        </a:rPr>
                        <a:t>www.raco.cat</a:t>
                      </a:r>
                      <a:endParaRPr/>
                    </a:p>
                  </a:txBody>
                  <a:tcPr marT="91425" marB="91425" marR="91425" marL="91425"/>
                </a:tc>
              </a:tr>
              <a:tr h="413825">
                <a:tc>
                  <a:txBody>
                    <a:bodyPr>
                      <a:noAutofit/>
                    </a:bodyPr>
                    <a:lstStyle/>
                    <a:p>
                      <a:pPr indent="0" lvl="0" marL="0" rtl="0">
                        <a:spcBef>
                          <a:spcPts val="0"/>
                        </a:spcBef>
                        <a:spcAft>
                          <a:spcPts val="0"/>
                        </a:spcAft>
                        <a:buNone/>
                      </a:pPr>
                      <a:r>
                        <a:rPr b="1" lang="es"/>
                        <a:t>PADICAT</a:t>
                      </a:r>
                      <a:endParaRPr b="1"/>
                    </a:p>
                  </a:txBody>
                  <a:tcPr marT="91425" marB="91425" marR="91425" marL="91425"/>
                </a:tc>
                <a:tc>
                  <a:txBody>
                    <a:bodyPr>
                      <a:noAutofit/>
                    </a:bodyPr>
                    <a:lstStyle/>
                    <a:p>
                      <a:pPr indent="0" lvl="0" marL="0" rtl="0">
                        <a:spcBef>
                          <a:spcPts val="0"/>
                        </a:spcBef>
                        <a:spcAft>
                          <a:spcPts val="0"/>
                        </a:spcAft>
                        <a:buNone/>
                      </a:pPr>
                      <a:r>
                        <a:rPr lang="es" sz="1600">
                          <a:solidFill>
                            <a:schemeClr val="dk1"/>
                          </a:solidFill>
                        </a:rPr>
                        <a:t>www.padicat.cat</a:t>
                      </a:r>
                      <a:endParaRPr/>
                    </a:p>
                  </a:txBody>
                  <a:tcPr marT="91425" marB="91425" marR="91425" marL="91425"/>
                </a:tc>
              </a:tr>
              <a:tr h="413825">
                <a:tc>
                  <a:txBody>
                    <a:bodyPr>
                      <a:noAutofit/>
                    </a:bodyPr>
                    <a:lstStyle/>
                    <a:p>
                      <a:pPr indent="0" lvl="0" marL="0" rtl="0">
                        <a:spcBef>
                          <a:spcPts val="0"/>
                        </a:spcBef>
                        <a:spcAft>
                          <a:spcPts val="0"/>
                        </a:spcAft>
                        <a:buNone/>
                      </a:pPr>
                      <a:r>
                        <a:rPr b="1" lang="es"/>
                        <a:t>RECYT</a:t>
                      </a:r>
                      <a:endParaRPr b="1"/>
                    </a:p>
                  </a:txBody>
                  <a:tcPr marT="91425" marB="91425" marR="91425" marL="91425"/>
                </a:tc>
                <a:tc>
                  <a:txBody>
                    <a:bodyPr>
                      <a:noAutofit/>
                    </a:bodyPr>
                    <a:lstStyle/>
                    <a:p>
                      <a:pPr indent="0" lvl="0" marL="0" rtl="0">
                        <a:spcBef>
                          <a:spcPts val="0"/>
                        </a:spcBef>
                        <a:spcAft>
                          <a:spcPts val="0"/>
                        </a:spcAft>
                        <a:buNone/>
                      </a:pPr>
                      <a:r>
                        <a:rPr lang="es" sz="1600">
                          <a:solidFill>
                            <a:schemeClr val="dk1"/>
                          </a:solidFill>
                        </a:rPr>
                        <a:t>http://recyt.fecyt.es</a:t>
                      </a:r>
                      <a:endParaRPr/>
                    </a:p>
                  </a:txBody>
                  <a:tcPr marT="91425" marB="91425" marR="91425" marL="91425"/>
                </a:tc>
              </a:tr>
              <a:tr h="413825">
                <a:tc>
                  <a:txBody>
                    <a:bodyPr>
                      <a:noAutofit/>
                    </a:bodyPr>
                    <a:lstStyle/>
                    <a:p>
                      <a:pPr indent="0" lvl="0" marL="0" rtl="0">
                        <a:spcBef>
                          <a:spcPts val="0"/>
                        </a:spcBef>
                        <a:spcAft>
                          <a:spcPts val="0"/>
                        </a:spcAft>
                        <a:buNone/>
                      </a:pPr>
                      <a:r>
                        <a:rPr b="1" lang="es"/>
                        <a:t>MDC</a:t>
                      </a:r>
                      <a:endParaRPr b="1"/>
                    </a:p>
                  </a:txBody>
                  <a:tcPr marT="91425" marB="91425" marR="91425" marL="91425"/>
                </a:tc>
                <a:tc>
                  <a:txBody>
                    <a:bodyPr>
                      <a:noAutofit/>
                    </a:bodyPr>
                    <a:lstStyle/>
                    <a:p>
                      <a:pPr indent="0" lvl="0" marL="0" rtl="0">
                        <a:spcBef>
                          <a:spcPts val="0"/>
                        </a:spcBef>
                        <a:spcAft>
                          <a:spcPts val="0"/>
                        </a:spcAft>
                        <a:buNone/>
                      </a:pPr>
                      <a:r>
                        <a:rPr lang="es" sz="1600">
                          <a:solidFill>
                            <a:schemeClr val="dk1"/>
                          </a:solidFill>
                        </a:rPr>
                        <a:t>http://mdc.cbuc.cat</a:t>
                      </a:r>
                      <a:endParaRPr/>
                    </a:p>
                  </a:txBody>
                  <a:tcPr marT="91425" marB="91425" marR="91425" marL="91425"/>
                </a:tc>
              </a:tr>
              <a:tr h="413825">
                <a:tc>
                  <a:txBody>
                    <a:bodyPr>
                      <a:noAutofit/>
                    </a:bodyPr>
                    <a:lstStyle/>
                    <a:p>
                      <a:pPr indent="0" lvl="0" marL="0" rtl="0">
                        <a:spcBef>
                          <a:spcPts val="0"/>
                        </a:spcBef>
                        <a:spcAft>
                          <a:spcPts val="0"/>
                        </a:spcAft>
                        <a:buNone/>
                      </a:pPr>
                      <a:r>
                        <a:rPr b="1" lang="es"/>
                        <a:t>MDX</a:t>
                      </a:r>
                      <a:endParaRPr b="1"/>
                    </a:p>
                  </a:txBody>
                  <a:tcPr marT="91425" marB="91425" marR="91425" marL="91425"/>
                </a:tc>
                <a:tc>
                  <a:txBody>
                    <a:bodyPr>
                      <a:noAutofit/>
                    </a:bodyPr>
                    <a:lstStyle/>
                    <a:p>
                      <a:pPr indent="0" lvl="0" marL="0" rtl="0">
                        <a:spcBef>
                          <a:spcPts val="0"/>
                        </a:spcBef>
                        <a:spcAft>
                          <a:spcPts val="0"/>
                        </a:spcAft>
                        <a:buNone/>
                      </a:pPr>
                      <a:r>
                        <a:rPr lang="es" sz="1600">
                          <a:solidFill>
                            <a:schemeClr val="dk1"/>
                          </a:solidFill>
                        </a:rPr>
                        <a:t>www.mdx.cat</a:t>
                      </a:r>
                      <a:endParaRPr sz="1600">
                        <a:solidFill>
                          <a:schemeClr val="dk1"/>
                        </a:solidFill>
                      </a:endParaRPr>
                    </a:p>
                  </a:txBody>
                  <a:tcPr marT="91425" marB="91425" marR="91425" marL="91425"/>
                </a:tc>
              </a:tr>
              <a:tr h="413825">
                <a:tc>
                  <a:txBody>
                    <a:bodyPr>
                      <a:noAutofit/>
                    </a:bodyPr>
                    <a:lstStyle/>
                    <a:p>
                      <a:pPr indent="0" lvl="0" marL="0" rtl="0">
                        <a:spcBef>
                          <a:spcPts val="0"/>
                        </a:spcBef>
                        <a:spcAft>
                          <a:spcPts val="0"/>
                        </a:spcAft>
                        <a:buNone/>
                      </a:pPr>
                      <a:r>
                        <a:rPr b="1" lang="es"/>
                        <a:t>PADICYT</a:t>
                      </a:r>
                      <a:endParaRPr b="1"/>
                    </a:p>
                  </a:txBody>
                  <a:tcPr marT="91425" marB="91425" marR="91425" marL="91425"/>
                </a:tc>
                <a:tc>
                  <a:txBody>
                    <a:bodyPr>
                      <a:noAutofit/>
                    </a:bodyPr>
                    <a:lstStyle/>
                    <a:p>
                      <a:pPr indent="0" lvl="0" marL="0" rtl="0">
                        <a:spcBef>
                          <a:spcPts val="0"/>
                        </a:spcBef>
                        <a:spcAft>
                          <a:spcPts val="0"/>
                        </a:spcAft>
                        <a:buNone/>
                      </a:pPr>
                      <a:r>
                        <a:rPr lang="es" sz="1600">
                          <a:solidFill>
                            <a:schemeClr val="dk1"/>
                          </a:solidFill>
                        </a:rPr>
                        <a:t>http://padicyt.es</a:t>
                      </a:r>
                      <a:endParaRPr sz="1600">
                        <a:solidFill>
                          <a:schemeClr val="dk1"/>
                        </a:solidFill>
                      </a:endParaRPr>
                    </a:p>
                  </a:txBody>
                  <a:tcPr marT="91425" marB="91425" marR="91425" marL="91425"/>
                </a:tc>
              </a:tr>
              <a:tr h="413825">
                <a:tc>
                  <a:txBody>
                    <a:bodyPr>
                      <a:noAutofit/>
                    </a:bodyPr>
                    <a:lstStyle/>
                    <a:p>
                      <a:pPr indent="0" lvl="0" marL="0" rtl="0">
                        <a:spcBef>
                          <a:spcPts val="0"/>
                        </a:spcBef>
                        <a:spcAft>
                          <a:spcPts val="0"/>
                        </a:spcAft>
                        <a:buNone/>
                      </a:pPr>
                      <a:r>
                        <a:rPr b="1" lang="es"/>
                        <a:t>CALAIX</a:t>
                      </a:r>
                      <a:endParaRPr b="1"/>
                    </a:p>
                  </a:txBody>
                  <a:tcPr marT="91425" marB="91425" marR="91425" marL="91425"/>
                </a:tc>
                <a:tc>
                  <a:txBody>
                    <a:bodyPr>
                      <a:noAutofit/>
                    </a:bodyPr>
                    <a:lstStyle/>
                    <a:p>
                      <a:pPr indent="0" lvl="0" marL="0" rtl="0">
                        <a:spcBef>
                          <a:spcPts val="0"/>
                        </a:spcBef>
                        <a:spcAft>
                          <a:spcPts val="0"/>
                        </a:spcAft>
                        <a:buNone/>
                      </a:pPr>
                      <a:r>
                        <a:rPr lang="es" sz="1600">
                          <a:solidFill>
                            <a:schemeClr val="dk1"/>
                          </a:solidFill>
                        </a:rPr>
                        <a:t>http://calaix.gencat.cat</a:t>
                      </a:r>
                      <a:endParaRPr sz="1600">
                        <a:solidFill>
                          <a:schemeClr val="dk1"/>
                        </a:solidFill>
                      </a:endParaRPr>
                    </a:p>
                  </a:txBody>
                  <a:tcPr marT="91425" marB="91425" marR="91425" marL="91425"/>
                </a:tc>
              </a:tr>
              <a:tr h="413825">
                <a:tc>
                  <a:txBody>
                    <a:bodyPr>
                      <a:noAutofit/>
                    </a:bodyPr>
                    <a:lstStyle/>
                    <a:p>
                      <a:pPr indent="0" lvl="0" marL="0" rtl="0">
                        <a:spcBef>
                          <a:spcPts val="0"/>
                        </a:spcBef>
                        <a:spcAft>
                          <a:spcPts val="0"/>
                        </a:spcAft>
                        <a:buNone/>
                      </a:pPr>
                      <a:r>
                        <a:rPr b="1" lang="es"/>
                        <a:t>Filmoteca de Catalunya</a:t>
                      </a:r>
                      <a:endParaRPr b="1"/>
                    </a:p>
                  </a:txBody>
                  <a:tcPr marT="91425" marB="91425" marR="91425" marL="91425"/>
                </a:tc>
                <a:tc>
                  <a:txBody>
                    <a:bodyPr>
                      <a:noAutofit/>
                    </a:bodyPr>
                    <a:lstStyle/>
                    <a:p>
                      <a:pPr indent="0" lvl="0" marL="0" rtl="0">
                        <a:spcBef>
                          <a:spcPts val="0"/>
                        </a:spcBef>
                        <a:spcAft>
                          <a:spcPts val="0"/>
                        </a:spcAft>
                        <a:buNone/>
                      </a:pPr>
                      <a:r>
                        <a:rPr lang="es" sz="1600">
                          <a:solidFill>
                            <a:schemeClr val="dk1"/>
                          </a:solidFill>
                        </a:rPr>
                        <a:t>http:://repositori.filmoteca.cat</a:t>
                      </a:r>
                      <a:endParaRPr sz="1600">
                        <a:solidFill>
                          <a:schemeClr val="dk1"/>
                        </a:solidFill>
                      </a:endParaRPr>
                    </a:p>
                  </a:txBody>
                  <a:tcPr marT="91425" marB="91425" marR="91425" marL="91425"/>
                </a:tc>
              </a:tr>
              <a:tr h="413825">
                <a:tc>
                  <a:txBody>
                    <a:bodyPr>
                      <a:noAutofit/>
                    </a:bodyPr>
                    <a:lstStyle/>
                    <a:p>
                      <a:pPr indent="0" lvl="0" marL="0" rtl="0">
                        <a:spcBef>
                          <a:spcPts val="0"/>
                        </a:spcBef>
                        <a:spcAft>
                          <a:spcPts val="0"/>
                        </a:spcAft>
                        <a:buNone/>
                      </a:pPr>
                      <a:r>
                        <a:rPr b="1" lang="es"/>
                        <a:t>SCIENTIA</a:t>
                      </a:r>
                      <a:endParaRPr b="1"/>
                    </a:p>
                  </a:txBody>
                  <a:tcPr marT="91425" marB="91425" marR="91425" marL="91425"/>
                </a:tc>
                <a:tc>
                  <a:txBody>
                    <a:bodyPr>
                      <a:noAutofit/>
                    </a:bodyPr>
                    <a:lstStyle/>
                    <a:p>
                      <a:pPr indent="0" lvl="0" marL="0" rtl="0">
                        <a:spcBef>
                          <a:spcPts val="0"/>
                        </a:spcBef>
                        <a:spcAft>
                          <a:spcPts val="0"/>
                        </a:spcAft>
                        <a:buNone/>
                      </a:pPr>
                      <a:r>
                        <a:rPr lang="es" sz="1600">
                          <a:solidFill>
                            <a:schemeClr val="dk1"/>
                          </a:solidFill>
                        </a:rPr>
                        <a:t>http://scientiasalut.gencat.cat</a:t>
                      </a:r>
                      <a:endParaRPr sz="1600">
                        <a:solidFill>
                          <a:schemeClr val="dk1"/>
                        </a:solidFill>
                      </a:endParaRPr>
                    </a:p>
                  </a:txBody>
                  <a:tcPr marT="91425" marB="91425" marR="91425" marL="91425"/>
                </a:tc>
              </a:tr>
              <a:tr h="413825">
                <a:tc>
                  <a:txBody>
                    <a:bodyPr>
                      <a:noAutofit/>
                    </a:bodyPr>
                    <a:lstStyle/>
                    <a:p>
                      <a:pPr indent="0" lvl="0" marL="0" rtl="0">
                        <a:spcBef>
                          <a:spcPts val="0"/>
                        </a:spcBef>
                        <a:spcAft>
                          <a:spcPts val="0"/>
                        </a:spcAft>
                        <a:buNone/>
                      </a:pPr>
                      <a:r>
                        <a:rPr b="1" lang="es"/>
                        <a:t>MACBA</a:t>
                      </a:r>
                      <a:endParaRPr b="1"/>
                    </a:p>
                  </a:txBody>
                  <a:tcPr marT="91425" marB="91425" marR="91425" marL="91425"/>
                </a:tc>
                <a:tc>
                  <a:txBody>
                    <a:bodyPr>
                      <a:noAutofit/>
                    </a:bodyPr>
                    <a:lstStyle/>
                    <a:p>
                      <a:pPr indent="0" lvl="0" marL="0" rtl="0">
                        <a:spcBef>
                          <a:spcPts val="0"/>
                        </a:spcBef>
                        <a:spcAft>
                          <a:spcPts val="0"/>
                        </a:spcAft>
                        <a:buNone/>
                      </a:pPr>
                      <a:r>
                        <a:rPr lang="es" sz="1600">
                          <a:solidFill>
                            <a:schemeClr val="dk1"/>
                          </a:solidFill>
                        </a:rPr>
                        <a:t>http://repositori.macba.cat</a:t>
                      </a:r>
                      <a:endParaRPr sz="1600">
                        <a:solidFill>
                          <a:schemeClr val="dk1"/>
                        </a:solidFill>
                      </a:endParaRPr>
                    </a:p>
                  </a:txBody>
                  <a:tcPr marT="91425" marB="91425" marR="91425" marL="91425"/>
                </a:tc>
              </a:tr>
              <a:tr h="413825">
                <a:tc>
                  <a:txBody>
                    <a:bodyPr>
                      <a:noAutofit/>
                    </a:bodyPr>
                    <a:lstStyle/>
                    <a:p>
                      <a:pPr indent="0" lvl="0" marL="0" rtl="0">
                        <a:spcBef>
                          <a:spcPts val="0"/>
                        </a:spcBef>
                        <a:spcAft>
                          <a:spcPts val="0"/>
                        </a:spcAft>
                        <a:buNone/>
                      </a:pPr>
                      <a:r>
                        <a:rPr b="1" lang="es"/>
                        <a:t>PRC</a:t>
                      </a:r>
                      <a:endParaRPr b="1"/>
                    </a:p>
                  </a:txBody>
                  <a:tcPr marT="91425" marB="91425" marR="91425" marL="91425"/>
                </a:tc>
                <a:tc>
                  <a:txBody>
                    <a:bodyPr>
                      <a:noAutofit/>
                    </a:bodyPr>
                    <a:lstStyle/>
                    <a:p>
                      <a:pPr indent="0" lvl="0" marL="0" rtl="0">
                        <a:spcBef>
                          <a:spcPts val="0"/>
                        </a:spcBef>
                        <a:spcAft>
                          <a:spcPts val="0"/>
                        </a:spcAft>
                        <a:buNone/>
                      </a:pPr>
                      <a:r>
                        <a:rPr lang="es" sz="1600">
                          <a:solidFill>
                            <a:schemeClr val="dk1"/>
                          </a:solidFill>
                        </a:rPr>
                        <a:t>https://portalrecerca.csuc.cat</a:t>
                      </a:r>
                      <a:endParaRPr sz="1600">
                        <a:solidFill>
                          <a:schemeClr val="dk1"/>
                        </a:solidFill>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7"/>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Índice</a:t>
            </a:r>
            <a:endParaRPr sz="1800"/>
          </a:p>
        </p:txBody>
      </p:sp>
      <p:sp>
        <p:nvSpPr>
          <p:cNvPr id="445" name="Google Shape;445;p67"/>
          <p:cNvSpPr/>
          <p:nvPr/>
        </p:nvSpPr>
        <p:spPr>
          <a:xfrm>
            <a:off x="936000" y="792000"/>
            <a:ext cx="7559700" cy="5389800"/>
          </a:xfrm>
          <a:prstGeom prst="rect">
            <a:avLst/>
          </a:prstGeom>
          <a:noFill/>
          <a:ln cap="flat" cmpd="sng" w="9525">
            <a:solidFill>
              <a:srgbClr val="FFFFFF"/>
            </a:solidFill>
            <a:prstDash val="solid"/>
            <a:round/>
            <a:headEnd len="sm" w="sm" type="none"/>
            <a:tailEnd len="sm" w="sm" type="none"/>
          </a:ln>
        </p:spPr>
        <p:txBody>
          <a:bodyPr anchorCtr="0" anchor="t" bIns="45000" lIns="90000" spcFirstLastPara="1" rIns="90000" wrap="square" tIns="45000">
            <a:noAutofit/>
          </a:bodyPr>
          <a:lstStyle/>
          <a:p>
            <a:pPr indent="-342900" lvl="0" marL="457200" marR="0" rtl="0" algn="l">
              <a:spcBef>
                <a:spcPts val="0"/>
              </a:spcBef>
              <a:spcAft>
                <a:spcPts val="0"/>
              </a:spcAft>
              <a:buClr>
                <a:srgbClr val="2A7886"/>
              </a:buClr>
              <a:buSzPts val="1800"/>
              <a:buChar char="●"/>
            </a:pPr>
            <a:r>
              <a:rPr b="1" lang="es" sz="1800">
                <a:solidFill>
                  <a:srgbClr val="2A7886"/>
                </a:solidFill>
              </a:rPr>
              <a:t>Introducción a DSpace</a:t>
            </a:r>
            <a:endParaRPr b="1" sz="1800">
              <a:solidFill>
                <a:srgbClr val="2A7886"/>
              </a:solidFill>
            </a:endParaRPr>
          </a:p>
          <a:p>
            <a:pPr indent="-342900" lvl="1" marL="914400" marR="0" rtl="0" algn="l">
              <a:spcBef>
                <a:spcPts val="0"/>
              </a:spcBef>
              <a:spcAft>
                <a:spcPts val="0"/>
              </a:spcAft>
              <a:buClr>
                <a:srgbClr val="2A7886"/>
              </a:buClr>
              <a:buSzPts val="1800"/>
              <a:buFont typeface="Arial"/>
              <a:buChar char="○"/>
            </a:pPr>
            <a:r>
              <a:rPr lang="es" sz="1800">
                <a:solidFill>
                  <a:srgbClr val="2A7886"/>
                </a:solidFill>
                <a:latin typeface="Arial"/>
                <a:ea typeface="Arial"/>
                <a:cs typeface="Arial"/>
                <a:sym typeface="Arial"/>
              </a:rPr>
              <a:t>Qué es D</a:t>
            </a:r>
            <a:r>
              <a:rPr lang="es" sz="1800">
                <a:solidFill>
                  <a:srgbClr val="2A7886"/>
                </a:solidFill>
              </a:rPr>
              <a:t>S</a:t>
            </a:r>
            <a:r>
              <a:rPr lang="es" sz="1800">
                <a:solidFill>
                  <a:srgbClr val="2A7886"/>
                </a:solidFill>
                <a:latin typeface="Arial"/>
                <a:ea typeface="Arial"/>
                <a:cs typeface="Arial"/>
                <a:sym typeface="Arial"/>
              </a:rPr>
              <a:t>pace</a:t>
            </a:r>
            <a:endParaRPr sz="1800">
              <a:solidFill>
                <a:srgbClr val="2A7886"/>
              </a:solidFill>
            </a:endParaRPr>
          </a:p>
          <a:p>
            <a:pPr indent="-342900" lvl="1" marL="914400" marR="0" rtl="0" algn="l">
              <a:spcBef>
                <a:spcPts val="0"/>
              </a:spcBef>
              <a:spcAft>
                <a:spcPts val="0"/>
              </a:spcAft>
              <a:buClr>
                <a:srgbClr val="2A7886"/>
              </a:buClr>
              <a:buSzPts val="1800"/>
              <a:buFont typeface="Arial"/>
              <a:buChar char="○"/>
            </a:pPr>
            <a:r>
              <a:rPr lang="es" sz="1800">
                <a:solidFill>
                  <a:srgbClr val="2A7886"/>
                </a:solidFill>
                <a:latin typeface="Arial"/>
                <a:ea typeface="Arial"/>
                <a:cs typeface="Arial"/>
                <a:sym typeface="Arial"/>
              </a:rPr>
              <a:t>Las últimas versiones y la nueva versión D</a:t>
            </a:r>
            <a:r>
              <a:rPr lang="es" sz="1800">
                <a:solidFill>
                  <a:srgbClr val="2A7886"/>
                </a:solidFill>
              </a:rPr>
              <a:t>S</a:t>
            </a:r>
            <a:r>
              <a:rPr lang="es" sz="1800">
                <a:solidFill>
                  <a:srgbClr val="2A7886"/>
                </a:solidFill>
                <a:latin typeface="Arial"/>
                <a:ea typeface="Arial"/>
                <a:cs typeface="Arial"/>
                <a:sym typeface="Arial"/>
              </a:rPr>
              <a:t>pace 7</a:t>
            </a:r>
            <a:endParaRPr sz="1800">
              <a:solidFill>
                <a:srgbClr val="2A7886"/>
              </a:solidFill>
            </a:endParaRPr>
          </a:p>
          <a:p>
            <a:pPr indent="-342900" lvl="1" marL="914400" marR="0" rtl="0" algn="l">
              <a:spcBef>
                <a:spcPts val="0"/>
              </a:spcBef>
              <a:spcAft>
                <a:spcPts val="0"/>
              </a:spcAft>
              <a:buClr>
                <a:srgbClr val="2A7886"/>
              </a:buClr>
              <a:buSzPts val="1800"/>
              <a:buFont typeface="Arial"/>
              <a:buChar char="○"/>
            </a:pPr>
            <a:r>
              <a:rPr lang="es" sz="1800">
                <a:solidFill>
                  <a:srgbClr val="2A7886"/>
                </a:solidFill>
                <a:latin typeface="Arial"/>
                <a:ea typeface="Arial"/>
                <a:cs typeface="Arial"/>
                <a:sym typeface="Arial"/>
              </a:rPr>
              <a:t>XMLUI y JSPUI: comparación</a:t>
            </a:r>
            <a:endParaRPr sz="1800">
              <a:solidFill>
                <a:srgbClr val="2A7886"/>
              </a:solidFill>
            </a:endParaRPr>
          </a:p>
          <a:p>
            <a:pPr indent="-342900" lvl="1" marL="914400" marR="0" rtl="0" algn="l">
              <a:spcBef>
                <a:spcPts val="0"/>
              </a:spcBef>
              <a:spcAft>
                <a:spcPts val="0"/>
              </a:spcAft>
              <a:buClr>
                <a:srgbClr val="2A7886"/>
              </a:buClr>
              <a:buSzPts val="1800"/>
              <a:buFont typeface="Arial"/>
              <a:buChar char="○"/>
            </a:pPr>
            <a:r>
              <a:rPr lang="es" sz="1800">
                <a:solidFill>
                  <a:srgbClr val="2A7886"/>
                </a:solidFill>
                <a:latin typeface="Arial"/>
                <a:ea typeface="Arial"/>
                <a:cs typeface="Arial"/>
                <a:sym typeface="Arial"/>
              </a:rPr>
              <a:t>Requisitos</a:t>
            </a:r>
            <a:endParaRPr sz="1800">
              <a:solidFill>
                <a:srgbClr val="2A7886"/>
              </a:solidFill>
            </a:endParaRPr>
          </a:p>
          <a:p>
            <a:pPr indent="-342900" lvl="1" marL="914400" marR="0" rtl="0" algn="l">
              <a:spcBef>
                <a:spcPts val="0"/>
              </a:spcBef>
              <a:spcAft>
                <a:spcPts val="0"/>
              </a:spcAft>
              <a:buClr>
                <a:srgbClr val="2A7886"/>
              </a:buClr>
              <a:buSzPts val="1800"/>
              <a:buFont typeface="Arial"/>
              <a:buChar char="○"/>
            </a:pPr>
            <a:r>
              <a:rPr lang="es" sz="1800">
                <a:solidFill>
                  <a:srgbClr val="2A7886"/>
                </a:solidFill>
                <a:latin typeface="Arial"/>
                <a:ea typeface="Arial"/>
                <a:cs typeface="Arial"/>
                <a:sym typeface="Arial"/>
              </a:rPr>
              <a:t>Maven &amp; Cocoon</a:t>
            </a:r>
            <a:endParaRPr sz="1800">
              <a:solidFill>
                <a:srgbClr val="2A7886"/>
              </a:solidFill>
            </a:endParaRPr>
          </a:p>
          <a:p>
            <a:pPr indent="-342900" lvl="1" marL="914400" marR="0" rtl="0" algn="l">
              <a:spcBef>
                <a:spcPts val="0"/>
              </a:spcBef>
              <a:spcAft>
                <a:spcPts val="0"/>
              </a:spcAft>
              <a:buClr>
                <a:srgbClr val="2A7886"/>
              </a:buClr>
              <a:buSzPts val="1800"/>
              <a:buFont typeface="Arial"/>
              <a:buChar char="○"/>
            </a:pPr>
            <a:r>
              <a:rPr lang="es" sz="1800">
                <a:solidFill>
                  <a:srgbClr val="2A7886"/>
                </a:solidFill>
                <a:latin typeface="Arial"/>
                <a:ea typeface="Arial"/>
                <a:cs typeface="Arial"/>
                <a:sym typeface="Arial"/>
              </a:rPr>
              <a:t>Primera instalación de D</a:t>
            </a:r>
            <a:r>
              <a:rPr lang="es" sz="1800">
                <a:solidFill>
                  <a:srgbClr val="2A7886"/>
                </a:solidFill>
              </a:rPr>
              <a:t>S</a:t>
            </a:r>
            <a:r>
              <a:rPr lang="es" sz="1800">
                <a:solidFill>
                  <a:srgbClr val="2A7886"/>
                </a:solidFill>
                <a:latin typeface="Arial"/>
                <a:ea typeface="Arial"/>
                <a:cs typeface="Arial"/>
                <a:sym typeface="Arial"/>
              </a:rPr>
              <a:t>pace</a:t>
            </a:r>
            <a:endParaRPr sz="1800">
              <a:solidFill>
                <a:srgbClr val="2A7886"/>
              </a:solidFill>
            </a:endParaRPr>
          </a:p>
          <a:p>
            <a:pPr indent="0" lvl="0" marL="0" marR="0" rtl="0" algn="l">
              <a:spcBef>
                <a:spcPts val="0"/>
              </a:spcBef>
              <a:spcAft>
                <a:spcPts val="0"/>
              </a:spcAft>
              <a:buNone/>
            </a:pPr>
            <a:r>
              <a:t/>
            </a:r>
            <a:endParaRPr sz="1800">
              <a:solidFill>
                <a:srgbClr val="2A7886"/>
              </a:solidFill>
            </a:endParaRPr>
          </a:p>
          <a:p>
            <a:pPr indent="-342900" lvl="0" marL="457200" marR="0" rtl="0" algn="l">
              <a:spcBef>
                <a:spcPts val="0"/>
              </a:spcBef>
              <a:spcAft>
                <a:spcPts val="0"/>
              </a:spcAft>
              <a:buClr>
                <a:srgbClr val="2A7886"/>
              </a:buClr>
              <a:buSzPts val="1800"/>
              <a:buChar char="●"/>
            </a:pPr>
            <a:r>
              <a:rPr b="1" lang="es" sz="1800">
                <a:solidFill>
                  <a:srgbClr val="2A7886"/>
                </a:solidFill>
              </a:rPr>
              <a:t>Configuraciones</a:t>
            </a:r>
            <a:endParaRPr b="1" sz="1800">
              <a:solidFill>
                <a:srgbClr val="2A7886"/>
              </a:solidFill>
            </a:endParaRPr>
          </a:p>
          <a:p>
            <a:pPr indent="-342900" lvl="1" marL="914400" marR="0" rtl="0" algn="l">
              <a:spcBef>
                <a:spcPts val="0"/>
              </a:spcBef>
              <a:spcAft>
                <a:spcPts val="0"/>
              </a:spcAft>
              <a:buClr>
                <a:srgbClr val="2A7886"/>
              </a:buClr>
              <a:buSzPts val="1800"/>
              <a:buFont typeface="Arial"/>
              <a:buChar char="○"/>
            </a:pPr>
            <a:r>
              <a:rPr lang="es" sz="1800">
                <a:solidFill>
                  <a:srgbClr val="2A7886"/>
                </a:solidFill>
                <a:latin typeface="Arial"/>
                <a:ea typeface="Arial"/>
                <a:cs typeface="Arial"/>
                <a:sym typeface="Arial"/>
              </a:rPr>
              <a:t>Configuraciones básicas</a:t>
            </a:r>
            <a:endParaRPr sz="1800">
              <a:solidFill>
                <a:srgbClr val="2A7886"/>
              </a:solidFill>
            </a:endParaRPr>
          </a:p>
          <a:p>
            <a:pPr indent="-342900" lvl="1" marL="914400" marR="0" rtl="0" algn="l">
              <a:spcBef>
                <a:spcPts val="0"/>
              </a:spcBef>
              <a:spcAft>
                <a:spcPts val="0"/>
              </a:spcAft>
              <a:buClr>
                <a:srgbClr val="2A7886"/>
              </a:buClr>
              <a:buSzPts val="1800"/>
              <a:buFont typeface="Arial"/>
              <a:buChar char="○"/>
            </a:pPr>
            <a:r>
              <a:rPr lang="es" sz="1800">
                <a:solidFill>
                  <a:srgbClr val="2A7886"/>
                </a:solidFill>
                <a:latin typeface="Arial"/>
                <a:ea typeface="Arial"/>
                <a:cs typeface="Arial"/>
                <a:sym typeface="Arial"/>
              </a:rPr>
              <a:t>Emails</a:t>
            </a:r>
            <a:endParaRPr sz="1800">
              <a:solidFill>
                <a:srgbClr val="2A7886"/>
              </a:solidFill>
            </a:endParaRPr>
          </a:p>
          <a:p>
            <a:pPr indent="-342900" lvl="1" marL="914400" marR="0" rtl="0" algn="l">
              <a:spcBef>
                <a:spcPts val="0"/>
              </a:spcBef>
              <a:spcAft>
                <a:spcPts val="0"/>
              </a:spcAft>
              <a:buClr>
                <a:srgbClr val="2A7886"/>
              </a:buClr>
              <a:buSzPts val="1800"/>
              <a:buFont typeface="Arial"/>
              <a:buChar char="○"/>
            </a:pPr>
            <a:r>
              <a:rPr lang="es" sz="1800">
                <a:solidFill>
                  <a:srgbClr val="2A7886"/>
                </a:solidFill>
                <a:latin typeface="Arial"/>
                <a:ea typeface="Arial"/>
                <a:cs typeface="Arial"/>
                <a:sym typeface="Arial"/>
              </a:rPr>
              <a:t>Internacionalización</a:t>
            </a:r>
            <a:endParaRPr sz="1800">
              <a:solidFill>
                <a:srgbClr val="2A7886"/>
              </a:solidFill>
            </a:endParaRPr>
          </a:p>
          <a:p>
            <a:pPr indent="-342900" lvl="1" marL="914400" marR="0" rtl="0" algn="l">
              <a:spcBef>
                <a:spcPts val="0"/>
              </a:spcBef>
              <a:spcAft>
                <a:spcPts val="0"/>
              </a:spcAft>
              <a:buClr>
                <a:srgbClr val="2A7886"/>
              </a:buClr>
              <a:buSzPts val="1800"/>
              <a:buFont typeface="Arial"/>
              <a:buChar char="○"/>
            </a:pPr>
            <a:r>
              <a:rPr lang="es" sz="1800">
                <a:solidFill>
                  <a:srgbClr val="2A7886"/>
                </a:solidFill>
                <a:latin typeface="Arial"/>
                <a:ea typeface="Arial"/>
                <a:cs typeface="Arial"/>
                <a:sym typeface="Arial"/>
              </a:rPr>
              <a:t>Autenticación</a:t>
            </a:r>
            <a:endParaRPr sz="1800">
              <a:solidFill>
                <a:srgbClr val="2A7886"/>
              </a:solidFill>
            </a:endParaRPr>
          </a:p>
          <a:p>
            <a:pPr indent="-342900" lvl="1" marL="914400" marR="0" rtl="0" algn="l">
              <a:spcBef>
                <a:spcPts val="0"/>
              </a:spcBef>
              <a:spcAft>
                <a:spcPts val="0"/>
              </a:spcAft>
              <a:buClr>
                <a:srgbClr val="2A7886"/>
              </a:buClr>
              <a:buSzPts val="1800"/>
              <a:buFont typeface="Arial"/>
              <a:buChar char="○"/>
            </a:pPr>
            <a:r>
              <a:rPr lang="es" sz="1800">
                <a:solidFill>
                  <a:srgbClr val="2A7886"/>
                </a:solidFill>
                <a:latin typeface="Arial"/>
                <a:ea typeface="Arial"/>
                <a:cs typeface="Arial"/>
                <a:sym typeface="Arial"/>
              </a:rPr>
              <a:t>Media Filters</a:t>
            </a:r>
            <a:endParaRPr sz="1800">
              <a:solidFill>
                <a:srgbClr val="2A7886"/>
              </a:solidFill>
            </a:endParaRPr>
          </a:p>
          <a:p>
            <a:pPr indent="-342900" lvl="1" marL="914400" marR="0" rtl="0" algn="l">
              <a:spcBef>
                <a:spcPts val="0"/>
              </a:spcBef>
              <a:spcAft>
                <a:spcPts val="0"/>
              </a:spcAft>
              <a:buClr>
                <a:srgbClr val="2A7886"/>
              </a:buClr>
              <a:buSzPts val="1800"/>
              <a:buFont typeface="Arial"/>
              <a:buChar char="○"/>
            </a:pPr>
            <a:r>
              <a:rPr lang="es" sz="1800">
                <a:solidFill>
                  <a:srgbClr val="2A7886"/>
                </a:solidFill>
                <a:latin typeface="Arial"/>
                <a:ea typeface="Arial"/>
                <a:cs typeface="Arial"/>
                <a:sym typeface="Arial"/>
              </a:rPr>
              <a:t>Curation Tasks</a:t>
            </a:r>
            <a:endParaRPr sz="1800">
              <a:solidFill>
                <a:srgbClr val="2A7886"/>
              </a:solidFill>
            </a:endParaRPr>
          </a:p>
          <a:p>
            <a:pPr indent="-342900" lvl="1" marL="914400" marR="0" rtl="0" algn="l">
              <a:spcBef>
                <a:spcPts val="0"/>
              </a:spcBef>
              <a:spcAft>
                <a:spcPts val="0"/>
              </a:spcAft>
              <a:buClr>
                <a:srgbClr val="2A7886"/>
              </a:buClr>
              <a:buSzPts val="1800"/>
              <a:buFont typeface="Arial"/>
              <a:buChar char="○"/>
            </a:pPr>
            <a:r>
              <a:rPr lang="es" sz="1800">
                <a:solidFill>
                  <a:srgbClr val="2A7886"/>
                </a:solidFill>
                <a:latin typeface="Arial"/>
                <a:ea typeface="Arial"/>
                <a:cs typeface="Arial"/>
                <a:sym typeface="Arial"/>
              </a:rPr>
              <a:t>Proceso de envío (Workflows)</a:t>
            </a:r>
            <a:endParaRPr sz="1800">
              <a:solidFill>
                <a:srgbClr val="2A7886"/>
              </a:solidFill>
            </a:endParaRPr>
          </a:p>
          <a:p>
            <a:pPr indent="-342900" lvl="1" marL="914400" marR="0" rtl="0" algn="l">
              <a:spcBef>
                <a:spcPts val="0"/>
              </a:spcBef>
              <a:spcAft>
                <a:spcPts val="0"/>
              </a:spcAft>
              <a:buClr>
                <a:srgbClr val="2A7886"/>
              </a:buClr>
              <a:buSzPts val="1800"/>
              <a:buFont typeface="Arial"/>
              <a:buChar char="○"/>
            </a:pPr>
            <a:r>
              <a:rPr lang="es" sz="1800">
                <a:solidFill>
                  <a:srgbClr val="2A7886"/>
                </a:solidFill>
                <a:latin typeface="Arial"/>
                <a:ea typeface="Arial"/>
                <a:cs typeface="Arial"/>
                <a:sym typeface="Arial"/>
              </a:rPr>
              <a:t>Formularios / Vocabularios controlados</a:t>
            </a:r>
            <a:endParaRPr sz="1800">
              <a:solidFill>
                <a:srgbClr val="2A7886"/>
              </a:solidFill>
              <a:latin typeface="Arial"/>
              <a:ea typeface="Arial"/>
              <a:cs typeface="Arial"/>
              <a:sym typeface="Arial"/>
            </a:endParaRPr>
          </a:p>
          <a:p>
            <a:pPr indent="-342900" lvl="1" marL="914400" marR="0" rtl="0" algn="l">
              <a:spcBef>
                <a:spcPts val="0"/>
              </a:spcBef>
              <a:spcAft>
                <a:spcPts val="0"/>
              </a:spcAft>
              <a:buClr>
                <a:srgbClr val="2A7886"/>
              </a:buClr>
              <a:buSzPts val="1800"/>
              <a:buChar char="○"/>
            </a:pPr>
            <a:r>
              <a:rPr lang="es" sz="1800">
                <a:solidFill>
                  <a:srgbClr val="2A7886"/>
                </a:solidFill>
              </a:rPr>
              <a:t>Discovery, Search, and Browse</a:t>
            </a:r>
            <a:endParaRPr sz="1800">
              <a:solidFill>
                <a:srgbClr val="2A7886"/>
              </a:solidFill>
            </a:endParaRPr>
          </a:p>
          <a:p>
            <a:pPr indent="-342900" lvl="1" marL="914400" marR="0" rtl="0" algn="l">
              <a:spcBef>
                <a:spcPts val="0"/>
              </a:spcBef>
              <a:spcAft>
                <a:spcPts val="0"/>
              </a:spcAft>
              <a:buClr>
                <a:srgbClr val="2A7886"/>
              </a:buClr>
              <a:buSzPts val="1800"/>
              <a:buChar char="○"/>
            </a:pPr>
            <a:r>
              <a:rPr lang="es" sz="1800">
                <a:solidFill>
                  <a:srgbClr val="2A7886"/>
                </a:solidFill>
              </a:rPr>
              <a:t>Estadísticas</a:t>
            </a:r>
            <a:br>
              <a:rPr lang="es" sz="1800">
                <a:solidFill>
                  <a:srgbClr val="2A7886"/>
                </a:solidFill>
              </a:rPr>
            </a:br>
            <a:endParaRPr sz="1800">
              <a:solidFill>
                <a:srgbClr val="2A788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8"/>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Índice</a:t>
            </a:r>
            <a:endParaRPr sz="1800"/>
          </a:p>
        </p:txBody>
      </p:sp>
      <p:sp>
        <p:nvSpPr>
          <p:cNvPr id="451" name="Google Shape;451;p68"/>
          <p:cNvSpPr/>
          <p:nvPr/>
        </p:nvSpPr>
        <p:spPr>
          <a:xfrm>
            <a:off x="936000" y="1080000"/>
            <a:ext cx="6364800" cy="4643640"/>
          </a:xfrm>
          <a:prstGeom prst="rect">
            <a:avLst/>
          </a:prstGeom>
          <a:noFill/>
          <a:ln>
            <a:noFill/>
          </a:ln>
        </p:spPr>
        <p:txBody>
          <a:bodyPr anchorCtr="0" anchor="t" bIns="45000" lIns="90000" spcFirstLastPara="1" rIns="90000" wrap="square" tIns="45000">
            <a:noAutofit/>
          </a:bodyPr>
          <a:lstStyle/>
          <a:p>
            <a:pPr indent="-342900" lvl="0" marL="457200" marR="0" rtl="0" algn="l">
              <a:spcBef>
                <a:spcPts val="0"/>
              </a:spcBef>
              <a:spcAft>
                <a:spcPts val="0"/>
              </a:spcAft>
              <a:buClr>
                <a:srgbClr val="2A7886"/>
              </a:buClr>
              <a:buSzPts val="1800"/>
              <a:buChar char="●"/>
            </a:pPr>
            <a:r>
              <a:rPr b="1" lang="es" sz="1800">
                <a:solidFill>
                  <a:srgbClr val="2A7886"/>
                </a:solidFill>
              </a:rPr>
              <a:t>Personalización</a:t>
            </a:r>
            <a:endParaRPr b="1" sz="1800">
              <a:solidFill>
                <a:srgbClr val="2A7886"/>
              </a:solidFill>
            </a:endParaRPr>
          </a:p>
          <a:p>
            <a:pPr indent="-342900" lvl="1" marL="914400" marR="0" rtl="0" algn="l">
              <a:spcBef>
                <a:spcPts val="0"/>
              </a:spcBef>
              <a:spcAft>
                <a:spcPts val="0"/>
              </a:spcAft>
              <a:buClr>
                <a:srgbClr val="2A7886"/>
              </a:buClr>
              <a:buSzPts val="1800"/>
              <a:buFont typeface="Arial"/>
              <a:buChar char="○"/>
            </a:pPr>
            <a:r>
              <a:rPr lang="es" sz="1800">
                <a:solidFill>
                  <a:srgbClr val="2A7886"/>
                </a:solidFill>
                <a:latin typeface="Arial"/>
                <a:ea typeface="Arial"/>
                <a:cs typeface="Arial"/>
                <a:sym typeface="Arial"/>
              </a:rPr>
              <a:t>Personalización de cabecera/pie de página</a:t>
            </a:r>
            <a:endParaRPr sz="1800">
              <a:solidFill>
                <a:srgbClr val="2A7886"/>
              </a:solidFill>
            </a:endParaRPr>
          </a:p>
          <a:p>
            <a:pPr indent="-342900" lvl="1" marL="914400" marR="0" rtl="0" algn="l">
              <a:spcBef>
                <a:spcPts val="0"/>
              </a:spcBef>
              <a:spcAft>
                <a:spcPts val="0"/>
              </a:spcAft>
              <a:buClr>
                <a:srgbClr val="2A7886"/>
              </a:buClr>
              <a:buSzPts val="1800"/>
              <a:buFont typeface="Arial"/>
              <a:buChar char="○"/>
            </a:pPr>
            <a:r>
              <a:rPr lang="es" sz="1800">
                <a:solidFill>
                  <a:srgbClr val="2A7886"/>
                </a:solidFill>
                <a:latin typeface="Arial"/>
                <a:ea typeface="Arial"/>
                <a:cs typeface="Arial"/>
                <a:sym typeface="Arial"/>
              </a:rPr>
              <a:t>Personalización de la vista del Ítem</a:t>
            </a:r>
            <a:endParaRPr sz="1800">
              <a:solidFill>
                <a:srgbClr val="2A7886"/>
              </a:solidFill>
            </a:endParaRPr>
          </a:p>
          <a:p>
            <a:pPr indent="-342900" lvl="1" marL="914400" marR="0" rtl="0" algn="l">
              <a:spcBef>
                <a:spcPts val="0"/>
              </a:spcBef>
              <a:spcAft>
                <a:spcPts val="0"/>
              </a:spcAft>
              <a:buClr>
                <a:srgbClr val="2A7886"/>
              </a:buClr>
              <a:buSzPts val="1800"/>
              <a:buFont typeface="Arial"/>
              <a:buChar char="○"/>
            </a:pPr>
            <a:r>
              <a:rPr lang="es" sz="1800">
                <a:solidFill>
                  <a:srgbClr val="2A7886"/>
                </a:solidFill>
                <a:latin typeface="Arial"/>
                <a:ea typeface="Arial"/>
                <a:cs typeface="Arial"/>
                <a:sym typeface="Arial"/>
              </a:rPr>
              <a:t>Añadir búsquedas facetadas</a:t>
            </a:r>
            <a:endParaRPr sz="1800">
              <a:solidFill>
                <a:srgbClr val="2A7886"/>
              </a:solidFill>
            </a:endParaRPr>
          </a:p>
          <a:p>
            <a:pPr indent="-342900" lvl="1" marL="914400" marR="0" rtl="0" algn="l">
              <a:spcBef>
                <a:spcPts val="0"/>
              </a:spcBef>
              <a:spcAft>
                <a:spcPts val="0"/>
              </a:spcAft>
              <a:buClr>
                <a:srgbClr val="2A7886"/>
              </a:buClr>
              <a:buSzPts val="1800"/>
              <a:buFont typeface="Arial"/>
              <a:buChar char="○"/>
            </a:pPr>
            <a:r>
              <a:rPr lang="es" sz="1800">
                <a:solidFill>
                  <a:srgbClr val="2A7886"/>
                </a:solidFill>
                <a:latin typeface="Arial"/>
                <a:ea typeface="Arial"/>
                <a:cs typeface="Arial"/>
                <a:sym typeface="Arial"/>
              </a:rPr>
              <a:t>Configuración de un OAI crosswalk personalizado</a:t>
            </a:r>
            <a:endParaRPr sz="1800">
              <a:solidFill>
                <a:srgbClr val="2A7886"/>
              </a:solidFill>
            </a:endParaRPr>
          </a:p>
          <a:p>
            <a:pPr indent="0" lvl="0" marL="0" marR="0" rtl="0" algn="l">
              <a:spcBef>
                <a:spcPts val="0"/>
              </a:spcBef>
              <a:spcAft>
                <a:spcPts val="0"/>
              </a:spcAft>
              <a:buNone/>
            </a:pPr>
            <a:r>
              <a:t/>
            </a:r>
            <a:endParaRPr sz="1800">
              <a:solidFill>
                <a:srgbClr val="2A7886"/>
              </a:solidFill>
            </a:endParaRPr>
          </a:p>
          <a:p>
            <a:pPr indent="0" lvl="0" marL="0" marR="0" rtl="0" algn="l">
              <a:spcBef>
                <a:spcPts val="0"/>
              </a:spcBef>
              <a:spcAft>
                <a:spcPts val="0"/>
              </a:spcAft>
              <a:buNone/>
            </a:pPr>
            <a:r>
              <a:t/>
            </a:r>
            <a:endParaRPr sz="1800">
              <a:solidFill>
                <a:srgbClr val="2A7886"/>
              </a:solidFill>
            </a:endParaRPr>
          </a:p>
          <a:p>
            <a:pPr indent="-342900" lvl="0" marL="457200" marR="0" rtl="0" algn="l">
              <a:spcBef>
                <a:spcPts val="0"/>
              </a:spcBef>
              <a:spcAft>
                <a:spcPts val="0"/>
              </a:spcAft>
              <a:buClr>
                <a:srgbClr val="2A7886"/>
              </a:buClr>
              <a:buSzPts val="1800"/>
              <a:buChar char="●"/>
            </a:pPr>
            <a:r>
              <a:rPr b="1" lang="es" sz="1800">
                <a:solidFill>
                  <a:srgbClr val="2A7886"/>
                </a:solidFill>
              </a:rPr>
              <a:t>Mantenimiento de DSpace</a:t>
            </a:r>
            <a:endParaRPr b="1" sz="1800">
              <a:solidFill>
                <a:srgbClr val="2A7886"/>
              </a:solidFill>
            </a:endParaRPr>
          </a:p>
          <a:p>
            <a:pPr indent="-342900" lvl="1" marL="914400" marR="0" rtl="0" algn="l">
              <a:spcBef>
                <a:spcPts val="0"/>
              </a:spcBef>
              <a:spcAft>
                <a:spcPts val="0"/>
              </a:spcAft>
              <a:buClr>
                <a:srgbClr val="2A7886"/>
              </a:buClr>
              <a:buSzPts val="1800"/>
              <a:buFont typeface="Arial"/>
              <a:buChar char="○"/>
            </a:pPr>
            <a:r>
              <a:rPr lang="es" sz="1800">
                <a:solidFill>
                  <a:srgbClr val="2A7886"/>
                </a:solidFill>
                <a:latin typeface="Arial"/>
                <a:ea typeface="Arial"/>
                <a:cs typeface="Arial"/>
                <a:sym typeface="Arial"/>
              </a:rPr>
              <a:t>Calendario de releases de D</a:t>
            </a:r>
            <a:r>
              <a:rPr lang="es" sz="1800">
                <a:solidFill>
                  <a:srgbClr val="2A7886"/>
                </a:solidFill>
              </a:rPr>
              <a:t>S</a:t>
            </a:r>
            <a:r>
              <a:rPr lang="es" sz="1800">
                <a:solidFill>
                  <a:srgbClr val="2A7886"/>
                </a:solidFill>
                <a:latin typeface="Arial"/>
                <a:ea typeface="Arial"/>
                <a:cs typeface="Arial"/>
                <a:sym typeface="Arial"/>
              </a:rPr>
              <a:t>pace</a:t>
            </a:r>
            <a:endParaRPr sz="1800">
              <a:solidFill>
                <a:srgbClr val="2A7886"/>
              </a:solidFill>
            </a:endParaRPr>
          </a:p>
          <a:p>
            <a:pPr indent="-342900" lvl="1" marL="914400" marR="0" rtl="0" algn="l">
              <a:spcBef>
                <a:spcPts val="0"/>
              </a:spcBef>
              <a:spcAft>
                <a:spcPts val="0"/>
              </a:spcAft>
              <a:buClr>
                <a:srgbClr val="2A7886"/>
              </a:buClr>
              <a:buSzPts val="1800"/>
              <a:buFont typeface="Arial"/>
              <a:buChar char="○"/>
            </a:pPr>
            <a:r>
              <a:rPr lang="es" sz="1800">
                <a:solidFill>
                  <a:srgbClr val="2A7886"/>
                </a:solidFill>
                <a:latin typeface="Arial"/>
                <a:ea typeface="Arial"/>
                <a:cs typeface="Arial"/>
                <a:sym typeface="Arial"/>
              </a:rPr>
              <a:t>Estrategias para migrar versiones</a:t>
            </a:r>
            <a:endParaRPr sz="1800">
              <a:solidFill>
                <a:srgbClr val="2A7886"/>
              </a:solidFill>
            </a:endParaRPr>
          </a:p>
          <a:p>
            <a:pPr indent="-342900" lvl="1" marL="914400" marR="0" rtl="0" algn="l">
              <a:spcBef>
                <a:spcPts val="0"/>
              </a:spcBef>
              <a:spcAft>
                <a:spcPts val="0"/>
              </a:spcAft>
              <a:buClr>
                <a:srgbClr val="2A7886"/>
              </a:buClr>
              <a:buSzPts val="1800"/>
              <a:buFont typeface="Arial"/>
              <a:buChar char="○"/>
            </a:pPr>
            <a:r>
              <a:rPr lang="es" sz="1800">
                <a:solidFill>
                  <a:srgbClr val="2A7886"/>
                </a:solidFill>
                <a:latin typeface="Arial"/>
                <a:ea typeface="Arial"/>
                <a:cs typeface="Arial"/>
                <a:sym typeface="Arial"/>
              </a:rPr>
              <a:t>Estrategias para backups</a:t>
            </a:r>
            <a:endParaRPr sz="1800">
              <a:solidFill>
                <a:srgbClr val="2A7886"/>
              </a:solidFill>
            </a:endParaRPr>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9"/>
          <p:cNvSpPr/>
          <p:nvPr/>
        </p:nvSpPr>
        <p:spPr>
          <a:xfrm>
            <a:off x="457200" y="88920"/>
            <a:ext cx="8227440" cy="39312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7" name="Google Shape;457;p69"/>
          <p:cNvSpPr/>
          <p:nvPr/>
        </p:nvSpPr>
        <p:spPr>
          <a:xfrm>
            <a:off x="1224000" y="2160000"/>
            <a:ext cx="6776280" cy="77148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1" lang="es" sz="4800">
                <a:solidFill>
                  <a:srgbClr val="2A7886"/>
                </a:solidFill>
                <a:latin typeface="Arial"/>
                <a:ea typeface="Arial"/>
                <a:cs typeface="Arial"/>
                <a:sym typeface="Arial"/>
              </a:rPr>
              <a:t>Introducción a DSpace</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70"/>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rPr>
              <a:t>¿</a:t>
            </a:r>
            <a:r>
              <a:rPr b="1" lang="es" sz="1800">
                <a:solidFill>
                  <a:srgbClr val="2A7886"/>
                </a:solidFill>
                <a:latin typeface="Arial"/>
                <a:ea typeface="Arial"/>
                <a:cs typeface="Arial"/>
                <a:sym typeface="Arial"/>
              </a:rPr>
              <a:t>Qué es DSpace?</a:t>
            </a:r>
            <a:endParaRPr sz="1800"/>
          </a:p>
        </p:txBody>
      </p:sp>
      <p:pic>
        <p:nvPicPr>
          <p:cNvPr id="463" name="Google Shape;463;p70"/>
          <p:cNvPicPr preferRelativeResize="0"/>
          <p:nvPr/>
        </p:nvPicPr>
        <p:blipFill rotWithShape="1">
          <a:blip r:embed="rId3">
            <a:alphaModFix/>
          </a:blip>
          <a:srcRect b="0" l="0" r="0" t="0"/>
          <a:stretch/>
        </p:blipFill>
        <p:spPr>
          <a:xfrm>
            <a:off x="1271975" y="1833650"/>
            <a:ext cx="6619125" cy="4046000"/>
          </a:xfrm>
          <a:prstGeom prst="rect">
            <a:avLst/>
          </a:prstGeom>
          <a:noFill/>
          <a:ln cap="flat" cmpd="sng" w="9525">
            <a:solidFill>
              <a:srgbClr val="000000"/>
            </a:solidFill>
            <a:prstDash val="solid"/>
            <a:miter lim="8000"/>
            <a:headEnd len="sm" w="sm" type="none"/>
            <a:tailEnd len="sm" w="sm" type="none"/>
          </a:ln>
        </p:spPr>
      </p:pic>
      <p:sp>
        <p:nvSpPr>
          <p:cNvPr id="464" name="Google Shape;464;p70"/>
          <p:cNvSpPr/>
          <p:nvPr/>
        </p:nvSpPr>
        <p:spPr>
          <a:xfrm>
            <a:off x="360000" y="864000"/>
            <a:ext cx="8443080" cy="1119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s" sz="1800">
                <a:solidFill>
                  <a:srgbClr val="000000"/>
                </a:solidFill>
                <a:latin typeface="Arial"/>
                <a:ea typeface="Arial"/>
                <a:cs typeface="Arial"/>
                <a:sym typeface="Arial"/>
              </a:rPr>
              <a:t>Inicialmente creado entre HP y MIT. Ahora soportado por DuraSpace. Software especializado en preservación digital, catalogación, indexación.</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71"/>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rPr>
              <a:t>¿</a:t>
            </a:r>
            <a:r>
              <a:rPr b="1" lang="es" sz="1800">
                <a:solidFill>
                  <a:srgbClr val="2A7886"/>
                </a:solidFill>
                <a:latin typeface="Arial"/>
                <a:ea typeface="Arial"/>
                <a:cs typeface="Arial"/>
                <a:sym typeface="Arial"/>
              </a:rPr>
              <a:t>Qué es DSpace?</a:t>
            </a:r>
            <a:endParaRPr sz="1800"/>
          </a:p>
        </p:txBody>
      </p:sp>
      <p:sp>
        <p:nvSpPr>
          <p:cNvPr id="470" name="Google Shape;470;p71"/>
          <p:cNvSpPr/>
          <p:nvPr/>
        </p:nvSpPr>
        <p:spPr>
          <a:xfrm>
            <a:off x="360000" y="864000"/>
            <a:ext cx="8443200" cy="4503600"/>
          </a:xfrm>
          <a:prstGeom prst="rect">
            <a:avLst/>
          </a:prstGeom>
          <a:noFill/>
          <a:ln>
            <a:noFill/>
          </a:ln>
        </p:spPr>
        <p:txBody>
          <a:bodyPr anchorCtr="0" anchor="t" bIns="45000" lIns="90000" spcFirstLastPara="1" rIns="90000" wrap="square" tIns="45000">
            <a:noAutofit/>
          </a:bodyPr>
          <a:lstStyle/>
          <a:p>
            <a:pPr indent="0" lvl="0" marL="0" rtl="0">
              <a:lnSpc>
                <a:spcPct val="115000"/>
              </a:lnSpc>
              <a:spcBef>
                <a:spcPts val="600"/>
              </a:spcBef>
              <a:spcAft>
                <a:spcPts val="0"/>
              </a:spcAft>
              <a:buNone/>
            </a:pPr>
            <a:r>
              <a:rPr b="1" lang="es" sz="1800">
                <a:solidFill>
                  <a:srgbClr val="222222"/>
                </a:solidFill>
              </a:rPr>
              <a:t>A destacar:</a:t>
            </a:r>
            <a:endParaRPr b="1" sz="1800">
              <a:solidFill>
                <a:srgbClr val="222222"/>
              </a:solidFill>
            </a:endParaRPr>
          </a:p>
          <a:p>
            <a:pPr indent="-342900" lvl="0" marL="457200" rtl="0">
              <a:lnSpc>
                <a:spcPct val="115000"/>
              </a:lnSpc>
              <a:spcBef>
                <a:spcPts val="600"/>
              </a:spcBef>
              <a:spcAft>
                <a:spcPts val="0"/>
              </a:spcAft>
              <a:buClr>
                <a:srgbClr val="222222"/>
              </a:buClr>
              <a:buSzPts val="1800"/>
              <a:buChar char="●"/>
            </a:pPr>
            <a:r>
              <a:rPr lang="es" sz="1800">
                <a:solidFill>
                  <a:srgbClr val="222222"/>
                </a:solidFill>
              </a:rPr>
              <a:t>Código abierto </a:t>
            </a:r>
            <a:endParaRPr sz="1800">
              <a:solidFill>
                <a:srgbClr val="222222"/>
              </a:solidFill>
            </a:endParaRPr>
          </a:p>
          <a:p>
            <a:pPr indent="-342900" lvl="0" marL="457200" rtl="0">
              <a:lnSpc>
                <a:spcPct val="115000"/>
              </a:lnSpc>
              <a:spcBef>
                <a:spcPts val="0"/>
              </a:spcBef>
              <a:spcAft>
                <a:spcPts val="0"/>
              </a:spcAft>
              <a:buClr>
                <a:srgbClr val="222222"/>
              </a:buClr>
              <a:buSzPts val="1800"/>
              <a:buChar char="●"/>
            </a:pPr>
            <a:r>
              <a:rPr lang="es" sz="1800">
                <a:solidFill>
                  <a:srgbClr val="222222"/>
                </a:solidFill>
              </a:rPr>
              <a:t>Provee herramientas para la administración de colecciones digitales</a:t>
            </a:r>
            <a:endParaRPr sz="1800">
              <a:solidFill>
                <a:srgbClr val="222222"/>
              </a:solidFill>
            </a:endParaRPr>
          </a:p>
          <a:p>
            <a:pPr indent="-342900" lvl="0" marL="457200" rtl="0">
              <a:lnSpc>
                <a:spcPct val="115000"/>
              </a:lnSpc>
              <a:spcBef>
                <a:spcPts val="0"/>
              </a:spcBef>
              <a:spcAft>
                <a:spcPts val="0"/>
              </a:spcAft>
              <a:buClr>
                <a:srgbClr val="222222"/>
              </a:buClr>
              <a:buSzPts val="1800"/>
              <a:buChar char="●"/>
            </a:pPr>
            <a:r>
              <a:rPr lang="es" sz="1800">
                <a:solidFill>
                  <a:srgbClr val="222222"/>
                </a:solidFill>
              </a:rPr>
              <a:t>Soporta una gran variedad de datos, (libros, tesis, fotografías, films, vídeo, datos de investigación..)</a:t>
            </a:r>
            <a:endParaRPr sz="1800">
              <a:solidFill>
                <a:srgbClr val="222222"/>
              </a:solidFill>
            </a:endParaRPr>
          </a:p>
          <a:p>
            <a:pPr indent="-342900" lvl="0" marL="457200" rtl="0">
              <a:lnSpc>
                <a:spcPct val="115000"/>
              </a:lnSpc>
              <a:spcBef>
                <a:spcPts val="0"/>
              </a:spcBef>
              <a:spcAft>
                <a:spcPts val="0"/>
              </a:spcAft>
              <a:buClr>
                <a:srgbClr val="222222"/>
              </a:buClr>
              <a:buSzPts val="1800"/>
              <a:buChar char="●"/>
            </a:pPr>
            <a:r>
              <a:rPr lang="es" sz="1800">
                <a:solidFill>
                  <a:srgbClr val="222222"/>
                </a:solidFill>
              </a:rPr>
              <a:t>Los datos son organizados como ítems que pertenecen a una colección; cada colección pertenece a una comunidad.</a:t>
            </a:r>
            <a:endParaRPr sz="1800">
              <a:solidFill>
                <a:srgbClr val="222222"/>
              </a:solidFill>
            </a:endParaRPr>
          </a:p>
          <a:p>
            <a:pPr indent="-342900" lvl="0" marL="457200" rtl="0">
              <a:lnSpc>
                <a:spcPct val="115000"/>
              </a:lnSpc>
              <a:spcBef>
                <a:spcPts val="0"/>
              </a:spcBef>
              <a:spcAft>
                <a:spcPts val="0"/>
              </a:spcAft>
              <a:buSzPts val="1800"/>
              <a:buChar char="●"/>
            </a:pPr>
            <a:r>
              <a:rPr lang="es" sz="1800">
                <a:solidFill>
                  <a:srgbClr val="222222"/>
                </a:solidFill>
              </a:rPr>
              <a:t>Es liberado bajo una licencia BSD permitiendo extender y personalizar</a:t>
            </a:r>
            <a:endParaRPr sz="1800">
              <a:solidFill>
                <a:srgbClr val="222222"/>
              </a:solidFill>
            </a:endParaRPr>
          </a:p>
          <a:p>
            <a:pPr indent="0" lvl="0" marL="0" rtl="0">
              <a:lnSpc>
                <a:spcPct val="115000"/>
              </a:lnSpc>
              <a:spcBef>
                <a:spcPts val="600"/>
              </a:spcBef>
              <a:spcAft>
                <a:spcPts val="0"/>
              </a:spcAft>
              <a:buClr>
                <a:schemeClr val="dk1"/>
              </a:buClr>
              <a:buSzPts val="1100"/>
              <a:buFont typeface="Arial"/>
              <a:buNone/>
            </a:pPr>
            <a:r>
              <a:t/>
            </a:r>
            <a:endParaRPr>
              <a:solidFill>
                <a:srgbClr val="222222"/>
              </a:solidFill>
            </a:endParaRPr>
          </a:p>
          <a:p>
            <a:pPr indent="0" lvl="0" marL="914400" rtl="0">
              <a:lnSpc>
                <a:spcPct val="115000"/>
              </a:lnSpc>
              <a:spcBef>
                <a:spcPts val="600"/>
              </a:spcBef>
              <a:spcAft>
                <a:spcPts val="0"/>
              </a:spcAft>
              <a:buClr>
                <a:schemeClr val="dk1"/>
              </a:buClr>
              <a:buSzPts val="1100"/>
              <a:buFont typeface="Arial"/>
              <a:buNone/>
            </a:pPr>
            <a:r>
              <a:rPr lang="es">
                <a:solidFill>
                  <a:srgbClr val="222222"/>
                </a:solidFill>
              </a:rPr>
              <a:t>Ampliamente</a:t>
            </a:r>
            <a:r>
              <a:rPr lang="es">
                <a:solidFill>
                  <a:srgbClr val="222222"/>
                </a:solidFill>
              </a:rPr>
              <a:t> </a:t>
            </a:r>
            <a:r>
              <a:rPr lang="es">
                <a:solidFill>
                  <a:srgbClr val="222222"/>
                </a:solidFill>
              </a:rPr>
              <a:t>utilizado</a:t>
            </a:r>
            <a:r>
              <a:rPr lang="es">
                <a:solidFill>
                  <a:srgbClr val="222222"/>
                </a:solidFill>
              </a:rPr>
              <a:t> a nivel mundial para archivo o </a:t>
            </a:r>
            <a:r>
              <a:rPr lang="es">
                <a:solidFill>
                  <a:srgbClr val="222222"/>
                </a:solidFill>
              </a:rPr>
              <a:t>almacenamiento</a:t>
            </a:r>
            <a:r>
              <a:rPr lang="es">
                <a:solidFill>
                  <a:srgbClr val="222222"/>
                </a:solidFill>
              </a:rPr>
              <a:t> digital:</a:t>
            </a:r>
            <a:endParaRPr>
              <a:solidFill>
                <a:srgbClr val="222222"/>
              </a:solidFill>
            </a:endParaRPr>
          </a:p>
          <a:p>
            <a:pPr indent="-317500" lvl="0" marL="1600200" rtl="0">
              <a:lnSpc>
                <a:spcPct val="115000"/>
              </a:lnSpc>
              <a:spcBef>
                <a:spcPts val="600"/>
              </a:spcBef>
              <a:spcAft>
                <a:spcPts val="0"/>
              </a:spcAft>
              <a:buClr>
                <a:srgbClr val="222222"/>
              </a:buClr>
              <a:buSzPts val="1400"/>
              <a:buChar char="●"/>
            </a:pPr>
            <a:r>
              <a:rPr lang="es">
                <a:solidFill>
                  <a:srgbClr val="222222"/>
                </a:solidFill>
              </a:rPr>
              <a:t>Repositorios institucionales</a:t>
            </a:r>
            <a:endParaRPr>
              <a:solidFill>
                <a:srgbClr val="222222"/>
              </a:solidFill>
            </a:endParaRPr>
          </a:p>
          <a:p>
            <a:pPr indent="-317500" lvl="0" marL="1600200" rtl="0">
              <a:lnSpc>
                <a:spcPct val="115000"/>
              </a:lnSpc>
              <a:spcBef>
                <a:spcPts val="0"/>
              </a:spcBef>
              <a:spcAft>
                <a:spcPts val="0"/>
              </a:spcAft>
              <a:buClr>
                <a:srgbClr val="222222"/>
              </a:buClr>
              <a:buSzPts val="1400"/>
              <a:buChar char="●"/>
            </a:pPr>
            <a:r>
              <a:rPr lang="es">
                <a:solidFill>
                  <a:srgbClr val="222222"/>
                </a:solidFill>
              </a:rPr>
              <a:t>Repositorios de objetos de aprendizaje</a:t>
            </a:r>
            <a:endParaRPr>
              <a:solidFill>
                <a:srgbClr val="222222"/>
              </a:solidFill>
            </a:endParaRPr>
          </a:p>
          <a:p>
            <a:pPr indent="-317500" lvl="0" marL="1600200" rtl="0">
              <a:lnSpc>
                <a:spcPct val="115000"/>
              </a:lnSpc>
              <a:spcBef>
                <a:spcPts val="0"/>
              </a:spcBef>
              <a:spcAft>
                <a:spcPts val="0"/>
              </a:spcAft>
              <a:buClr>
                <a:srgbClr val="222222"/>
              </a:buClr>
              <a:buSzPts val="1400"/>
              <a:buChar char="●"/>
            </a:pPr>
            <a:r>
              <a:rPr lang="es">
                <a:solidFill>
                  <a:srgbClr val="222222"/>
                </a:solidFill>
              </a:rPr>
              <a:t>Tesis electrónicas (eTheses)</a:t>
            </a:r>
            <a:endParaRPr>
              <a:solidFill>
                <a:srgbClr val="222222"/>
              </a:solidFill>
            </a:endParaRPr>
          </a:p>
          <a:p>
            <a:pPr indent="-317500" lvl="0" marL="1600200" rtl="0">
              <a:lnSpc>
                <a:spcPct val="115000"/>
              </a:lnSpc>
              <a:spcBef>
                <a:spcPts val="0"/>
              </a:spcBef>
              <a:spcAft>
                <a:spcPts val="0"/>
              </a:spcAft>
              <a:buClr>
                <a:srgbClr val="222222"/>
              </a:buClr>
              <a:buSzPts val="1400"/>
              <a:buChar char="●"/>
            </a:pPr>
            <a:r>
              <a:rPr lang="es">
                <a:solidFill>
                  <a:srgbClr val="222222"/>
                </a:solidFill>
              </a:rPr>
              <a:t>Administración de Registros Electrónicos</a:t>
            </a:r>
            <a:endParaRPr>
              <a:solidFill>
                <a:srgbClr val="222222"/>
              </a:solidFill>
            </a:endParaRPr>
          </a:p>
          <a:p>
            <a:pPr indent="-317500" lvl="0" marL="1600200" rtl="0">
              <a:lnSpc>
                <a:spcPct val="115000"/>
              </a:lnSpc>
              <a:spcBef>
                <a:spcPts val="0"/>
              </a:spcBef>
              <a:spcAft>
                <a:spcPts val="0"/>
              </a:spcAft>
              <a:buClr>
                <a:srgbClr val="222222"/>
              </a:buClr>
              <a:buSzPts val="1400"/>
              <a:buChar char="●"/>
            </a:pPr>
            <a:r>
              <a:rPr lang="es">
                <a:solidFill>
                  <a:srgbClr val="222222"/>
                </a:solidFill>
              </a:rPr>
              <a:t>Preservación digital</a:t>
            </a:r>
            <a:endParaRPr>
              <a:solidFill>
                <a:srgbClr val="222222"/>
              </a:solidFill>
            </a:endParaRPr>
          </a:p>
          <a:p>
            <a:pPr indent="-317500" lvl="0" marL="1600200" rtl="0">
              <a:lnSpc>
                <a:spcPct val="115000"/>
              </a:lnSpc>
              <a:spcBef>
                <a:spcPts val="0"/>
              </a:spcBef>
              <a:spcAft>
                <a:spcPts val="0"/>
              </a:spcAft>
              <a:buClr>
                <a:srgbClr val="222222"/>
              </a:buClr>
              <a:buSzPts val="1400"/>
              <a:buChar char="●"/>
            </a:pPr>
            <a:r>
              <a:rPr lang="es">
                <a:solidFill>
                  <a:srgbClr val="222222"/>
                </a:solidFill>
              </a:rPr>
              <a:t>Publicaciones</a:t>
            </a:r>
            <a:endParaRPr>
              <a:solidFill>
                <a:srgbClr val="222222"/>
              </a:solidFill>
            </a:endParaRPr>
          </a:p>
          <a:p>
            <a:pPr indent="-295275" lvl="0" marL="1600200" rtl="0">
              <a:lnSpc>
                <a:spcPct val="115000"/>
              </a:lnSpc>
              <a:spcBef>
                <a:spcPts val="0"/>
              </a:spcBef>
              <a:spcAft>
                <a:spcPts val="0"/>
              </a:spcAft>
              <a:buClr>
                <a:srgbClr val="222222"/>
              </a:buClr>
              <a:buSzPts val="1050"/>
              <a:buChar char="●"/>
            </a:pPr>
            <a:r>
              <a:rPr lang="es">
                <a:solidFill>
                  <a:srgbClr val="222222"/>
                </a:solidFill>
              </a:rPr>
              <a:t>...</a:t>
            </a:r>
            <a:endParaRPr>
              <a:solidFill>
                <a:srgbClr val="222222"/>
              </a:solidFill>
            </a:endParaRPr>
          </a:p>
          <a:p>
            <a:pPr indent="0" lvl="0" marL="0" marR="0" rtl="0" algn="l">
              <a:lnSpc>
                <a:spcPct val="100000"/>
              </a:lnSpc>
              <a:spcBef>
                <a:spcPts val="1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54"/>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s" sz="1800" u="none" cap="none" strike="noStrike">
                <a:solidFill>
                  <a:srgbClr val="2A7886"/>
                </a:solidFill>
                <a:latin typeface="Arial"/>
                <a:ea typeface="Arial"/>
                <a:cs typeface="Arial"/>
                <a:sym typeface="Arial"/>
              </a:rPr>
              <a:t>Sobre m</a:t>
            </a:r>
            <a:r>
              <a:rPr b="1" lang="es" sz="1800">
                <a:solidFill>
                  <a:srgbClr val="2A7886"/>
                </a:solidFill>
              </a:rPr>
              <a:t>í</a:t>
            </a:r>
            <a:endParaRPr b="0" i="0" sz="1800" u="none" cap="none" strike="noStrike"/>
          </a:p>
        </p:txBody>
      </p:sp>
      <p:sp>
        <p:nvSpPr>
          <p:cNvPr id="223" name="Google Shape;223;p54"/>
          <p:cNvSpPr/>
          <p:nvPr/>
        </p:nvSpPr>
        <p:spPr>
          <a:xfrm>
            <a:off x="2707100" y="764650"/>
            <a:ext cx="6022200" cy="4402500"/>
          </a:xfrm>
          <a:prstGeom prst="rect">
            <a:avLst/>
          </a:prstGeom>
          <a:noFill/>
          <a:ln>
            <a:noFill/>
          </a:ln>
        </p:spPr>
        <p:txBody>
          <a:bodyPr anchorCtr="0" anchor="t" bIns="45000" lIns="90000" spcFirstLastPara="1" rIns="90000" wrap="square" tIns="45000">
            <a:noAutofit/>
          </a:bodyPr>
          <a:lstStyle/>
          <a:p>
            <a:pPr indent="0" lvl="0" marL="0" marR="0" rtl="0" algn="l">
              <a:lnSpc>
                <a:spcPct val="115000"/>
              </a:lnSpc>
              <a:spcBef>
                <a:spcPts val="0"/>
              </a:spcBef>
              <a:spcAft>
                <a:spcPts val="0"/>
              </a:spcAft>
              <a:buNone/>
            </a:pPr>
            <a:r>
              <a:rPr b="1" lang="es" sz="1600">
                <a:solidFill>
                  <a:srgbClr val="222222"/>
                </a:solidFill>
              </a:rPr>
              <a:t>J</a:t>
            </a:r>
            <a:r>
              <a:rPr b="1" lang="es" sz="1600">
                <a:solidFill>
                  <a:srgbClr val="222222"/>
                </a:solidFill>
              </a:rPr>
              <a:t>oan</a:t>
            </a:r>
            <a:r>
              <a:rPr b="1" i="0" lang="es" sz="1600" u="none" cap="none" strike="noStrike">
                <a:solidFill>
                  <a:srgbClr val="000000"/>
                </a:solidFill>
              </a:rPr>
              <a:t> Caparrós</a:t>
            </a:r>
            <a:r>
              <a:rPr b="0" i="0" lang="es" sz="1600" u="none" cap="none" strike="noStrike">
                <a:solidFill>
                  <a:srgbClr val="000000"/>
                </a:solidFill>
                <a:latin typeface="Arial"/>
                <a:ea typeface="Arial"/>
                <a:cs typeface="Arial"/>
                <a:sym typeface="Arial"/>
              </a:rPr>
              <a:t> es licenciado en Ingeniería Informátic</a:t>
            </a:r>
            <a:r>
              <a:rPr lang="es" sz="1600"/>
              <a:t>a y máster en </a:t>
            </a:r>
            <a:r>
              <a:rPr lang="es" sz="1600">
                <a:solidFill>
                  <a:schemeClr val="dk1"/>
                </a:solidFill>
              </a:rPr>
              <a:t>Seguridad de las Tecnologías de la Información y de las Comunicaciones (2015) y en Diseño y Programación de Apps (2017). </a:t>
            </a:r>
            <a:endParaRPr sz="1600">
              <a:solidFill>
                <a:schemeClr val="dk1"/>
              </a:solidFill>
            </a:endParaRPr>
          </a:p>
          <a:p>
            <a:pPr indent="0" lvl="0" marL="0" marR="0" rtl="0" algn="l">
              <a:lnSpc>
                <a:spcPct val="115000"/>
              </a:lnSpc>
              <a:spcBef>
                <a:spcPts val="0"/>
              </a:spcBef>
              <a:spcAft>
                <a:spcPts val="0"/>
              </a:spcAft>
              <a:buNone/>
            </a:pPr>
            <a:r>
              <a:t/>
            </a:r>
            <a:endParaRPr sz="1600">
              <a:solidFill>
                <a:schemeClr val="dk1"/>
              </a:solidFill>
            </a:endParaRPr>
          </a:p>
          <a:p>
            <a:pPr indent="0" lvl="0" marL="0" marR="0" rtl="0" algn="l">
              <a:lnSpc>
                <a:spcPct val="115000"/>
              </a:lnSpc>
              <a:spcBef>
                <a:spcPts val="0"/>
              </a:spcBef>
              <a:spcAft>
                <a:spcPts val="0"/>
              </a:spcAft>
              <a:buNone/>
            </a:pPr>
            <a:r>
              <a:rPr lang="es" sz="1600">
                <a:solidFill>
                  <a:schemeClr val="dk1"/>
                </a:solidFill>
              </a:rPr>
              <a:t>Desde 2009 trabaja en el </a:t>
            </a:r>
            <a:r>
              <a:rPr b="1" lang="es" sz="1600">
                <a:solidFill>
                  <a:schemeClr val="dk1"/>
                </a:solidFill>
              </a:rPr>
              <a:t>Consorcio de Servicios Universitarios de Cataluña</a:t>
            </a:r>
            <a:r>
              <a:rPr lang="es" sz="1600">
                <a:solidFill>
                  <a:schemeClr val="dk1"/>
                </a:solidFill>
              </a:rPr>
              <a:t> (CSUC), donde es </a:t>
            </a:r>
            <a:r>
              <a:rPr b="0" i="0" lang="es" sz="1600" u="none" cap="none" strike="noStrike">
                <a:solidFill>
                  <a:srgbClr val="000000"/>
                </a:solidFill>
                <a:latin typeface="Arial"/>
                <a:ea typeface="Arial"/>
                <a:cs typeface="Arial"/>
                <a:sym typeface="Arial"/>
              </a:rPr>
              <a:t>técnico líder de proyectos en </a:t>
            </a:r>
            <a:r>
              <a:rPr lang="es" sz="1600"/>
              <a:t>la Unidad</a:t>
            </a:r>
            <a:r>
              <a:rPr b="0" i="0" lang="es" sz="1600" u="none" cap="none" strike="noStrike">
                <a:solidFill>
                  <a:srgbClr val="000000"/>
                </a:solidFill>
                <a:latin typeface="Arial"/>
                <a:ea typeface="Arial"/>
                <a:cs typeface="Arial"/>
                <a:sym typeface="Arial"/>
              </a:rPr>
              <a:t> de </a:t>
            </a:r>
            <a:r>
              <a:rPr lang="es" sz="1600"/>
              <a:t>Cálculo y Aplicaciones. </a:t>
            </a:r>
            <a:endParaRPr sz="1600"/>
          </a:p>
          <a:p>
            <a:pPr indent="0" lvl="0" marL="0" marR="0" rtl="0" algn="l">
              <a:lnSpc>
                <a:spcPct val="115000"/>
              </a:lnSpc>
              <a:spcBef>
                <a:spcPts val="0"/>
              </a:spcBef>
              <a:spcAft>
                <a:spcPts val="0"/>
              </a:spcAft>
              <a:buNone/>
            </a:pPr>
            <a:r>
              <a:t/>
            </a:r>
            <a:endParaRPr sz="1600"/>
          </a:p>
          <a:p>
            <a:pPr indent="0" lvl="0" marL="0" marR="0" rtl="0" algn="l">
              <a:lnSpc>
                <a:spcPct val="115000"/>
              </a:lnSpc>
              <a:spcBef>
                <a:spcPts val="0"/>
              </a:spcBef>
              <a:spcAft>
                <a:spcPts val="0"/>
              </a:spcAft>
              <a:buNone/>
            </a:pPr>
            <a:r>
              <a:rPr lang="es" sz="1600"/>
              <a:t>El CSUC es </a:t>
            </a:r>
            <a:r>
              <a:rPr b="0" i="0" lang="es" sz="1600" u="none" cap="none" strike="noStrike">
                <a:solidFill>
                  <a:srgbClr val="000000"/>
                </a:solidFill>
                <a:latin typeface="Arial"/>
                <a:ea typeface="Arial"/>
                <a:cs typeface="Arial"/>
                <a:sym typeface="Arial"/>
              </a:rPr>
              <a:t>un consorcio público integrado por 10 universidades catalanas y el Gobierno de Catalu</a:t>
            </a:r>
            <a:r>
              <a:rPr lang="es" sz="1600"/>
              <a:t>ñ</a:t>
            </a:r>
            <a:r>
              <a:rPr b="0" i="0" lang="es" sz="1600" u="none" cap="none" strike="noStrike">
                <a:solidFill>
                  <a:srgbClr val="000000"/>
                </a:solidFill>
                <a:latin typeface="Arial"/>
                <a:ea typeface="Arial"/>
                <a:cs typeface="Arial"/>
                <a:sym typeface="Arial"/>
              </a:rPr>
              <a:t>a con la misión de </a:t>
            </a:r>
            <a:r>
              <a:rPr lang="es" sz="1600"/>
              <a:t>compartir o mancomunar s</a:t>
            </a:r>
            <a:r>
              <a:rPr b="0" i="0" lang="es" sz="1600" u="none" cap="none" strike="noStrike">
                <a:solidFill>
                  <a:srgbClr val="000000"/>
                </a:solidFill>
                <a:latin typeface="Arial"/>
                <a:ea typeface="Arial"/>
                <a:cs typeface="Arial"/>
                <a:sym typeface="Arial"/>
              </a:rPr>
              <a:t>ervicios académicos, bibliotecarios, de transferencia de</a:t>
            </a:r>
            <a:r>
              <a:rPr lang="es" sz="1600"/>
              <a:t>l conocimiento y de gestión de las entidades consorciadas</a:t>
            </a:r>
            <a:r>
              <a:rPr b="0" i="0" lang="es" sz="1600" u="none" cap="none" strike="noStrike">
                <a:solidFill>
                  <a:srgbClr val="000000"/>
                </a:solidFill>
                <a:latin typeface="Arial"/>
                <a:ea typeface="Arial"/>
                <a:cs typeface="Arial"/>
                <a:sym typeface="Arial"/>
              </a:rPr>
              <a:t> </a:t>
            </a:r>
            <a:r>
              <a:rPr lang="es" sz="1600"/>
              <a:t>para potenciar </a:t>
            </a:r>
            <a:r>
              <a:rPr lang="es" sz="1600"/>
              <a:t>sinergias</a:t>
            </a:r>
            <a:r>
              <a:rPr lang="es" sz="1600"/>
              <a:t> y mejorar la eficiencia.</a:t>
            </a:r>
            <a:endParaRPr b="0" i="0" sz="1800" u="none" cap="none" strike="noStrike"/>
          </a:p>
          <a:p>
            <a:pPr indent="0" lvl="0" marL="0" marR="0" rtl="0" algn="l">
              <a:lnSpc>
                <a:spcPct val="200000"/>
              </a:lnSpc>
              <a:spcBef>
                <a:spcPts val="0"/>
              </a:spcBef>
              <a:spcAft>
                <a:spcPts val="0"/>
              </a:spcAft>
              <a:buNone/>
            </a:pPr>
            <a:r>
              <a:t/>
            </a:r>
            <a:endParaRPr b="0" i="0" sz="1800" u="none" cap="none" strike="noStrike"/>
          </a:p>
        </p:txBody>
      </p:sp>
      <p:pic>
        <p:nvPicPr>
          <p:cNvPr id="224" name="Google Shape;224;p54"/>
          <p:cNvPicPr preferRelativeResize="0"/>
          <p:nvPr/>
        </p:nvPicPr>
        <p:blipFill>
          <a:blip r:embed="rId3">
            <a:alphaModFix/>
          </a:blip>
          <a:stretch>
            <a:fillRect/>
          </a:stretch>
        </p:blipFill>
        <p:spPr>
          <a:xfrm>
            <a:off x="457200" y="860050"/>
            <a:ext cx="1984552" cy="2646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72"/>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rPr>
              <a:t>¿</a:t>
            </a:r>
            <a:r>
              <a:rPr b="1" lang="es" sz="1800">
                <a:solidFill>
                  <a:srgbClr val="2A7886"/>
                </a:solidFill>
                <a:latin typeface="Arial"/>
                <a:ea typeface="Arial"/>
                <a:cs typeface="Arial"/>
                <a:sym typeface="Arial"/>
              </a:rPr>
              <a:t>Qué es DSpace?</a:t>
            </a:r>
            <a:endParaRPr sz="1800"/>
          </a:p>
        </p:txBody>
      </p:sp>
      <p:sp>
        <p:nvSpPr>
          <p:cNvPr id="476" name="Google Shape;476;p72"/>
          <p:cNvSpPr/>
          <p:nvPr/>
        </p:nvSpPr>
        <p:spPr>
          <a:xfrm>
            <a:off x="360000" y="864000"/>
            <a:ext cx="8443200" cy="450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s" sz="1800">
                <a:solidFill>
                  <a:srgbClr val="222222"/>
                </a:solidFill>
              </a:rPr>
              <a:t>Arquitectura</a:t>
            </a:r>
            <a:endParaRPr/>
          </a:p>
        </p:txBody>
      </p:sp>
      <p:pic>
        <p:nvPicPr>
          <p:cNvPr id="477" name="Google Shape;477;p72"/>
          <p:cNvPicPr preferRelativeResize="0"/>
          <p:nvPr/>
        </p:nvPicPr>
        <p:blipFill>
          <a:blip r:embed="rId3">
            <a:alphaModFix/>
          </a:blip>
          <a:stretch>
            <a:fillRect/>
          </a:stretch>
        </p:blipFill>
        <p:spPr>
          <a:xfrm>
            <a:off x="1709738" y="1281113"/>
            <a:ext cx="5724525" cy="4295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73"/>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rPr>
              <a:t>¿</a:t>
            </a:r>
            <a:r>
              <a:rPr b="1" lang="es" sz="1800">
                <a:solidFill>
                  <a:srgbClr val="2A7886"/>
                </a:solidFill>
                <a:latin typeface="Arial"/>
                <a:ea typeface="Arial"/>
                <a:cs typeface="Arial"/>
                <a:sym typeface="Arial"/>
              </a:rPr>
              <a:t>Qué es DSpace?</a:t>
            </a:r>
            <a:endParaRPr sz="1800"/>
          </a:p>
        </p:txBody>
      </p:sp>
      <p:sp>
        <p:nvSpPr>
          <p:cNvPr id="483" name="Google Shape;483;p73"/>
          <p:cNvSpPr/>
          <p:nvPr/>
        </p:nvSpPr>
        <p:spPr>
          <a:xfrm>
            <a:off x="360000" y="864000"/>
            <a:ext cx="8443200" cy="450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s" sz="1800">
                <a:solidFill>
                  <a:srgbClr val="222222"/>
                </a:solidFill>
              </a:rPr>
              <a:t>Arquitectura</a:t>
            </a:r>
            <a:endParaRPr/>
          </a:p>
        </p:txBody>
      </p:sp>
      <p:graphicFrame>
        <p:nvGraphicFramePr>
          <p:cNvPr id="484" name="Google Shape;484;p73"/>
          <p:cNvGraphicFramePr/>
          <p:nvPr/>
        </p:nvGraphicFramePr>
        <p:xfrm>
          <a:off x="889350" y="1417850"/>
          <a:ext cx="3000000" cy="3000000"/>
        </p:xfrm>
        <a:graphic>
          <a:graphicData uri="http://schemas.openxmlformats.org/drawingml/2006/table">
            <a:tbl>
              <a:tblPr>
                <a:noFill/>
                <a:tableStyleId>{42EF0FBD-8048-425A-BACF-25B9D7E7969B}</a:tableStyleId>
              </a:tblPr>
              <a:tblGrid>
                <a:gridCol w="2413000"/>
                <a:gridCol w="2413000"/>
                <a:gridCol w="2413000"/>
              </a:tblGrid>
              <a:tr h="699500">
                <a:tc>
                  <a:txBody>
                    <a:bodyPr>
                      <a:noAutofit/>
                    </a:bodyPr>
                    <a:lstStyle/>
                    <a:p>
                      <a:pPr indent="0" lvl="0" marL="0">
                        <a:spcBef>
                          <a:spcPts val="0"/>
                        </a:spcBef>
                        <a:spcAft>
                          <a:spcPts val="0"/>
                        </a:spcAft>
                        <a:buNone/>
                      </a:pPr>
                      <a:r>
                        <a:rPr b="1" lang="es" sz="1600">
                          <a:solidFill>
                            <a:schemeClr val="dk1"/>
                          </a:solidFill>
                        </a:rPr>
                        <a:t>Capa de almacenamiento</a:t>
                      </a:r>
                      <a:endParaRPr b="1" sz="1600"/>
                    </a:p>
                  </a:txBody>
                  <a:tcPr marT="91425" marB="91425" marR="91425" marL="91425"/>
                </a:tc>
                <a:tc>
                  <a:txBody>
                    <a:bodyPr>
                      <a:noAutofit/>
                    </a:bodyPr>
                    <a:lstStyle/>
                    <a:p>
                      <a:pPr indent="0" lvl="0" marL="0">
                        <a:spcBef>
                          <a:spcPts val="0"/>
                        </a:spcBef>
                        <a:spcAft>
                          <a:spcPts val="0"/>
                        </a:spcAft>
                        <a:buNone/>
                      </a:pPr>
                      <a:r>
                        <a:rPr b="1" lang="es" sz="1600"/>
                        <a:t>Capa de </a:t>
                      </a:r>
                      <a:r>
                        <a:rPr b="1" lang="es" sz="1600">
                          <a:solidFill>
                            <a:schemeClr val="dk1"/>
                          </a:solidFill>
                        </a:rPr>
                        <a:t>lógica de negocios</a:t>
                      </a:r>
                      <a:endParaRPr b="1" sz="1600"/>
                    </a:p>
                  </a:txBody>
                  <a:tcPr marT="91425" marB="91425" marR="91425" marL="91425"/>
                </a:tc>
                <a:tc>
                  <a:txBody>
                    <a:bodyPr>
                      <a:noAutofit/>
                    </a:bodyPr>
                    <a:lstStyle/>
                    <a:p>
                      <a:pPr indent="0" lvl="0" marL="0">
                        <a:spcBef>
                          <a:spcPts val="0"/>
                        </a:spcBef>
                        <a:spcAft>
                          <a:spcPts val="0"/>
                        </a:spcAft>
                        <a:buNone/>
                      </a:pPr>
                      <a:r>
                        <a:rPr b="1" lang="es" sz="1600">
                          <a:solidFill>
                            <a:schemeClr val="dk1"/>
                          </a:solidFill>
                        </a:rPr>
                        <a:t>Capa de aplicación</a:t>
                      </a:r>
                      <a:endParaRPr b="1" sz="1600"/>
                    </a:p>
                  </a:txBody>
                  <a:tcPr marT="91425" marB="91425" marR="91425" marL="91425"/>
                </a:tc>
              </a:tr>
              <a:tr h="3737275">
                <a:tc>
                  <a:txBody>
                    <a:bodyPr>
                      <a:noAutofit/>
                    </a:bodyPr>
                    <a:lstStyle/>
                    <a:p>
                      <a:pPr indent="0" lvl="0" marL="0" rtl="0">
                        <a:lnSpc>
                          <a:spcPct val="115000"/>
                        </a:lnSpc>
                        <a:spcBef>
                          <a:spcPts val="0"/>
                        </a:spcBef>
                        <a:spcAft>
                          <a:spcPts val="0"/>
                        </a:spcAft>
                        <a:buNone/>
                      </a:pPr>
                      <a:r>
                        <a:rPr lang="es" sz="1600">
                          <a:solidFill>
                            <a:schemeClr val="dk1"/>
                          </a:solidFill>
                        </a:rPr>
                        <a:t>Interacción con la base de datos</a:t>
                      </a:r>
                      <a:endParaRPr sz="1600">
                        <a:solidFill>
                          <a:schemeClr val="dk1"/>
                        </a:solidFill>
                      </a:endParaRPr>
                    </a:p>
                    <a:p>
                      <a:pPr indent="0" lvl="0" marL="0" rtl="0">
                        <a:lnSpc>
                          <a:spcPct val="115000"/>
                        </a:lnSpc>
                        <a:spcBef>
                          <a:spcPts val="0"/>
                        </a:spcBef>
                        <a:spcAft>
                          <a:spcPts val="0"/>
                        </a:spcAft>
                        <a:buNone/>
                      </a:pPr>
                      <a:r>
                        <a:rPr lang="es" sz="1600">
                          <a:solidFill>
                            <a:schemeClr val="dk1"/>
                          </a:solidFill>
                        </a:rPr>
                        <a:t>Almacenamiento de bitstreams</a:t>
                      </a:r>
                      <a:endParaRPr sz="1600">
                        <a:solidFill>
                          <a:schemeClr val="dk1"/>
                        </a:solidFill>
                      </a:endParaRPr>
                    </a:p>
                  </a:txBody>
                  <a:tcPr marT="91425" marB="91425" marR="91425" marL="91425"/>
                </a:tc>
                <a:tc>
                  <a:txBody>
                    <a:bodyPr>
                      <a:noAutofit/>
                    </a:bodyPr>
                    <a:lstStyle/>
                    <a:p>
                      <a:pPr indent="0" lvl="0" marL="0">
                        <a:lnSpc>
                          <a:spcPct val="115000"/>
                        </a:lnSpc>
                        <a:spcBef>
                          <a:spcPts val="0"/>
                        </a:spcBef>
                        <a:spcAft>
                          <a:spcPts val="0"/>
                        </a:spcAft>
                        <a:buNone/>
                      </a:pPr>
                      <a:r>
                        <a:rPr lang="es" sz="1600">
                          <a:solidFill>
                            <a:schemeClr val="dk1"/>
                          </a:solidFill>
                        </a:rPr>
                        <a:t>Administración</a:t>
                      </a:r>
                      <a:endParaRPr sz="1600">
                        <a:solidFill>
                          <a:schemeClr val="dk1"/>
                        </a:solidFill>
                      </a:endParaRPr>
                    </a:p>
                    <a:p>
                      <a:pPr indent="0" lvl="0" marL="0">
                        <a:lnSpc>
                          <a:spcPct val="115000"/>
                        </a:lnSpc>
                        <a:spcBef>
                          <a:spcPts val="0"/>
                        </a:spcBef>
                        <a:spcAft>
                          <a:spcPts val="0"/>
                        </a:spcAft>
                        <a:buNone/>
                      </a:pPr>
                      <a:r>
                        <a:rPr lang="es" sz="1600">
                          <a:solidFill>
                            <a:schemeClr val="dk1"/>
                          </a:solidFill>
                        </a:rPr>
                        <a:t>Búsqueda</a:t>
                      </a:r>
                      <a:endParaRPr sz="1600">
                        <a:solidFill>
                          <a:schemeClr val="dk1"/>
                        </a:solidFill>
                      </a:endParaRPr>
                    </a:p>
                    <a:p>
                      <a:pPr indent="0" lvl="0" marL="0">
                        <a:lnSpc>
                          <a:spcPct val="115000"/>
                        </a:lnSpc>
                        <a:spcBef>
                          <a:spcPts val="0"/>
                        </a:spcBef>
                        <a:spcAft>
                          <a:spcPts val="0"/>
                        </a:spcAft>
                        <a:buNone/>
                      </a:pPr>
                      <a:r>
                        <a:rPr lang="es" sz="1600">
                          <a:solidFill>
                            <a:schemeClr val="dk1"/>
                          </a:solidFill>
                        </a:rPr>
                        <a:t>Exploración</a:t>
                      </a:r>
                      <a:endParaRPr sz="1600">
                        <a:solidFill>
                          <a:schemeClr val="dk1"/>
                        </a:solidFill>
                      </a:endParaRPr>
                    </a:p>
                    <a:p>
                      <a:pPr indent="0" lvl="0" marL="0">
                        <a:lnSpc>
                          <a:spcPct val="115000"/>
                        </a:lnSpc>
                        <a:spcBef>
                          <a:spcPts val="0"/>
                        </a:spcBef>
                        <a:spcAft>
                          <a:spcPts val="0"/>
                        </a:spcAft>
                        <a:buNone/>
                      </a:pPr>
                      <a:r>
                        <a:rPr lang="es" sz="1600">
                          <a:solidFill>
                            <a:schemeClr val="dk1"/>
                          </a:solidFill>
                        </a:rPr>
                        <a:t>Gestión de usuarios y grupos </a:t>
                      </a:r>
                      <a:endParaRPr sz="1600">
                        <a:solidFill>
                          <a:schemeClr val="dk1"/>
                        </a:solidFill>
                      </a:endParaRPr>
                    </a:p>
                    <a:p>
                      <a:pPr indent="0" lvl="0" marL="0">
                        <a:lnSpc>
                          <a:spcPct val="115000"/>
                        </a:lnSpc>
                        <a:spcBef>
                          <a:spcPts val="0"/>
                        </a:spcBef>
                        <a:spcAft>
                          <a:spcPts val="0"/>
                        </a:spcAft>
                        <a:buNone/>
                      </a:pPr>
                      <a:r>
                        <a:rPr lang="es" sz="1600">
                          <a:solidFill>
                            <a:schemeClr val="dk1"/>
                          </a:solidFill>
                        </a:rPr>
                        <a:t>Autorización </a:t>
                      </a:r>
                      <a:endParaRPr sz="1600">
                        <a:solidFill>
                          <a:schemeClr val="dk1"/>
                        </a:solidFill>
                      </a:endParaRPr>
                    </a:p>
                    <a:p>
                      <a:pPr indent="0" lvl="0" marL="0">
                        <a:lnSpc>
                          <a:spcPct val="115000"/>
                        </a:lnSpc>
                        <a:spcBef>
                          <a:spcPts val="0"/>
                        </a:spcBef>
                        <a:spcAft>
                          <a:spcPts val="0"/>
                        </a:spcAft>
                        <a:buNone/>
                      </a:pPr>
                      <a:r>
                        <a:rPr lang="es" sz="1600">
                          <a:solidFill>
                            <a:schemeClr val="dk1"/>
                          </a:solidFill>
                        </a:rPr>
                        <a:t>Carga de documentos</a:t>
                      </a:r>
                      <a:endParaRPr sz="1600">
                        <a:solidFill>
                          <a:schemeClr val="dk1"/>
                        </a:solidFill>
                      </a:endParaRPr>
                    </a:p>
                    <a:p>
                      <a:pPr indent="0" lvl="0" marL="0">
                        <a:lnSpc>
                          <a:spcPct val="115000"/>
                        </a:lnSpc>
                        <a:spcBef>
                          <a:spcPts val="0"/>
                        </a:spcBef>
                        <a:spcAft>
                          <a:spcPts val="0"/>
                        </a:spcAft>
                        <a:buNone/>
                      </a:pPr>
                      <a:r>
                        <a:rPr lang="es" sz="1600">
                          <a:solidFill>
                            <a:schemeClr val="dk1"/>
                          </a:solidFill>
                        </a:rPr>
                        <a:t>Workflow</a:t>
                      </a:r>
                      <a:endParaRPr sz="1600">
                        <a:solidFill>
                          <a:schemeClr val="dk1"/>
                        </a:solidFill>
                      </a:endParaRPr>
                    </a:p>
                    <a:p>
                      <a:pPr indent="0" lvl="0" marL="0">
                        <a:lnSpc>
                          <a:spcPct val="115000"/>
                        </a:lnSpc>
                        <a:spcBef>
                          <a:spcPts val="0"/>
                        </a:spcBef>
                        <a:spcAft>
                          <a:spcPts val="0"/>
                        </a:spcAft>
                        <a:buNone/>
                      </a:pPr>
                      <a:r>
                        <a:rPr lang="es" sz="1600">
                          <a:solidFill>
                            <a:schemeClr val="dk1"/>
                          </a:solidFill>
                        </a:rPr>
                        <a:t>Ha</a:t>
                      </a:r>
                      <a:r>
                        <a:rPr lang="es" sz="1600">
                          <a:solidFill>
                            <a:schemeClr val="dk1"/>
                          </a:solidFill>
                        </a:rPr>
                        <a:t>ndle manager</a:t>
                      </a:r>
                      <a:endParaRPr sz="1600">
                        <a:solidFill>
                          <a:schemeClr val="dk1"/>
                        </a:solidFill>
                      </a:endParaRPr>
                    </a:p>
                    <a:p>
                      <a:pPr indent="0" lvl="0" marL="0" rtl="0">
                        <a:lnSpc>
                          <a:spcPct val="115000"/>
                        </a:lnSpc>
                        <a:spcBef>
                          <a:spcPts val="0"/>
                        </a:spcBef>
                        <a:spcAft>
                          <a:spcPts val="0"/>
                        </a:spcAft>
                        <a:buNone/>
                      </a:pPr>
                      <a:r>
                        <a:rPr lang="es" sz="1600">
                          <a:solidFill>
                            <a:schemeClr val="dk1"/>
                          </a:solidFill>
                        </a:rPr>
                        <a:t>Abstracción en Comunidades, </a:t>
                      </a:r>
                      <a:r>
                        <a:rPr lang="es" sz="1600">
                          <a:solidFill>
                            <a:schemeClr val="dk1"/>
                          </a:solidFill>
                        </a:rPr>
                        <a:t>C</a:t>
                      </a:r>
                      <a:r>
                        <a:rPr lang="es" sz="1600">
                          <a:solidFill>
                            <a:schemeClr val="dk1"/>
                          </a:solidFill>
                        </a:rPr>
                        <a:t>olecciones e Items</a:t>
                      </a:r>
                      <a:endParaRPr/>
                    </a:p>
                  </a:txBody>
                  <a:tcPr marT="91425" marB="91425" marR="91425" marL="91425"/>
                </a:tc>
                <a:tc>
                  <a:txBody>
                    <a:bodyPr>
                      <a:noAutofit/>
                    </a:bodyPr>
                    <a:lstStyle/>
                    <a:p>
                      <a:pPr indent="0" lvl="0" marL="0">
                        <a:lnSpc>
                          <a:spcPct val="115000"/>
                        </a:lnSpc>
                        <a:spcBef>
                          <a:spcPts val="0"/>
                        </a:spcBef>
                        <a:spcAft>
                          <a:spcPts val="0"/>
                        </a:spcAft>
                        <a:buNone/>
                      </a:pPr>
                      <a:r>
                        <a:rPr lang="es" sz="1600">
                          <a:solidFill>
                            <a:schemeClr val="dk1"/>
                          </a:solidFill>
                        </a:rPr>
                        <a:t>Aplicación web: JSPUI y XMLUI </a:t>
                      </a:r>
                      <a:endParaRPr sz="1600">
                        <a:solidFill>
                          <a:schemeClr val="dk1"/>
                        </a:solidFill>
                      </a:endParaRPr>
                    </a:p>
                    <a:p>
                      <a:pPr indent="0" lvl="0" marL="0">
                        <a:lnSpc>
                          <a:spcPct val="115000"/>
                        </a:lnSpc>
                        <a:spcBef>
                          <a:spcPts val="0"/>
                        </a:spcBef>
                        <a:spcAft>
                          <a:spcPts val="0"/>
                        </a:spcAft>
                        <a:buNone/>
                      </a:pPr>
                      <a:r>
                        <a:rPr lang="es" sz="1600">
                          <a:solidFill>
                            <a:schemeClr val="dk1"/>
                          </a:solidFill>
                        </a:rPr>
                        <a:t>OAI-PMH Data Provider Estadísticas</a:t>
                      </a:r>
                      <a:endParaRPr sz="1600">
                        <a:solidFill>
                          <a:schemeClr val="dk1"/>
                        </a:solidFill>
                      </a:endParaRPr>
                    </a:p>
                    <a:p>
                      <a:pPr indent="0" lvl="0" marL="0">
                        <a:lnSpc>
                          <a:spcPct val="115000"/>
                        </a:lnSpc>
                        <a:spcBef>
                          <a:spcPts val="0"/>
                        </a:spcBef>
                        <a:spcAft>
                          <a:spcPts val="0"/>
                        </a:spcAft>
                        <a:buNone/>
                      </a:pPr>
                      <a:r>
                        <a:rPr lang="es" sz="1600">
                          <a:solidFill>
                            <a:schemeClr val="dk1"/>
                          </a:solidFill>
                        </a:rPr>
                        <a:t>Importar/Exportar</a:t>
                      </a:r>
                      <a:endParaRPr sz="1600">
                        <a:solidFill>
                          <a:schemeClr val="dk1"/>
                        </a:solidFill>
                      </a:endParaRPr>
                    </a:p>
                    <a:p>
                      <a:pPr indent="0" lvl="0" marL="0" rtl="0">
                        <a:lnSpc>
                          <a:spcPct val="115000"/>
                        </a:lnSpc>
                        <a:spcBef>
                          <a:spcPts val="0"/>
                        </a:spcBef>
                        <a:spcAft>
                          <a:spcPts val="0"/>
                        </a:spcAft>
                        <a:buNone/>
                      </a:pPr>
                      <a:r>
                        <a:rPr lang="es" sz="1600">
                          <a:solidFill>
                            <a:schemeClr val="dk1"/>
                          </a:solidFill>
                        </a:rPr>
                        <a:t>MediaFilter</a:t>
                      </a:r>
                      <a:endParaRPr sz="1600">
                        <a:solidFill>
                          <a:schemeClr val="dk1"/>
                        </a:solidFill>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74"/>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rPr>
              <a:t>¿</a:t>
            </a:r>
            <a:r>
              <a:rPr b="1" lang="es" sz="1800">
                <a:solidFill>
                  <a:srgbClr val="2A7886"/>
                </a:solidFill>
                <a:latin typeface="Arial"/>
                <a:ea typeface="Arial"/>
                <a:cs typeface="Arial"/>
                <a:sym typeface="Arial"/>
              </a:rPr>
              <a:t>Qué es DSpace?</a:t>
            </a:r>
            <a:endParaRPr sz="1800"/>
          </a:p>
        </p:txBody>
      </p:sp>
      <p:sp>
        <p:nvSpPr>
          <p:cNvPr id="490" name="Google Shape;490;p74"/>
          <p:cNvSpPr txBox="1"/>
          <p:nvPr/>
        </p:nvSpPr>
        <p:spPr>
          <a:xfrm>
            <a:off x="265225" y="88925"/>
            <a:ext cx="3233100" cy="1540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s" sz="1800">
                <a:solidFill>
                  <a:schemeClr val="dk1"/>
                </a:solidFill>
              </a:rPr>
              <a:t>Capa de almacenamiento</a:t>
            </a:r>
            <a:endParaRPr b="1" sz="1800">
              <a:solidFill>
                <a:schemeClr val="dk1"/>
              </a:solidFill>
            </a:endParaRPr>
          </a:p>
        </p:txBody>
      </p:sp>
      <p:sp>
        <p:nvSpPr>
          <p:cNvPr id="491" name="Google Shape;491;p74"/>
          <p:cNvSpPr txBox="1"/>
          <p:nvPr/>
        </p:nvSpPr>
        <p:spPr>
          <a:xfrm>
            <a:off x="770425" y="1237725"/>
            <a:ext cx="6239100" cy="3043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s" sz="1800">
                <a:solidFill>
                  <a:schemeClr val="dk1"/>
                </a:solidFill>
              </a:rPr>
              <a:t>Almacenamiento de bitstreams (ficheros):</a:t>
            </a:r>
            <a:endParaRPr sz="1800">
              <a:solidFill>
                <a:schemeClr val="dk1"/>
              </a:solidFill>
            </a:endParaRPr>
          </a:p>
          <a:p>
            <a:pPr indent="0" lvl="0" marL="0">
              <a:spcBef>
                <a:spcPts val="0"/>
              </a:spcBef>
              <a:spcAft>
                <a:spcPts val="0"/>
              </a:spcAft>
              <a:buNone/>
            </a:pPr>
            <a:r>
              <a:t/>
            </a:r>
            <a:endParaRPr sz="1800">
              <a:solidFill>
                <a:schemeClr val="dk1"/>
              </a:solidFill>
            </a:endParaRPr>
          </a:p>
          <a:p>
            <a:pPr indent="-342900" lvl="0" marL="457200">
              <a:spcBef>
                <a:spcPts val="0"/>
              </a:spcBef>
              <a:spcAft>
                <a:spcPts val="0"/>
              </a:spcAft>
              <a:buClr>
                <a:schemeClr val="dk1"/>
              </a:buClr>
              <a:buSzPts val="1800"/>
              <a:buChar char="●"/>
            </a:pPr>
            <a:r>
              <a:rPr b="1" lang="es" sz="1800">
                <a:solidFill>
                  <a:schemeClr val="dk1"/>
                </a:solidFill>
              </a:rPr>
              <a:t>Local</a:t>
            </a:r>
            <a:r>
              <a:rPr lang="es" sz="1800">
                <a:solidFill>
                  <a:schemeClr val="dk1"/>
                </a:solidFill>
              </a:rPr>
              <a:t>: el almacenamiento se realiza en el sistema de archivos local al servidor en el que funciona la aplicación </a:t>
            </a:r>
            <a:endParaRPr sz="1800">
              <a:solidFill>
                <a:schemeClr val="dk1"/>
              </a:solidFill>
            </a:endParaRPr>
          </a:p>
          <a:p>
            <a:pPr indent="0" lvl="0" marL="457200">
              <a:spcBef>
                <a:spcPts val="0"/>
              </a:spcBef>
              <a:spcAft>
                <a:spcPts val="0"/>
              </a:spcAft>
              <a:buNone/>
            </a:pPr>
            <a:r>
              <a:t/>
            </a:r>
            <a:endParaRPr sz="1800">
              <a:solidFill>
                <a:schemeClr val="dk1"/>
              </a:solidFill>
            </a:endParaRPr>
          </a:p>
          <a:p>
            <a:pPr indent="-342900" lvl="0" marL="457200" rtl="0">
              <a:spcBef>
                <a:spcPts val="0"/>
              </a:spcBef>
              <a:spcAft>
                <a:spcPts val="0"/>
              </a:spcAft>
              <a:buClr>
                <a:schemeClr val="dk1"/>
              </a:buClr>
              <a:buSzPts val="1800"/>
              <a:buChar char="●"/>
            </a:pPr>
            <a:r>
              <a:rPr b="1" lang="es" sz="1800">
                <a:solidFill>
                  <a:schemeClr val="dk1"/>
                </a:solidFill>
              </a:rPr>
              <a:t>Storage Resource Broker (SRB)</a:t>
            </a:r>
            <a:r>
              <a:rPr lang="es" sz="1800">
                <a:solidFill>
                  <a:schemeClr val="dk1"/>
                </a:solidFill>
              </a:rPr>
              <a:t>: permite tener un sistema de archivos distribuido</a:t>
            </a:r>
            <a:endParaRPr/>
          </a:p>
        </p:txBody>
      </p:sp>
      <p:pic>
        <p:nvPicPr>
          <p:cNvPr id="492" name="Google Shape;492;p74"/>
          <p:cNvPicPr preferRelativeResize="0"/>
          <p:nvPr/>
        </p:nvPicPr>
        <p:blipFill>
          <a:blip r:embed="rId3">
            <a:alphaModFix/>
          </a:blip>
          <a:stretch>
            <a:fillRect/>
          </a:stretch>
        </p:blipFill>
        <p:spPr>
          <a:xfrm>
            <a:off x="6015013" y="4148025"/>
            <a:ext cx="2581275" cy="1771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5"/>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rPr>
              <a:t>¿</a:t>
            </a:r>
            <a:r>
              <a:rPr b="1" lang="es" sz="1800">
                <a:solidFill>
                  <a:srgbClr val="2A7886"/>
                </a:solidFill>
                <a:latin typeface="Arial"/>
                <a:ea typeface="Arial"/>
                <a:cs typeface="Arial"/>
                <a:sym typeface="Arial"/>
              </a:rPr>
              <a:t>Qué es DSpace?</a:t>
            </a:r>
            <a:endParaRPr sz="1800"/>
          </a:p>
        </p:txBody>
      </p:sp>
      <p:sp>
        <p:nvSpPr>
          <p:cNvPr id="498" name="Google Shape;498;p75"/>
          <p:cNvSpPr/>
          <p:nvPr/>
        </p:nvSpPr>
        <p:spPr>
          <a:xfrm>
            <a:off x="360000" y="864000"/>
            <a:ext cx="8443080" cy="111924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9" name="Google Shape;499;p75"/>
          <p:cNvSpPr/>
          <p:nvPr/>
        </p:nvSpPr>
        <p:spPr>
          <a:xfrm>
            <a:off x="2644560" y="2889720"/>
            <a:ext cx="2086560" cy="1078560"/>
          </a:xfrm>
          <a:prstGeom prst="rect">
            <a:avLst/>
          </a:prstGeom>
          <a:solidFill>
            <a:srgbClr val="FFFF99"/>
          </a:solidFill>
          <a:ln cap="flat" cmpd="sng" w="9525">
            <a:solidFill>
              <a:srgbClr val="000000"/>
            </a:solidFill>
            <a:prstDash val="solid"/>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s" sz="3200">
                <a:solidFill>
                  <a:srgbClr val="000000"/>
                </a:solidFill>
                <a:latin typeface="Arial"/>
                <a:ea typeface="Arial"/>
                <a:cs typeface="Arial"/>
                <a:sym typeface="Arial"/>
              </a:rPr>
              <a:t>XMLUI</a:t>
            </a:r>
            <a:endParaRPr sz="1800"/>
          </a:p>
        </p:txBody>
      </p:sp>
      <p:sp>
        <p:nvSpPr>
          <p:cNvPr id="500" name="Google Shape;500;p75"/>
          <p:cNvSpPr/>
          <p:nvPr/>
        </p:nvSpPr>
        <p:spPr>
          <a:xfrm>
            <a:off x="4805280" y="2889720"/>
            <a:ext cx="2086560" cy="1078560"/>
          </a:xfrm>
          <a:prstGeom prst="rect">
            <a:avLst/>
          </a:prstGeom>
          <a:solidFill>
            <a:srgbClr val="FFFF99"/>
          </a:solidFill>
          <a:ln cap="flat" cmpd="sng" w="9525">
            <a:solidFill>
              <a:srgbClr val="000000"/>
            </a:solidFill>
            <a:prstDash val="solid"/>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s" sz="3200">
                <a:solidFill>
                  <a:srgbClr val="000000"/>
                </a:solidFill>
                <a:latin typeface="Arial"/>
                <a:ea typeface="Arial"/>
                <a:cs typeface="Arial"/>
                <a:sym typeface="Arial"/>
              </a:rPr>
              <a:t>JSPUI</a:t>
            </a:r>
            <a:endParaRPr sz="1800"/>
          </a:p>
        </p:txBody>
      </p:sp>
      <p:sp>
        <p:nvSpPr>
          <p:cNvPr id="501" name="Google Shape;501;p75"/>
          <p:cNvSpPr/>
          <p:nvPr/>
        </p:nvSpPr>
        <p:spPr>
          <a:xfrm>
            <a:off x="3725640" y="1773720"/>
            <a:ext cx="2086560" cy="1078560"/>
          </a:xfrm>
          <a:prstGeom prst="rect">
            <a:avLst/>
          </a:prstGeom>
          <a:solidFill>
            <a:srgbClr val="BBE0E3"/>
          </a:solidFill>
          <a:ln cap="flat" cmpd="sng" w="9525">
            <a:solidFill>
              <a:srgbClr val="000000"/>
            </a:solidFill>
            <a:prstDash val="solid"/>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s" sz="3200">
                <a:solidFill>
                  <a:srgbClr val="000000"/>
                </a:solidFill>
                <a:latin typeface="Arial"/>
                <a:ea typeface="Arial"/>
                <a:cs typeface="Arial"/>
                <a:sym typeface="Arial"/>
              </a:rPr>
              <a:t>API</a:t>
            </a:r>
            <a:endParaRPr sz="1800"/>
          </a:p>
        </p:txBody>
      </p:sp>
      <p:sp>
        <p:nvSpPr>
          <p:cNvPr id="502" name="Google Shape;502;p75"/>
          <p:cNvSpPr/>
          <p:nvPr/>
        </p:nvSpPr>
        <p:spPr>
          <a:xfrm>
            <a:off x="1204560" y="1197360"/>
            <a:ext cx="7344360" cy="4678920"/>
          </a:xfrm>
          <a:prstGeom prst="roundRect">
            <a:avLst>
              <a:gd fmla="val 16667" name="adj"/>
            </a:avLst>
          </a:prstGeom>
          <a:noFill/>
          <a:ln cap="flat" cmpd="sng" w="7630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3" name="Google Shape;503;p75"/>
          <p:cNvSpPr/>
          <p:nvPr/>
        </p:nvSpPr>
        <p:spPr>
          <a:xfrm>
            <a:off x="916200" y="1432800"/>
            <a:ext cx="2556360" cy="1859040"/>
          </a:xfrm>
          <a:prstGeom prst="roundRect">
            <a:avLst>
              <a:gd fmla="val 16667" name="adj"/>
            </a:avLst>
          </a:prstGeom>
          <a:solidFill>
            <a:srgbClr val="FFFFFF"/>
          </a:solidFill>
          <a:ln cap="flat"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4" name="Google Shape;504;p75"/>
          <p:cNvSpPr/>
          <p:nvPr/>
        </p:nvSpPr>
        <p:spPr>
          <a:xfrm>
            <a:off x="1148040" y="1607040"/>
            <a:ext cx="1859400" cy="2948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1" lang="es" sz="1400">
                <a:solidFill>
                  <a:srgbClr val="000000"/>
                </a:solidFill>
                <a:latin typeface="Arial"/>
                <a:ea typeface="Arial"/>
                <a:cs typeface="Arial"/>
                <a:sym typeface="Arial"/>
              </a:rPr>
              <a:t>XMLUI (MANAKIN)</a:t>
            </a:r>
            <a:endParaRPr sz="1800"/>
          </a:p>
        </p:txBody>
      </p:sp>
      <p:sp>
        <p:nvSpPr>
          <p:cNvPr id="505" name="Google Shape;505;p75"/>
          <p:cNvSpPr/>
          <p:nvPr/>
        </p:nvSpPr>
        <p:spPr>
          <a:xfrm rot="5400000">
            <a:off x="1788120" y="1258200"/>
            <a:ext cx="987120" cy="2265480"/>
          </a:xfrm>
          <a:prstGeom prst="can">
            <a:avLst>
              <a:gd fmla="val 25000" name="adj"/>
            </a:avLst>
          </a:prstGeom>
          <a:solidFill>
            <a:srgbClr val="CFE7F5"/>
          </a:solidFill>
          <a:ln cap="flat"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6" name="Google Shape;506;p75"/>
          <p:cNvSpPr/>
          <p:nvPr/>
        </p:nvSpPr>
        <p:spPr>
          <a:xfrm>
            <a:off x="1321920" y="2246400"/>
            <a:ext cx="812880" cy="406080"/>
          </a:xfrm>
          <a:prstGeom prst="rect">
            <a:avLst/>
          </a:prstGeom>
          <a:solidFill>
            <a:srgbClr val="FF9900"/>
          </a:solidFill>
          <a:ln cap="flat"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7" name="Google Shape;507;p75"/>
          <p:cNvSpPr/>
          <p:nvPr/>
        </p:nvSpPr>
        <p:spPr>
          <a:xfrm>
            <a:off x="2194560" y="2246400"/>
            <a:ext cx="696240" cy="406080"/>
          </a:xfrm>
          <a:prstGeom prst="rect">
            <a:avLst/>
          </a:prstGeom>
          <a:solidFill>
            <a:srgbClr val="FF9900"/>
          </a:solidFill>
          <a:ln cap="flat"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8" name="Google Shape;508;p75"/>
          <p:cNvSpPr/>
          <p:nvPr/>
        </p:nvSpPr>
        <p:spPr>
          <a:xfrm>
            <a:off x="1381320" y="2305080"/>
            <a:ext cx="812160" cy="295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s" sz="1800">
                <a:solidFill>
                  <a:srgbClr val="000000"/>
                </a:solidFill>
                <a:latin typeface="Arial"/>
                <a:ea typeface="Arial"/>
                <a:cs typeface="Arial"/>
                <a:sym typeface="Arial"/>
              </a:rPr>
              <a:t>XSLT</a:t>
            </a:r>
            <a:endParaRPr sz="1800"/>
          </a:p>
        </p:txBody>
      </p:sp>
      <p:sp>
        <p:nvSpPr>
          <p:cNvPr id="509" name="Google Shape;509;p75"/>
          <p:cNvSpPr/>
          <p:nvPr/>
        </p:nvSpPr>
        <p:spPr>
          <a:xfrm>
            <a:off x="2252520" y="2305080"/>
            <a:ext cx="870120" cy="295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s" sz="1800">
                <a:solidFill>
                  <a:srgbClr val="000000"/>
                </a:solidFill>
                <a:latin typeface="Arial"/>
                <a:ea typeface="Arial"/>
                <a:cs typeface="Arial"/>
                <a:sym typeface="Arial"/>
              </a:rPr>
              <a:t>CSS</a:t>
            </a:r>
            <a:endParaRPr sz="1800"/>
          </a:p>
        </p:txBody>
      </p:sp>
      <p:sp>
        <p:nvSpPr>
          <p:cNvPr id="510" name="Google Shape;510;p75"/>
          <p:cNvSpPr/>
          <p:nvPr/>
        </p:nvSpPr>
        <p:spPr>
          <a:xfrm>
            <a:off x="1438920" y="1956960"/>
            <a:ext cx="1385640" cy="2948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s" sz="1800">
                <a:solidFill>
                  <a:srgbClr val="333399"/>
                </a:solidFill>
                <a:latin typeface="Arial"/>
                <a:ea typeface="Arial"/>
                <a:cs typeface="Arial"/>
                <a:sym typeface="Arial"/>
              </a:rPr>
              <a:t>COCOON</a:t>
            </a:r>
            <a:endParaRPr sz="1800"/>
          </a:p>
        </p:txBody>
      </p:sp>
      <p:sp>
        <p:nvSpPr>
          <p:cNvPr id="511" name="Google Shape;511;p75"/>
          <p:cNvSpPr/>
          <p:nvPr/>
        </p:nvSpPr>
        <p:spPr>
          <a:xfrm>
            <a:off x="6984000" y="4066200"/>
            <a:ext cx="954720" cy="541440"/>
          </a:xfrm>
          <a:prstGeom prst="rect">
            <a:avLst/>
          </a:prstGeom>
          <a:solidFill>
            <a:srgbClr val="808080"/>
          </a:solidFill>
          <a:ln cap="flat" cmpd="sng" w="9525">
            <a:solidFill>
              <a:srgbClr val="000000"/>
            </a:solidFill>
            <a:prstDash val="solid"/>
            <a:miter lim="8000"/>
            <a:headEnd len="sm" w="sm" type="none"/>
            <a:tailEnd len="sm" w="sm" type="none"/>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lang="es" sz="2400">
                <a:solidFill>
                  <a:srgbClr val="FFFFFF"/>
                </a:solidFill>
                <a:latin typeface="Arial"/>
                <a:ea typeface="Arial"/>
                <a:cs typeface="Arial"/>
                <a:sym typeface="Arial"/>
              </a:rPr>
              <a:t>oai</a:t>
            </a:r>
            <a:endParaRPr sz="1800"/>
          </a:p>
        </p:txBody>
      </p:sp>
      <p:sp>
        <p:nvSpPr>
          <p:cNvPr id="512" name="Google Shape;512;p75"/>
          <p:cNvSpPr/>
          <p:nvPr/>
        </p:nvSpPr>
        <p:spPr>
          <a:xfrm>
            <a:off x="1800000" y="4066200"/>
            <a:ext cx="918360" cy="541440"/>
          </a:xfrm>
          <a:prstGeom prst="rect">
            <a:avLst/>
          </a:prstGeom>
          <a:solidFill>
            <a:srgbClr val="808080"/>
          </a:solidFill>
          <a:ln cap="flat" cmpd="sng" w="9525">
            <a:solidFill>
              <a:srgbClr val="000000"/>
            </a:solidFill>
            <a:prstDash val="solid"/>
            <a:miter lim="8000"/>
            <a:headEnd len="sm" w="sm" type="none"/>
            <a:tailEnd len="sm" w="sm" type="none"/>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lang="es" sz="2400">
                <a:solidFill>
                  <a:srgbClr val="FFFFFF"/>
                </a:solidFill>
                <a:latin typeface="Arial"/>
                <a:ea typeface="Arial"/>
                <a:cs typeface="Arial"/>
                <a:sym typeface="Arial"/>
              </a:rPr>
              <a:t>rdf</a:t>
            </a:r>
            <a:endParaRPr sz="1800"/>
          </a:p>
        </p:txBody>
      </p:sp>
      <p:sp>
        <p:nvSpPr>
          <p:cNvPr id="513" name="Google Shape;513;p75"/>
          <p:cNvSpPr/>
          <p:nvPr/>
        </p:nvSpPr>
        <p:spPr>
          <a:xfrm>
            <a:off x="2808000" y="4066200"/>
            <a:ext cx="863640" cy="541440"/>
          </a:xfrm>
          <a:prstGeom prst="rect">
            <a:avLst/>
          </a:prstGeom>
          <a:solidFill>
            <a:srgbClr val="808080"/>
          </a:solidFill>
          <a:ln cap="flat" cmpd="sng" w="9525">
            <a:solidFill>
              <a:srgbClr val="000000"/>
            </a:solidFill>
            <a:prstDash val="solid"/>
            <a:miter lim="8000"/>
            <a:headEnd len="sm" w="sm" type="none"/>
            <a:tailEnd len="sm" w="sm" type="none"/>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lang="es" sz="2400">
                <a:solidFill>
                  <a:srgbClr val="FFFFFF"/>
                </a:solidFill>
                <a:latin typeface="Arial"/>
                <a:ea typeface="Arial"/>
                <a:cs typeface="Arial"/>
                <a:sym typeface="Arial"/>
              </a:rPr>
              <a:t>solr</a:t>
            </a:r>
            <a:endParaRPr sz="1800"/>
          </a:p>
        </p:txBody>
      </p:sp>
      <p:sp>
        <p:nvSpPr>
          <p:cNvPr id="514" name="Google Shape;514;p75"/>
          <p:cNvSpPr/>
          <p:nvPr/>
        </p:nvSpPr>
        <p:spPr>
          <a:xfrm>
            <a:off x="3744000" y="4066200"/>
            <a:ext cx="791640" cy="541440"/>
          </a:xfrm>
          <a:prstGeom prst="rect">
            <a:avLst/>
          </a:prstGeom>
          <a:solidFill>
            <a:srgbClr val="808080"/>
          </a:solidFill>
          <a:ln cap="flat" cmpd="sng" w="9525">
            <a:solidFill>
              <a:srgbClr val="000000"/>
            </a:solidFill>
            <a:prstDash val="solid"/>
            <a:miter lim="8000"/>
            <a:headEnd len="sm" w="sm" type="none"/>
            <a:tailEnd len="sm" w="sm" type="none"/>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lang="es" sz="2400">
                <a:solidFill>
                  <a:srgbClr val="FFFFFF"/>
                </a:solidFill>
                <a:latin typeface="Arial"/>
                <a:ea typeface="Arial"/>
                <a:cs typeface="Arial"/>
                <a:sym typeface="Arial"/>
              </a:rPr>
              <a:t>rest</a:t>
            </a:r>
            <a:endParaRPr sz="1800"/>
          </a:p>
        </p:txBody>
      </p:sp>
      <p:sp>
        <p:nvSpPr>
          <p:cNvPr id="515" name="Google Shape;515;p75"/>
          <p:cNvSpPr/>
          <p:nvPr/>
        </p:nvSpPr>
        <p:spPr>
          <a:xfrm>
            <a:off x="4588920" y="4066200"/>
            <a:ext cx="1026720" cy="541440"/>
          </a:xfrm>
          <a:prstGeom prst="rect">
            <a:avLst/>
          </a:prstGeom>
          <a:solidFill>
            <a:srgbClr val="808080"/>
          </a:solidFill>
          <a:ln cap="flat" cmpd="sng" w="9525">
            <a:solidFill>
              <a:srgbClr val="000000"/>
            </a:solidFill>
            <a:prstDash val="solid"/>
            <a:miter lim="8000"/>
            <a:headEnd len="sm" w="sm" type="none"/>
            <a:tailEnd len="sm" w="sm" type="none"/>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lang="es" sz="2400">
                <a:solidFill>
                  <a:srgbClr val="FFFFFF"/>
                </a:solidFill>
                <a:latin typeface="Arial"/>
                <a:ea typeface="Arial"/>
                <a:cs typeface="Arial"/>
                <a:sym typeface="Arial"/>
              </a:rPr>
              <a:t>sword</a:t>
            </a:r>
            <a:endParaRPr sz="1800"/>
          </a:p>
        </p:txBody>
      </p:sp>
      <p:sp>
        <p:nvSpPr>
          <p:cNvPr id="516" name="Google Shape;516;p75"/>
          <p:cNvSpPr/>
          <p:nvPr/>
        </p:nvSpPr>
        <p:spPr>
          <a:xfrm>
            <a:off x="5688000" y="4066200"/>
            <a:ext cx="1223640" cy="541440"/>
          </a:xfrm>
          <a:prstGeom prst="rect">
            <a:avLst/>
          </a:prstGeom>
          <a:solidFill>
            <a:srgbClr val="808080"/>
          </a:solidFill>
          <a:ln cap="flat" cmpd="sng" w="9525">
            <a:solidFill>
              <a:srgbClr val="000000"/>
            </a:solidFill>
            <a:prstDash val="solid"/>
            <a:miter lim="8000"/>
            <a:headEnd len="sm" w="sm" type="none"/>
            <a:tailEnd len="sm" w="sm" type="none"/>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lang="es" sz="2400">
                <a:solidFill>
                  <a:srgbClr val="FFFFFF"/>
                </a:solidFill>
                <a:latin typeface="Arial"/>
                <a:ea typeface="Arial"/>
                <a:cs typeface="Arial"/>
                <a:sym typeface="Arial"/>
              </a:rPr>
              <a:t>sword2</a:t>
            </a:r>
            <a:endParaRPr sz="1800"/>
          </a:p>
        </p:txBody>
      </p:sp>
      <p:sp>
        <p:nvSpPr>
          <p:cNvPr id="517" name="Google Shape;517;p75"/>
          <p:cNvSpPr txBox="1"/>
          <p:nvPr/>
        </p:nvSpPr>
        <p:spPr>
          <a:xfrm>
            <a:off x="265225" y="0"/>
            <a:ext cx="2734800" cy="1859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s" sz="1800">
                <a:solidFill>
                  <a:schemeClr val="dk1"/>
                </a:solidFill>
              </a:rPr>
              <a:t>Capa de aplicación</a:t>
            </a:r>
            <a:endParaRPr b="1" sz="18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76"/>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rPr>
              <a:t>¿</a:t>
            </a:r>
            <a:r>
              <a:rPr b="1" lang="es" sz="1800">
                <a:solidFill>
                  <a:srgbClr val="2A7886"/>
                </a:solidFill>
                <a:latin typeface="Arial"/>
                <a:ea typeface="Arial"/>
                <a:cs typeface="Arial"/>
                <a:sym typeface="Arial"/>
              </a:rPr>
              <a:t>Qué es DSpace?</a:t>
            </a:r>
            <a:endParaRPr sz="1800"/>
          </a:p>
        </p:txBody>
      </p:sp>
      <p:sp>
        <p:nvSpPr>
          <p:cNvPr id="523" name="Google Shape;523;p76"/>
          <p:cNvSpPr/>
          <p:nvPr/>
        </p:nvSpPr>
        <p:spPr>
          <a:xfrm>
            <a:off x="360000" y="864000"/>
            <a:ext cx="8443080" cy="111924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4" name="Google Shape;524;p76"/>
          <p:cNvSpPr/>
          <p:nvPr/>
        </p:nvSpPr>
        <p:spPr>
          <a:xfrm>
            <a:off x="647650" y="699825"/>
            <a:ext cx="7820700" cy="4550400"/>
          </a:xfrm>
          <a:prstGeom prst="rect">
            <a:avLst/>
          </a:prstGeom>
          <a:noFill/>
          <a:ln>
            <a:noFill/>
          </a:ln>
        </p:spPr>
        <p:txBody>
          <a:bodyPr anchorCtr="0" anchor="t" bIns="45000" lIns="90000" spcFirstLastPara="1" rIns="90000" wrap="square" tIns="45000">
            <a:noAutofit/>
          </a:bodyPr>
          <a:lstStyle/>
          <a:p>
            <a:pPr indent="0" lvl="0" marL="0" rtl="0">
              <a:spcBef>
                <a:spcPts val="0"/>
              </a:spcBef>
              <a:spcAft>
                <a:spcPts val="0"/>
              </a:spcAft>
              <a:buSzPts val="1100"/>
              <a:buNone/>
            </a:pPr>
            <a:r>
              <a:rPr b="1" lang="es" sz="1800">
                <a:solidFill>
                  <a:schemeClr val="dk1"/>
                </a:solidFill>
              </a:rPr>
              <a:t>Capa de aplicación - </a:t>
            </a:r>
            <a:r>
              <a:rPr b="1" lang="es" sz="1800"/>
              <a:t>Contextos:</a:t>
            </a:r>
            <a:endParaRPr b="1" sz="1800"/>
          </a:p>
          <a:p>
            <a:pPr indent="0" lvl="0" marL="0" marR="0" rtl="0" algn="l">
              <a:spcBef>
                <a:spcPts val="0"/>
              </a:spcBef>
              <a:spcAft>
                <a:spcPts val="0"/>
              </a:spcAft>
              <a:buNone/>
            </a:pPr>
            <a:r>
              <a:t/>
            </a:r>
            <a:endParaRPr sz="1800"/>
          </a:p>
        </p:txBody>
      </p:sp>
      <p:graphicFrame>
        <p:nvGraphicFramePr>
          <p:cNvPr id="525" name="Google Shape;525;p76"/>
          <p:cNvGraphicFramePr/>
          <p:nvPr/>
        </p:nvGraphicFramePr>
        <p:xfrm>
          <a:off x="938500" y="1116675"/>
          <a:ext cx="3000000" cy="3000000"/>
        </p:xfrm>
        <a:graphic>
          <a:graphicData uri="http://schemas.openxmlformats.org/drawingml/2006/table">
            <a:tbl>
              <a:tblPr>
                <a:noFill/>
                <a:tableStyleId>{42EF0FBD-8048-425A-BACF-25B9D7E7969B}</a:tableStyleId>
              </a:tblPr>
              <a:tblGrid>
                <a:gridCol w="3619500"/>
                <a:gridCol w="3619500"/>
              </a:tblGrid>
              <a:tr h="381000">
                <a:tc>
                  <a:txBody>
                    <a:bodyPr>
                      <a:noAutofit/>
                    </a:bodyPr>
                    <a:lstStyle/>
                    <a:p>
                      <a:pPr indent="0" lvl="0" marL="457200" rtl="0">
                        <a:spcBef>
                          <a:spcPts val="0"/>
                        </a:spcBef>
                        <a:spcAft>
                          <a:spcPts val="0"/>
                        </a:spcAft>
                        <a:buNone/>
                      </a:pPr>
                      <a:r>
                        <a:rPr b="1" lang="es" sz="1600">
                          <a:solidFill>
                            <a:schemeClr val="dk1"/>
                          </a:solidFill>
                        </a:rPr>
                        <a:t>xmlui</a:t>
                      </a:r>
                      <a:endParaRPr sz="1600"/>
                    </a:p>
                  </a:txBody>
                  <a:tcPr marT="91425" marB="91425" marR="91425" marL="91425">
                    <a:lnL cap="flat" cmpd="sng" w="28575">
                      <a:solidFill>
                        <a:srgbClr val="287886"/>
                      </a:solidFill>
                      <a:prstDash val="dash"/>
                      <a:round/>
                      <a:headEnd len="sm" w="sm" type="none"/>
                      <a:tailEnd len="sm" w="sm" type="none"/>
                    </a:lnL>
                    <a:lnR cap="flat" cmpd="sng" w="9525">
                      <a:solidFill>
                        <a:srgbClr val="999999"/>
                      </a:solidFill>
                      <a:prstDash val="solid"/>
                      <a:round/>
                      <a:headEnd len="sm" w="sm" type="none"/>
                      <a:tailEnd len="sm" w="sm" type="none"/>
                    </a:lnR>
                    <a:lnT cap="flat" cmpd="sng" w="28575">
                      <a:solidFill>
                        <a:srgbClr val="287886"/>
                      </a:solidFill>
                      <a:prstDash val="dash"/>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450000" rtl="0">
                        <a:spcBef>
                          <a:spcPts val="0"/>
                        </a:spcBef>
                        <a:spcAft>
                          <a:spcPts val="0"/>
                        </a:spcAft>
                        <a:buNone/>
                      </a:pPr>
                      <a:r>
                        <a:rPr lang="es" sz="1600">
                          <a:solidFill>
                            <a:schemeClr val="dk1"/>
                          </a:solidFill>
                        </a:rPr>
                        <a:t>Interfaz de usuario basada en XML (XMLUI)</a:t>
                      </a:r>
                      <a:endParaRPr sz="1600"/>
                    </a:p>
                  </a:txBody>
                  <a:tcPr marT="91425" marB="91425" marR="91425" marL="91425">
                    <a:lnL cap="flat" cmpd="sng" w="9525">
                      <a:solidFill>
                        <a:srgbClr val="999999"/>
                      </a:solidFill>
                      <a:prstDash val="solid"/>
                      <a:round/>
                      <a:headEnd len="sm" w="sm" type="none"/>
                      <a:tailEnd len="sm" w="sm" type="none"/>
                    </a:lnL>
                    <a:lnR cap="flat" cmpd="sng" w="28575">
                      <a:solidFill>
                        <a:srgbClr val="287886"/>
                      </a:solidFill>
                      <a:prstDash val="dash"/>
                      <a:round/>
                      <a:headEnd len="sm" w="sm" type="none"/>
                      <a:tailEnd len="sm" w="sm" type="none"/>
                    </a:lnR>
                    <a:lnT cap="flat" cmpd="sng" w="28575">
                      <a:solidFill>
                        <a:srgbClr val="287886"/>
                      </a:solidFill>
                      <a:prstDash val="dash"/>
                      <a:round/>
                      <a:headEnd len="sm" w="sm" type="none"/>
                      <a:tailEnd len="sm" w="sm" type="none"/>
                    </a:lnT>
                    <a:lnB cap="flat" cmpd="sng" w="9525">
                      <a:solidFill>
                        <a:srgbClr val="999999"/>
                      </a:solidFill>
                      <a:prstDash val="solid"/>
                      <a:round/>
                      <a:headEnd len="sm" w="sm" type="none"/>
                      <a:tailEnd len="sm" w="sm" type="none"/>
                    </a:lnB>
                  </a:tcPr>
                </a:tc>
              </a:tr>
              <a:tr h="381000">
                <a:tc>
                  <a:txBody>
                    <a:bodyPr>
                      <a:noAutofit/>
                    </a:bodyPr>
                    <a:lstStyle/>
                    <a:p>
                      <a:pPr indent="0" lvl="0" marL="457200" rtl="0">
                        <a:spcBef>
                          <a:spcPts val="0"/>
                        </a:spcBef>
                        <a:spcAft>
                          <a:spcPts val="0"/>
                        </a:spcAft>
                        <a:buNone/>
                      </a:pPr>
                      <a:r>
                        <a:rPr b="1" lang="es" sz="1600">
                          <a:solidFill>
                            <a:schemeClr val="dk1"/>
                          </a:solidFill>
                        </a:rPr>
                        <a:t>jspui</a:t>
                      </a:r>
                      <a:endParaRPr sz="1600">
                        <a:solidFill>
                          <a:schemeClr val="dk1"/>
                        </a:solidFill>
                      </a:endParaRPr>
                    </a:p>
                    <a:p>
                      <a:pPr indent="0" lvl="0" marL="457200" rtl="0">
                        <a:spcBef>
                          <a:spcPts val="0"/>
                        </a:spcBef>
                        <a:spcAft>
                          <a:spcPts val="0"/>
                        </a:spcAft>
                        <a:buNone/>
                      </a:pPr>
                      <a:r>
                        <a:t/>
                      </a:r>
                      <a:endParaRPr b="1" sz="1600">
                        <a:solidFill>
                          <a:schemeClr val="dk1"/>
                        </a:solidFill>
                      </a:endParaRPr>
                    </a:p>
                  </a:txBody>
                  <a:tcPr marT="91425" marB="91425" marR="91425" marL="91425">
                    <a:lnL cap="flat" cmpd="sng" w="28575">
                      <a:solidFill>
                        <a:srgbClr val="287886"/>
                      </a:solidFill>
                      <a:prstDash val="dash"/>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28575">
                      <a:solidFill>
                        <a:srgbClr val="287886"/>
                      </a:solidFill>
                      <a:prstDash val="dash"/>
                      <a:round/>
                      <a:headEnd len="sm" w="sm" type="none"/>
                      <a:tailEnd len="sm" w="sm" type="none"/>
                    </a:lnB>
                  </a:tcPr>
                </a:tc>
                <a:tc>
                  <a:txBody>
                    <a:bodyPr>
                      <a:noAutofit/>
                    </a:bodyPr>
                    <a:lstStyle/>
                    <a:p>
                      <a:pPr indent="0" lvl="0" marL="457200" rtl="0">
                        <a:spcBef>
                          <a:spcPts val="0"/>
                        </a:spcBef>
                        <a:spcAft>
                          <a:spcPts val="0"/>
                        </a:spcAft>
                        <a:buNone/>
                      </a:pPr>
                      <a:r>
                        <a:rPr lang="es" sz="1600">
                          <a:solidFill>
                            <a:schemeClr val="dk1"/>
                          </a:solidFill>
                        </a:rPr>
                        <a:t>Interfaz de usuario basada en JSP (JSPUI)</a:t>
                      </a:r>
                      <a:endParaRPr sz="1600"/>
                    </a:p>
                  </a:txBody>
                  <a:tcPr marT="91425" marB="91425" marR="91425" marL="91425">
                    <a:lnL cap="flat" cmpd="sng" w="9525">
                      <a:solidFill>
                        <a:srgbClr val="999999"/>
                      </a:solidFill>
                      <a:prstDash val="solid"/>
                      <a:round/>
                      <a:headEnd len="sm" w="sm" type="none"/>
                      <a:tailEnd len="sm" w="sm" type="none"/>
                    </a:lnL>
                    <a:lnR cap="flat" cmpd="sng" w="28575">
                      <a:solidFill>
                        <a:srgbClr val="287886"/>
                      </a:solidFill>
                      <a:prstDash val="dash"/>
                      <a:round/>
                      <a:headEnd len="sm" w="sm" type="none"/>
                      <a:tailEnd len="sm" w="sm" type="none"/>
                    </a:lnR>
                    <a:lnT cap="flat" cmpd="sng" w="9525">
                      <a:solidFill>
                        <a:srgbClr val="999999"/>
                      </a:solidFill>
                      <a:prstDash val="solid"/>
                      <a:round/>
                      <a:headEnd len="sm" w="sm" type="none"/>
                      <a:tailEnd len="sm" w="sm" type="none"/>
                    </a:lnT>
                    <a:lnB cap="flat" cmpd="sng" w="28575">
                      <a:solidFill>
                        <a:srgbClr val="287886"/>
                      </a:solidFill>
                      <a:prstDash val="dash"/>
                      <a:round/>
                      <a:headEnd len="sm" w="sm" type="none"/>
                      <a:tailEnd len="sm" w="sm" type="none"/>
                    </a:lnB>
                  </a:tcPr>
                </a:tc>
              </a:tr>
              <a:tr h="381000">
                <a:tc>
                  <a:txBody>
                    <a:bodyPr>
                      <a:noAutofit/>
                    </a:bodyPr>
                    <a:lstStyle/>
                    <a:p>
                      <a:pPr indent="450000" lvl="0" marL="0" rtl="0">
                        <a:spcBef>
                          <a:spcPts val="0"/>
                        </a:spcBef>
                        <a:spcAft>
                          <a:spcPts val="0"/>
                        </a:spcAft>
                        <a:buNone/>
                      </a:pPr>
                      <a:r>
                        <a:rPr b="1" lang="es" sz="1600">
                          <a:solidFill>
                            <a:schemeClr val="dk1"/>
                          </a:solidFill>
                        </a:rPr>
                        <a:t>solr</a:t>
                      </a:r>
                      <a:r>
                        <a:rPr lang="es" sz="1600">
                          <a:solidFill>
                            <a:schemeClr val="dk1"/>
                          </a:solidFill>
                        </a:rPr>
                        <a:t> (obligatorio)</a:t>
                      </a:r>
                      <a:endParaRPr b="1" sz="1600">
                        <a:solidFill>
                          <a:schemeClr val="dk1"/>
                        </a:solidFill>
                      </a:endParaRPr>
                    </a:p>
                  </a:txBody>
                  <a:tcPr marT="91425" marB="91425" marR="91425" marL="91425">
                    <a:lnT cap="flat" cmpd="sng" w="28575">
                      <a:solidFill>
                        <a:srgbClr val="287886"/>
                      </a:solidFill>
                      <a:prstDash val="dash"/>
                      <a:round/>
                      <a:headEnd len="sm" w="sm" type="none"/>
                      <a:tailEnd len="sm" w="sm" type="none"/>
                    </a:lnT>
                  </a:tcPr>
                </a:tc>
                <a:tc>
                  <a:txBody>
                    <a:bodyPr>
                      <a:noAutofit/>
                    </a:bodyPr>
                    <a:lstStyle/>
                    <a:p>
                      <a:pPr indent="0" lvl="0" marL="457200" rtl="0">
                        <a:spcBef>
                          <a:spcPts val="0"/>
                        </a:spcBef>
                        <a:spcAft>
                          <a:spcPts val="0"/>
                        </a:spcAft>
                        <a:buNone/>
                      </a:pPr>
                      <a:r>
                        <a:rPr lang="es" sz="1600">
                          <a:solidFill>
                            <a:schemeClr val="dk1"/>
                          </a:solidFill>
                        </a:rPr>
                        <a:t>Motor de búsqueda y navegación</a:t>
                      </a:r>
                      <a:endParaRPr sz="1600"/>
                    </a:p>
                  </a:txBody>
                  <a:tcPr marT="91425" marB="91425" marR="91425" marL="91425">
                    <a:lnT cap="flat" cmpd="sng" w="28575">
                      <a:solidFill>
                        <a:srgbClr val="287886"/>
                      </a:solidFill>
                      <a:prstDash val="dash"/>
                      <a:round/>
                      <a:headEnd len="sm" w="sm" type="none"/>
                      <a:tailEnd len="sm" w="sm" type="none"/>
                    </a:lnT>
                  </a:tcPr>
                </a:tc>
              </a:tr>
              <a:tr h="381000">
                <a:tc>
                  <a:txBody>
                    <a:bodyPr>
                      <a:noAutofit/>
                    </a:bodyPr>
                    <a:lstStyle/>
                    <a:p>
                      <a:pPr indent="0" lvl="0" marL="457200" rtl="0">
                        <a:spcBef>
                          <a:spcPts val="0"/>
                        </a:spcBef>
                        <a:spcAft>
                          <a:spcPts val="0"/>
                        </a:spcAft>
                        <a:buNone/>
                      </a:pPr>
                      <a:r>
                        <a:rPr b="1" lang="es" sz="1600">
                          <a:solidFill>
                            <a:schemeClr val="dk1"/>
                          </a:solidFill>
                        </a:rPr>
                        <a:t>oai</a:t>
                      </a:r>
                      <a:r>
                        <a:rPr lang="es" sz="1600">
                          <a:solidFill>
                            <a:schemeClr val="dk1"/>
                          </a:solidFill>
                        </a:rPr>
                        <a:t> </a:t>
                      </a:r>
                      <a:endParaRPr sz="1600">
                        <a:solidFill>
                          <a:schemeClr val="dk1"/>
                        </a:solidFill>
                      </a:endParaRPr>
                    </a:p>
                    <a:p>
                      <a:pPr indent="0" lvl="0" marL="457200" rtl="0">
                        <a:spcBef>
                          <a:spcPts val="0"/>
                        </a:spcBef>
                        <a:spcAft>
                          <a:spcPts val="0"/>
                        </a:spcAft>
                        <a:buNone/>
                      </a:pPr>
                      <a:r>
                        <a:t/>
                      </a:r>
                      <a:endParaRPr sz="1600">
                        <a:solidFill>
                          <a:schemeClr val="dk1"/>
                        </a:solidFill>
                      </a:endParaRPr>
                    </a:p>
                  </a:txBody>
                  <a:tcPr marT="91425" marB="91425" marR="91425" marL="91425"/>
                </a:tc>
                <a:tc>
                  <a:txBody>
                    <a:bodyPr>
                      <a:noAutofit/>
                    </a:bodyPr>
                    <a:lstStyle/>
                    <a:p>
                      <a:pPr indent="0" lvl="0" marL="457200" rtl="0">
                        <a:spcBef>
                          <a:spcPts val="0"/>
                        </a:spcBef>
                        <a:spcAft>
                          <a:spcPts val="0"/>
                        </a:spcAft>
                        <a:buNone/>
                      </a:pPr>
                      <a:r>
                        <a:rPr lang="es" sz="1600">
                          <a:solidFill>
                            <a:schemeClr val="dk1"/>
                          </a:solidFill>
                        </a:rPr>
                        <a:t>Motor para exportación y recolección de Metadatos y Bitstream (OAI-PMH y OAI-ORE)</a:t>
                      </a:r>
                      <a:endParaRPr sz="1600"/>
                    </a:p>
                  </a:txBody>
                  <a:tcPr marT="91425" marB="91425" marR="91425" marL="91425"/>
                </a:tc>
              </a:tr>
              <a:tr h="381000">
                <a:tc>
                  <a:txBody>
                    <a:bodyPr>
                      <a:noAutofit/>
                    </a:bodyPr>
                    <a:lstStyle/>
                    <a:p>
                      <a:pPr indent="0" lvl="0" marL="457200" rtl="0">
                        <a:spcBef>
                          <a:spcPts val="0"/>
                        </a:spcBef>
                        <a:spcAft>
                          <a:spcPts val="0"/>
                        </a:spcAft>
                        <a:buNone/>
                      </a:pPr>
                      <a:r>
                        <a:rPr b="1" lang="es" sz="1600">
                          <a:solidFill>
                            <a:schemeClr val="dk1"/>
                          </a:solidFill>
                        </a:rPr>
                        <a:t>rdf</a:t>
                      </a:r>
                      <a:r>
                        <a:rPr lang="es" sz="1600">
                          <a:solidFill>
                            <a:schemeClr val="dk1"/>
                          </a:solidFill>
                        </a:rPr>
                        <a:t>  </a:t>
                      </a:r>
                      <a:endParaRPr sz="1600">
                        <a:solidFill>
                          <a:schemeClr val="dk1"/>
                        </a:solidFill>
                      </a:endParaRPr>
                    </a:p>
                    <a:p>
                      <a:pPr indent="0" lvl="0" marL="457200" rtl="0">
                        <a:spcBef>
                          <a:spcPts val="0"/>
                        </a:spcBef>
                        <a:spcAft>
                          <a:spcPts val="0"/>
                        </a:spcAft>
                        <a:buNone/>
                      </a:pPr>
                      <a:r>
                        <a:t/>
                      </a:r>
                      <a:endParaRPr b="1" sz="1600">
                        <a:solidFill>
                          <a:schemeClr val="dk1"/>
                        </a:solidFill>
                      </a:endParaRPr>
                    </a:p>
                  </a:txBody>
                  <a:tcPr marT="91425" marB="91425" marR="91425" marL="91425"/>
                </a:tc>
                <a:tc>
                  <a:txBody>
                    <a:bodyPr>
                      <a:noAutofit/>
                    </a:bodyPr>
                    <a:lstStyle/>
                    <a:p>
                      <a:pPr indent="0" lvl="0" marL="457200" rtl="0">
                        <a:spcBef>
                          <a:spcPts val="0"/>
                        </a:spcBef>
                        <a:spcAft>
                          <a:spcPts val="0"/>
                        </a:spcAft>
                        <a:buNone/>
                      </a:pPr>
                      <a:r>
                        <a:rPr lang="es" sz="1600">
                          <a:solidFill>
                            <a:schemeClr val="dk1"/>
                          </a:solidFill>
                        </a:rPr>
                        <a:t>Interfaz DSpace RDF (admite Linked Open Data).</a:t>
                      </a:r>
                      <a:endParaRPr sz="1600"/>
                    </a:p>
                  </a:txBody>
                  <a:tcPr marT="91425" marB="91425" marR="91425" marL="91425"/>
                </a:tc>
              </a:tr>
              <a:tr h="381000">
                <a:tc>
                  <a:txBody>
                    <a:bodyPr>
                      <a:noAutofit/>
                    </a:bodyPr>
                    <a:lstStyle/>
                    <a:p>
                      <a:pPr indent="0" lvl="0" marL="457200" rtl="0">
                        <a:spcBef>
                          <a:spcPts val="0"/>
                        </a:spcBef>
                        <a:spcAft>
                          <a:spcPts val="0"/>
                        </a:spcAft>
                        <a:buNone/>
                      </a:pPr>
                      <a:r>
                        <a:rPr b="1" lang="es" sz="1600">
                          <a:solidFill>
                            <a:schemeClr val="dk1"/>
                          </a:solidFill>
                        </a:rPr>
                        <a:t>rest</a:t>
                      </a:r>
                      <a:r>
                        <a:rPr lang="es" sz="1600">
                          <a:solidFill>
                            <a:schemeClr val="dk1"/>
                          </a:solidFill>
                        </a:rPr>
                        <a:t> </a:t>
                      </a:r>
                      <a:endParaRPr b="1" sz="1600">
                        <a:solidFill>
                          <a:schemeClr val="dk1"/>
                        </a:solidFill>
                      </a:endParaRPr>
                    </a:p>
                  </a:txBody>
                  <a:tcPr marT="91425" marB="91425" marR="91425" marL="91425"/>
                </a:tc>
                <a:tc>
                  <a:txBody>
                    <a:bodyPr>
                      <a:noAutofit/>
                    </a:bodyPr>
                    <a:lstStyle/>
                    <a:p>
                      <a:pPr indent="0" lvl="0" marL="457200" rtl="0">
                        <a:spcBef>
                          <a:spcPts val="0"/>
                        </a:spcBef>
                        <a:spcAft>
                          <a:spcPts val="0"/>
                        </a:spcAft>
                        <a:buNone/>
                      </a:pPr>
                      <a:r>
                        <a:rPr lang="es" sz="1600">
                          <a:solidFill>
                            <a:schemeClr val="dk1"/>
                          </a:solidFill>
                        </a:rPr>
                        <a:t>API REST de DSpace</a:t>
                      </a:r>
                      <a:endParaRPr sz="1600"/>
                    </a:p>
                  </a:txBody>
                  <a:tcPr marT="91425" marB="91425" marR="91425" marL="91425"/>
                </a:tc>
              </a:tr>
              <a:tr h="381000">
                <a:tc>
                  <a:txBody>
                    <a:bodyPr>
                      <a:noAutofit/>
                    </a:bodyPr>
                    <a:lstStyle/>
                    <a:p>
                      <a:pPr indent="0" lvl="0" marL="457200" rtl="0">
                        <a:spcBef>
                          <a:spcPts val="0"/>
                        </a:spcBef>
                        <a:spcAft>
                          <a:spcPts val="0"/>
                        </a:spcAft>
                        <a:buNone/>
                      </a:pPr>
                      <a:r>
                        <a:rPr b="1" lang="es" sz="1600">
                          <a:solidFill>
                            <a:schemeClr val="dk1"/>
                          </a:solidFill>
                        </a:rPr>
                        <a:t>sword</a:t>
                      </a:r>
                      <a:endParaRPr b="1" sz="1600">
                        <a:solidFill>
                          <a:schemeClr val="dk1"/>
                        </a:solidFill>
                      </a:endParaRPr>
                    </a:p>
                  </a:txBody>
                  <a:tcPr marT="91425" marB="91425" marR="91425" marL="91425"/>
                </a:tc>
                <a:tc>
                  <a:txBody>
                    <a:bodyPr>
                      <a:noAutofit/>
                    </a:bodyPr>
                    <a:lstStyle/>
                    <a:p>
                      <a:pPr indent="0" lvl="0" marL="457200" rtl="0">
                        <a:spcBef>
                          <a:spcPts val="0"/>
                        </a:spcBef>
                        <a:spcAft>
                          <a:spcPts val="0"/>
                        </a:spcAft>
                        <a:buNone/>
                      </a:pPr>
                      <a:r>
                        <a:rPr lang="es" sz="1600">
                          <a:solidFill>
                            <a:schemeClr val="dk1"/>
                          </a:solidFill>
                        </a:rPr>
                        <a:t>Interfaz DSpace SWORDv1. </a:t>
                      </a:r>
                      <a:endParaRPr sz="1600"/>
                    </a:p>
                  </a:txBody>
                  <a:tcPr marT="91425" marB="91425" marR="91425" marL="91425"/>
                </a:tc>
              </a:tr>
              <a:tr h="381000">
                <a:tc>
                  <a:txBody>
                    <a:bodyPr>
                      <a:noAutofit/>
                    </a:bodyPr>
                    <a:lstStyle/>
                    <a:p>
                      <a:pPr indent="0" lvl="0" marL="457200" rtl="0">
                        <a:spcBef>
                          <a:spcPts val="0"/>
                        </a:spcBef>
                        <a:spcAft>
                          <a:spcPts val="0"/>
                        </a:spcAft>
                        <a:buNone/>
                      </a:pPr>
                      <a:r>
                        <a:rPr b="1" lang="es" sz="1600">
                          <a:solidFill>
                            <a:schemeClr val="dk1"/>
                          </a:solidFill>
                        </a:rPr>
                        <a:t>swordv2</a:t>
                      </a:r>
                      <a:endParaRPr b="1" sz="1600">
                        <a:solidFill>
                          <a:schemeClr val="dk1"/>
                        </a:solidFill>
                      </a:endParaRPr>
                    </a:p>
                  </a:txBody>
                  <a:tcPr marT="91425" marB="91425" marR="91425" marL="91425"/>
                </a:tc>
                <a:tc>
                  <a:txBody>
                    <a:bodyPr>
                      <a:noAutofit/>
                    </a:bodyPr>
                    <a:lstStyle/>
                    <a:p>
                      <a:pPr indent="0" lvl="0" marL="457200" rtl="0">
                        <a:spcBef>
                          <a:spcPts val="0"/>
                        </a:spcBef>
                        <a:spcAft>
                          <a:spcPts val="0"/>
                        </a:spcAft>
                        <a:buNone/>
                      </a:pPr>
                      <a:r>
                        <a:rPr lang="es" sz="1600">
                          <a:solidFill>
                            <a:schemeClr val="dk1"/>
                          </a:solidFill>
                        </a:rPr>
                        <a:t>Interfaz DSpace SWORDv2.</a:t>
                      </a:r>
                      <a:endParaRPr sz="1600"/>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77"/>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rPr>
              <a:t>¿</a:t>
            </a:r>
            <a:r>
              <a:rPr b="1" lang="es" sz="1800">
                <a:solidFill>
                  <a:srgbClr val="2A7886"/>
                </a:solidFill>
                <a:latin typeface="Arial"/>
                <a:ea typeface="Arial"/>
                <a:cs typeface="Arial"/>
                <a:sym typeface="Arial"/>
              </a:rPr>
              <a:t>Qué es DSpace?</a:t>
            </a:r>
            <a:endParaRPr sz="1800"/>
          </a:p>
        </p:txBody>
      </p:sp>
      <p:pic>
        <p:nvPicPr>
          <p:cNvPr id="531" name="Google Shape;531;p77"/>
          <p:cNvPicPr preferRelativeResize="0"/>
          <p:nvPr/>
        </p:nvPicPr>
        <p:blipFill rotWithShape="1">
          <a:blip r:embed="rId3">
            <a:alphaModFix/>
          </a:blip>
          <a:srcRect b="0" l="0" r="0" t="0"/>
          <a:stretch/>
        </p:blipFill>
        <p:spPr>
          <a:xfrm>
            <a:off x="936000" y="1224000"/>
            <a:ext cx="2962800" cy="4462560"/>
          </a:xfrm>
          <a:prstGeom prst="rect">
            <a:avLst/>
          </a:prstGeom>
          <a:noFill/>
          <a:ln>
            <a:noFill/>
          </a:ln>
        </p:spPr>
      </p:pic>
      <p:sp>
        <p:nvSpPr>
          <p:cNvPr id="532" name="Google Shape;532;p77"/>
          <p:cNvSpPr/>
          <p:nvPr/>
        </p:nvSpPr>
        <p:spPr>
          <a:xfrm>
            <a:off x="4320000" y="792000"/>
            <a:ext cx="4561560" cy="503064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lang="es" sz="1800">
                <a:solidFill>
                  <a:srgbClr val="000000"/>
                </a:solidFill>
                <a:latin typeface="Arial"/>
                <a:ea typeface="Arial"/>
                <a:cs typeface="Arial"/>
                <a:sym typeface="Arial"/>
              </a:rPr>
              <a:t>"</a:t>
            </a:r>
            <a:r>
              <a:rPr b="1" lang="es" sz="1800">
                <a:solidFill>
                  <a:srgbClr val="000000"/>
                </a:solidFill>
                <a:latin typeface="Arial"/>
                <a:ea typeface="Arial"/>
                <a:cs typeface="Arial"/>
                <a:sym typeface="Arial"/>
              </a:rPr>
              <a:t>Comunidad</a:t>
            </a:r>
            <a:r>
              <a:rPr lang="es" sz="1800">
                <a:solidFill>
                  <a:srgbClr val="000000"/>
                </a:solidFill>
                <a:latin typeface="Arial"/>
                <a:ea typeface="Arial"/>
                <a:cs typeface="Arial"/>
                <a:sym typeface="Arial"/>
              </a:rPr>
              <a:t>" es una agrupación de colecciones y / o "Subcomunidades".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s" sz="1800">
                <a:solidFill>
                  <a:srgbClr val="000000"/>
                </a:solidFill>
                <a:latin typeface="Arial"/>
                <a:ea typeface="Arial"/>
                <a:cs typeface="Arial"/>
                <a:sym typeface="Arial"/>
              </a:rPr>
              <a:t>"</a:t>
            </a:r>
            <a:r>
              <a:rPr b="1" lang="es" sz="1800">
                <a:solidFill>
                  <a:srgbClr val="000000"/>
                </a:solidFill>
                <a:latin typeface="Arial"/>
                <a:ea typeface="Arial"/>
                <a:cs typeface="Arial"/>
                <a:sym typeface="Arial"/>
              </a:rPr>
              <a:t>Colección</a:t>
            </a:r>
            <a:r>
              <a:rPr lang="es" sz="1800">
                <a:solidFill>
                  <a:srgbClr val="000000"/>
                </a:solidFill>
                <a:latin typeface="Arial"/>
                <a:ea typeface="Arial"/>
                <a:cs typeface="Arial"/>
                <a:sym typeface="Arial"/>
              </a:rPr>
              <a:t>" es un grupo de elementos relacionados en un archivo.</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s" sz="1800">
                <a:solidFill>
                  <a:srgbClr val="000000"/>
                </a:solidFill>
                <a:latin typeface="Arial"/>
                <a:ea typeface="Arial"/>
                <a:cs typeface="Arial"/>
                <a:sym typeface="Arial"/>
              </a:rPr>
              <a:t>Los "</a:t>
            </a:r>
            <a:r>
              <a:rPr b="1" lang="es" sz="1800">
                <a:solidFill>
                  <a:srgbClr val="000000"/>
                </a:solidFill>
                <a:latin typeface="Arial"/>
                <a:ea typeface="Arial"/>
                <a:cs typeface="Arial"/>
                <a:sym typeface="Arial"/>
              </a:rPr>
              <a:t>elementos/ítems</a:t>
            </a:r>
            <a:r>
              <a:rPr lang="es" sz="1800">
                <a:solidFill>
                  <a:srgbClr val="000000"/>
                </a:solidFill>
                <a:latin typeface="Arial"/>
                <a:ea typeface="Arial"/>
                <a:cs typeface="Arial"/>
                <a:sym typeface="Arial"/>
              </a:rPr>
              <a:t>" son registros que describen los archivos que se archivan, utilizando el esquema de metadatos Dublin Core.</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s" sz="1800">
                <a:solidFill>
                  <a:srgbClr val="000000"/>
                </a:solidFill>
                <a:latin typeface="Arial"/>
                <a:ea typeface="Arial"/>
                <a:cs typeface="Arial"/>
                <a:sym typeface="Arial"/>
              </a:rPr>
              <a:t>"</a:t>
            </a:r>
            <a:r>
              <a:rPr b="1" lang="es" sz="1800">
                <a:solidFill>
                  <a:srgbClr val="000000"/>
                </a:solidFill>
                <a:latin typeface="Arial"/>
                <a:ea typeface="Arial"/>
                <a:cs typeface="Arial"/>
                <a:sym typeface="Arial"/>
              </a:rPr>
              <a:t>Bundle</a:t>
            </a:r>
            <a:r>
              <a:rPr lang="es" sz="1800">
                <a:solidFill>
                  <a:srgbClr val="000000"/>
                </a:solidFill>
                <a:latin typeface="Arial"/>
                <a:ea typeface="Arial"/>
                <a:cs typeface="Arial"/>
                <a:sym typeface="Arial"/>
              </a:rPr>
              <a:t>" es una agrupación de archivos asociados con un elemento.</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s" sz="1800">
                <a:solidFill>
                  <a:srgbClr val="000000"/>
                </a:solidFill>
                <a:latin typeface="Arial"/>
                <a:ea typeface="Arial"/>
                <a:cs typeface="Arial"/>
                <a:sym typeface="Arial"/>
              </a:rPr>
              <a:t>"</a:t>
            </a:r>
            <a:r>
              <a:rPr b="1" lang="es" sz="1800">
                <a:solidFill>
                  <a:srgbClr val="000000"/>
                </a:solidFill>
                <a:latin typeface="Arial"/>
                <a:ea typeface="Arial"/>
                <a:cs typeface="Arial"/>
                <a:sym typeface="Arial"/>
              </a:rPr>
              <a:t>Bitstreams</a:t>
            </a:r>
            <a:r>
              <a:rPr lang="es" sz="1800">
                <a:solidFill>
                  <a:srgbClr val="000000"/>
                </a:solidFill>
                <a:latin typeface="Arial"/>
                <a:ea typeface="Arial"/>
                <a:cs typeface="Arial"/>
                <a:sym typeface="Arial"/>
              </a:rPr>
              <a:t>" son los archivos individuales agrupados en un paquete y asociados con un elemento</a:t>
            </a:r>
            <a:r>
              <a:rPr lang="es" sz="1800"/>
              <a:t> </a:t>
            </a:r>
            <a:r>
              <a:rPr lang="es" sz="1800">
                <a:solidFill>
                  <a:srgbClr val="000000"/>
                </a:solidFill>
                <a:latin typeface="Arial"/>
                <a:ea typeface="Arial"/>
                <a:cs typeface="Arial"/>
                <a:sym typeface="Arial"/>
              </a:rPr>
              <a:t>(por ejemplo, texto de licencia, jpegs, tiffs, pdfs, doc, xml).</a:t>
            </a:r>
            <a:endParaRPr sz="1800"/>
          </a:p>
        </p:txBody>
      </p:sp>
      <p:sp>
        <p:nvSpPr>
          <p:cNvPr id="533" name="Google Shape;533;p77"/>
          <p:cNvSpPr/>
          <p:nvPr/>
        </p:nvSpPr>
        <p:spPr>
          <a:xfrm>
            <a:off x="987500" y="1291250"/>
            <a:ext cx="1027800" cy="288000"/>
          </a:xfrm>
          <a:prstGeom prst="rect">
            <a:avLst/>
          </a:prstGeom>
          <a:solidFill>
            <a:srgbClr val="CCFFFF"/>
          </a:solidFill>
          <a:ln cap="flat" cmpd="sng" w="9525">
            <a:solidFill>
              <a:srgbClr val="CCFFFF"/>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lang="es" sz="1300">
                <a:latin typeface="Arial"/>
                <a:ea typeface="Arial"/>
                <a:cs typeface="Arial"/>
                <a:sym typeface="Arial"/>
              </a:rPr>
              <a:t>Comuniad</a:t>
            </a:r>
            <a:endParaRPr sz="1800"/>
          </a:p>
        </p:txBody>
      </p:sp>
      <p:sp>
        <p:nvSpPr>
          <p:cNvPr id="534" name="Google Shape;534;p77"/>
          <p:cNvSpPr/>
          <p:nvPr/>
        </p:nvSpPr>
        <p:spPr>
          <a:xfrm>
            <a:off x="973275" y="2211625"/>
            <a:ext cx="1041900" cy="288000"/>
          </a:xfrm>
          <a:prstGeom prst="rect">
            <a:avLst/>
          </a:prstGeom>
          <a:solidFill>
            <a:srgbClr val="CCFFFF"/>
          </a:solidFill>
          <a:ln cap="flat" cmpd="sng" w="9525">
            <a:solidFill>
              <a:srgbClr val="CCFFFF"/>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lang="es" sz="1300">
                <a:latin typeface="Arial"/>
                <a:ea typeface="Arial"/>
                <a:cs typeface="Arial"/>
                <a:sym typeface="Arial"/>
              </a:rPr>
              <a:t>Colec</a:t>
            </a:r>
            <a:r>
              <a:rPr lang="es" sz="1300">
                <a:latin typeface="Arial"/>
                <a:ea typeface="Arial"/>
                <a:cs typeface="Arial"/>
                <a:sym typeface="Arial"/>
              </a:rPr>
              <a:t>c</a:t>
            </a:r>
            <a:r>
              <a:rPr lang="es" sz="1300">
                <a:latin typeface="Arial"/>
                <a:ea typeface="Arial"/>
                <a:cs typeface="Arial"/>
                <a:sym typeface="Arial"/>
              </a:rPr>
              <a:t>ión</a:t>
            </a:r>
            <a:endParaRPr sz="1800"/>
          </a:p>
        </p:txBody>
      </p:sp>
      <p:sp>
        <p:nvSpPr>
          <p:cNvPr id="535" name="Google Shape;535;p77"/>
          <p:cNvSpPr/>
          <p:nvPr/>
        </p:nvSpPr>
        <p:spPr>
          <a:xfrm>
            <a:off x="990225" y="3132000"/>
            <a:ext cx="1008000" cy="288000"/>
          </a:xfrm>
          <a:prstGeom prst="rect">
            <a:avLst/>
          </a:prstGeom>
          <a:solidFill>
            <a:srgbClr val="CCFFFF"/>
          </a:solidFill>
          <a:ln cap="flat" cmpd="sng" w="9525">
            <a:solidFill>
              <a:srgbClr val="CCFFFF"/>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lang="es" sz="1300">
                <a:latin typeface="Arial"/>
                <a:ea typeface="Arial"/>
                <a:cs typeface="Arial"/>
                <a:sym typeface="Arial"/>
              </a:rPr>
              <a:t>Elemento</a:t>
            </a:r>
            <a:endParaRPr sz="1800"/>
          </a:p>
        </p:txBody>
      </p:sp>
      <p:sp>
        <p:nvSpPr>
          <p:cNvPr id="536" name="Google Shape;536;p77"/>
          <p:cNvSpPr/>
          <p:nvPr/>
        </p:nvSpPr>
        <p:spPr>
          <a:xfrm>
            <a:off x="2763575" y="3096000"/>
            <a:ext cx="980400" cy="360000"/>
          </a:xfrm>
          <a:prstGeom prst="rect">
            <a:avLst/>
          </a:prstGeom>
          <a:solidFill>
            <a:srgbClr val="CCFFFF"/>
          </a:solidFill>
          <a:ln cap="flat" cmpd="sng" w="9525">
            <a:solidFill>
              <a:srgbClr val="CCFFFF"/>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lang="es" sz="900">
                <a:latin typeface="Arial"/>
                <a:ea typeface="Arial"/>
                <a:cs typeface="Arial"/>
                <a:sym typeface="Arial"/>
              </a:rPr>
              <a:t>Registro Dublin</a:t>
            </a:r>
            <a:endParaRPr sz="1800"/>
          </a:p>
          <a:p>
            <a:pPr indent="0" lvl="0" marL="0" marR="0" rtl="0" algn="ctr">
              <a:spcBef>
                <a:spcPts val="0"/>
              </a:spcBef>
              <a:spcAft>
                <a:spcPts val="0"/>
              </a:spcAft>
              <a:buNone/>
            </a:pPr>
            <a:r>
              <a:rPr lang="es" sz="900">
                <a:latin typeface="Arial"/>
                <a:ea typeface="Arial"/>
                <a:cs typeface="Arial"/>
                <a:sym typeface="Arial"/>
              </a:rPr>
              <a:t> core</a:t>
            </a:r>
            <a:endParaRPr sz="1800"/>
          </a:p>
        </p:txBody>
      </p:sp>
      <p:sp>
        <p:nvSpPr>
          <p:cNvPr id="537" name="Google Shape;537;p77"/>
          <p:cNvSpPr/>
          <p:nvPr/>
        </p:nvSpPr>
        <p:spPr>
          <a:xfrm>
            <a:off x="1296000" y="5472000"/>
            <a:ext cx="2376000" cy="288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8" name="Google Shape;538;p77"/>
          <p:cNvSpPr/>
          <p:nvPr/>
        </p:nvSpPr>
        <p:spPr>
          <a:xfrm>
            <a:off x="2736000" y="4968000"/>
            <a:ext cx="1008000" cy="288000"/>
          </a:xfrm>
          <a:prstGeom prst="rect">
            <a:avLst/>
          </a:prstGeom>
          <a:solidFill>
            <a:srgbClr val="CCFFFF"/>
          </a:solidFill>
          <a:ln cap="flat" cmpd="sng" w="9525">
            <a:solidFill>
              <a:srgbClr val="CCFFFF"/>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lang="es" sz="900">
                <a:latin typeface="Arial"/>
                <a:ea typeface="Arial"/>
                <a:cs typeface="Arial"/>
                <a:sym typeface="Arial"/>
              </a:rPr>
              <a:t>Formato Bitstream</a:t>
            </a:r>
            <a:endParaRPr sz="1800"/>
          </a:p>
        </p:txBody>
      </p:sp>
      <p:sp>
        <p:nvSpPr>
          <p:cNvPr id="539" name="Google Shape;539;p77"/>
          <p:cNvSpPr txBox="1"/>
          <p:nvPr/>
        </p:nvSpPr>
        <p:spPr>
          <a:xfrm>
            <a:off x="404150" y="88925"/>
            <a:ext cx="4054200" cy="1376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s" sz="1800">
                <a:solidFill>
                  <a:schemeClr val="dk1"/>
                </a:solidFill>
              </a:rPr>
              <a:t>Capa de </a:t>
            </a:r>
            <a:r>
              <a:rPr b="1" lang="es" sz="1800">
                <a:solidFill>
                  <a:schemeClr val="dk1"/>
                </a:solidFill>
              </a:rPr>
              <a:t>lógica</a:t>
            </a:r>
            <a:r>
              <a:rPr b="1" lang="es" sz="1800">
                <a:solidFill>
                  <a:schemeClr val="dk1"/>
                </a:solidFill>
              </a:rPr>
              <a:t> de negocio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78"/>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rPr>
              <a:t>¿</a:t>
            </a:r>
            <a:r>
              <a:rPr b="1" lang="es" sz="1800">
                <a:solidFill>
                  <a:srgbClr val="2A7886"/>
                </a:solidFill>
                <a:latin typeface="Arial"/>
                <a:ea typeface="Arial"/>
                <a:cs typeface="Arial"/>
                <a:sym typeface="Arial"/>
              </a:rPr>
              <a:t>Qué es DSpace?</a:t>
            </a:r>
            <a:endParaRPr sz="1800"/>
          </a:p>
        </p:txBody>
      </p:sp>
      <p:pic>
        <p:nvPicPr>
          <p:cNvPr id="545" name="Google Shape;545;p78"/>
          <p:cNvPicPr preferRelativeResize="0"/>
          <p:nvPr/>
        </p:nvPicPr>
        <p:blipFill rotWithShape="1">
          <a:blip r:embed="rId3">
            <a:alphaModFix/>
          </a:blip>
          <a:srcRect b="0" l="0" r="0" t="0"/>
          <a:stretch/>
        </p:blipFill>
        <p:spPr>
          <a:xfrm>
            <a:off x="1821240" y="720000"/>
            <a:ext cx="5161680" cy="5313960"/>
          </a:xfrm>
          <a:prstGeom prst="rect">
            <a:avLst/>
          </a:prstGeom>
          <a:noFill/>
          <a:ln>
            <a:noFill/>
          </a:ln>
        </p:spPr>
      </p:pic>
      <p:sp>
        <p:nvSpPr>
          <p:cNvPr id="546" name="Google Shape;546;p78"/>
          <p:cNvSpPr/>
          <p:nvPr/>
        </p:nvSpPr>
        <p:spPr>
          <a:xfrm>
            <a:off x="2148050" y="6446925"/>
            <a:ext cx="6894600" cy="345600"/>
          </a:xfrm>
          <a:prstGeom prst="rect">
            <a:avLst/>
          </a:prstGeom>
          <a:noFill/>
          <a:ln>
            <a:noFill/>
          </a:ln>
        </p:spPr>
        <p:txBody>
          <a:bodyPr anchorCtr="0" anchor="t" bIns="45000" lIns="90000" spcFirstLastPara="1" rIns="90000" wrap="square" tIns="45000">
            <a:noAutofit/>
          </a:bodyPr>
          <a:lstStyle/>
          <a:p>
            <a:pPr indent="0" lvl="0" marL="0" marR="0" rtl="0" algn="r">
              <a:spcBef>
                <a:spcPts val="0"/>
              </a:spcBef>
              <a:spcAft>
                <a:spcPts val="0"/>
              </a:spcAft>
              <a:buNone/>
            </a:pPr>
            <a:r>
              <a:rPr lang="es" sz="1200">
                <a:solidFill>
                  <a:srgbClr val="F3F3F3"/>
                </a:solidFill>
              </a:rPr>
              <a:t>https://wiki.duraspace.org/display/DSDOC6x/Functional+Overview</a:t>
            </a:r>
            <a:endParaRPr sz="1200">
              <a:solidFill>
                <a:srgbClr val="F3F3F3"/>
              </a:solidFill>
            </a:endParaRPr>
          </a:p>
        </p:txBody>
      </p:sp>
      <p:sp>
        <p:nvSpPr>
          <p:cNvPr id="547" name="Google Shape;547;p78"/>
          <p:cNvSpPr/>
          <p:nvPr/>
        </p:nvSpPr>
        <p:spPr>
          <a:xfrm>
            <a:off x="524925" y="720000"/>
            <a:ext cx="19038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t>Jerarquía</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79"/>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Las últimas versiones y la nueva versión D</a:t>
            </a:r>
            <a:r>
              <a:rPr b="1" lang="es" sz="1800">
                <a:solidFill>
                  <a:srgbClr val="2A7886"/>
                </a:solidFill>
              </a:rPr>
              <a:t>S</a:t>
            </a:r>
            <a:r>
              <a:rPr b="1" lang="es" sz="1800">
                <a:solidFill>
                  <a:srgbClr val="2A7886"/>
                </a:solidFill>
                <a:latin typeface="Arial"/>
                <a:ea typeface="Arial"/>
                <a:cs typeface="Arial"/>
                <a:sym typeface="Arial"/>
              </a:rPr>
              <a:t>pace 7</a:t>
            </a:r>
            <a:endParaRPr sz="1800"/>
          </a:p>
        </p:txBody>
      </p:sp>
      <p:sp>
        <p:nvSpPr>
          <p:cNvPr id="553" name="Google Shape;553;p79"/>
          <p:cNvSpPr/>
          <p:nvPr/>
        </p:nvSpPr>
        <p:spPr>
          <a:xfrm>
            <a:off x="792000" y="3503300"/>
            <a:ext cx="7775700" cy="2354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500"/>
              <a:t>DSpace 6.3 - La versión estable actual</a:t>
            </a:r>
            <a:endParaRPr b="1"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400">
                <a:latin typeface="Arial"/>
                <a:ea typeface="Arial"/>
                <a:cs typeface="Arial"/>
                <a:sym typeface="Arial"/>
              </a:rPr>
              <a:t>Esta versión estable y corregida de errores se lanzó en junio de 2018. Esta es la versión recomendada para usar.</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b="1" lang="es" sz="1500"/>
              <a:t>DSpace 7.0 -  El próximo lanzamiento importante.</a:t>
            </a:r>
            <a:endParaRPr b="1" sz="1800"/>
          </a:p>
          <a:p>
            <a:pPr indent="0" lvl="0" marL="0" marR="0" rtl="0" algn="l">
              <a:spcBef>
                <a:spcPts val="0"/>
              </a:spcBef>
              <a:spcAft>
                <a:spcPts val="0"/>
              </a:spcAft>
              <a:buNone/>
            </a:pPr>
            <a:r>
              <a:rPr lang="es" sz="1500">
                <a:latin typeface="Arial"/>
                <a:ea typeface="Arial"/>
                <a:cs typeface="Arial"/>
                <a:sym typeface="Arial"/>
              </a:rPr>
              <a:t> </a:t>
            </a:r>
            <a:endParaRPr sz="1800"/>
          </a:p>
          <a:p>
            <a:pPr indent="0" lvl="0" marL="0" marR="0" rtl="0" algn="l">
              <a:spcBef>
                <a:spcPts val="0"/>
              </a:spcBef>
              <a:spcAft>
                <a:spcPts val="0"/>
              </a:spcAft>
              <a:buNone/>
            </a:pPr>
            <a:r>
              <a:rPr lang="es" sz="1400">
                <a:latin typeface="Arial"/>
                <a:ea typeface="Arial"/>
                <a:cs typeface="Arial"/>
                <a:sym typeface="Arial"/>
              </a:rPr>
              <a:t>El Grupo de trabajo DSpace 7 ha comenzado a desarrollar esta versión, que incluye una nueva interfaz de usuario (UI Angular) y una API REST.</a:t>
            </a:r>
            <a:endParaRPr sz="1800"/>
          </a:p>
          <a:p>
            <a:pPr indent="0" lvl="0" marL="0" marR="0" rtl="0" algn="l">
              <a:spcBef>
                <a:spcPts val="0"/>
              </a:spcBef>
              <a:spcAft>
                <a:spcPts val="0"/>
              </a:spcAft>
              <a:buNone/>
            </a:pPr>
            <a:r>
              <a:rPr lang="es" sz="1400">
                <a:latin typeface="Arial"/>
                <a:ea typeface="Arial"/>
                <a:cs typeface="Arial"/>
                <a:sym typeface="Arial"/>
              </a:rPr>
              <a:t>El objetivo de lanzamiento es para una versión beta a mediados de 2018, con una versión final más adelante en el año.</a:t>
            </a:r>
            <a:endParaRPr sz="1800"/>
          </a:p>
          <a:p>
            <a:pPr indent="0" lvl="0" marL="0" marR="0" rtl="0" algn="l">
              <a:spcBef>
                <a:spcPts val="0"/>
              </a:spcBef>
              <a:spcAft>
                <a:spcPts val="0"/>
              </a:spcAft>
              <a:buNone/>
            </a:pPr>
            <a:r>
              <a:t/>
            </a:r>
            <a:endParaRPr sz="1800"/>
          </a:p>
        </p:txBody>
      </p:sp>
      <p:sp>
        <p:nvSpPr>
          <p:cNvPr id="554" name="Google Shape;554;p79"/>
          <p:cNvSpPr/>
          <p:nvPr/>
        </p:nvSpPr>
        <p:spPr>
          <a:xfrm>
            <a:off x="333375" y="1819275"/>
            <a:ext cx="738000" cy="571500"/>
          </a:xfrm>
          <a:prstGeom prst="homePlate">
            <a:avLst>
              <a:gd fmla="val 50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s" sz="1200"/>
              <a:t>2006</a:t>
            </a:r>
            <a:endParaRPr b="1" sz="1200"/>
          </a:p>
        </p:txBody>
      </p:sp>
      <p:sp>
        <p:nvSpPr>
          <p:cNvPr id="555" name="Google Shape;555;p79"/>
          <p:cNvSpPr/>
          <p:nvPr/>
        </p:nvSpPr>
        <p:spPr>
          <a:xfrm>
            <a:off x="836456" y="1819275"/>
            <a:ext cx="1103100" cy="571500"/>
          </a:xfrm>
          <a:prstGeom prst="chevron">
            <a:avLst>
              <a:gd fmla="val 50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b="1" lang="es" sz="1200"/>
              <a:t>2008</a:t>
            </a:r>
            <a:endParaRPr b="1" sz="1200"/>
          </a:p>
        </p:txBody>
      </p:sp>
      <p:sp>
        <p:nvSpPr>
          <p:cNvPr id="556" name="Google Shape;556;p79"/>
          <p:cNvSpPr/>
          <p:nvPr/>
        </p:nvSpPr>
        <p:spPr>
          <a:xfrm>
            <a:off x="1706332" y="1819275"/>
            <a:ext cx="1103100" cy="571500"/>
          </a:xfrm>
          <a:prstGeom prst="chevron">
            <a:avLst>
              <a:gd fmla="val 50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b="1" lang="es" sz="1200"/>
              <a:t>2010</a:t>
            </a:r>
            <a:endParaRPr b="1" sz="1200"/>
          </a:p>
        </p:txBody>
      </p:sp>
      <p:sp>
        <p:nvSpPr>
          <p:cNvPr id="557" name="Google Shape;557;p79"/>
          <p:cNvSpPr/>
          <p:nvPr/>
        </p:nvSpPr>
        <p:spPr>
          <a:xfrm>
            <a:off x="2570082" y="1819275"/>
            <a:ext cx="1103100" cy="571500"/>
          </a:xfrm>
          <a:prstGeom prst="chevron">
            <a:avLst>
              <a:gd fmla="val 50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b="1" lang="es" sz="1200"/>
              <a:t>2010</a:t>
            </a:r>
            <a:endParaRPr b="1" sz="1200"/>
          </a:p>
        </p:txBody>
      </p:sp>
      <p:sp>
        <p:nvSpPr>
          <p:cNvPr id="558" name="Google Shape;558;p79"/>
          <p:cNvSpPr/>
          <p:nvPr/>
        </p:nvSpPr>
        <p:spPr>
          <a:xfrm>
            <a:off x="3438728" y="1819275"/>
            <a:ext cx="1103100" cy="571500"/>
          </a:xfrm>
          <a:prstGeom prst="chevron">
            <a:avLst>
              <a:gd fmla="val 50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b="1" lang="es" sz="1200"/>
              <a:t>2011</a:t>
            </a:r>
            <a:endParaRPr b="1" sz="1200"/>
          </a:p>
        </p:txBody>
      </p:sp>
      <p:sp>
        <p:nvSpPr>
          <p:cNvPr id="559" name="Google Shape;559;p79"/>
          <p:cNvSpPr/>
          <p:nvPr/>
        </p:nvSpPr>
        <p:spPr>
          <a:xfrm>
            <a:off x="4303708" y="1819275"/>
            <a:ext cx="1103100" cy="571500"/>
          </a:xfrm>
          <a:prstGeom prst="chevron">
            <a:avLst>
              <a:gd fmla="val 50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b="1" lang="es" sz="1200"/>
              <a:t>2012</a:t>
            </a:r>
            <a:endParaRPr b="1" sz="1200"/>
          </a:p>
        </p:txBody>
      </p:sp>
      <p:sp>
        <p:nvSpPr>
          <p:cNvPr id="560" name="Google Shape;560;p79"/>
          <p:cNvSpPr/>
          <p:nvPr/>
        </p:nvSpPr>
        <p:spPr>
          <a:xfrm>
            <a:off x="5171124" y="1819275"/>
            <a:ext cx="1103100" cy="571500"/>
          </a:xfrm>
          <a:prstGeom prst="chevron">
            <a:avLst>
              <a:gd fmla="val 50000"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b="1" lang="es" sz="1200"/>
              <a:t>2013</a:t>
            </a:r>
            <a:endParaRPr b="1" sz="1200"/>
          </a:p>
        </p:txBody>
      </p:sp>
      <p:sp>
        <p:nvSpPr>
          <p:cNvPr id="561" name="Google Shape;561;p79"/>
          <p:cNvSpPr txBox="1"/>
          <p:nvPr/>
        </p:nvSpPr>
        <p:spPr>
          <a:xfrm>
            <a:off x="257175" y="2543175"/>
            <a:ext cx="828600" cy="393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sz="1050">
              <a:solidFill>
                <a:srgbClr val="172B4D"/>
              </a:solidFill>
              <a:highlight>
                <a:srgbClr val="FFFFFF"/>
              </a:highlight>
              <a:latin typeface="Roboto"/>
              <a:ea typeface="Roboto"/>
              <a:cs typeface="Roboto"/>
              <a:sym typeface="Roboto"/>
            </a:endParaRPr>
          </a:p>
        </p:txBody>
      </p:sp>
      <p:sp>
        <p:nvSpPr>
          <p:cNvPr id="562" name="Google Shape;562;p79"/>
          <p:cNvSpPr txBox="1"/>
          <p:nvPr/>
        </p:nvSpPr>
        <p:spPr>
          <a:xfrm>
            <a:off x="1188925" y="937057"/>
            <a:ext cx="828600" cy="6249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b="1" lang="es" sz="1050">
                <a:solidFill>
                  <a:srgbClr val="172B4D"/>
                </a:solidFill>
                <a:highlight>
                  <a:srgbClr val="FFFFFF"/>
                </a:highlight>
                <a:latin typeface="Roboto"/>
                <a:ea typeface="Roboto"/>
                <a:cs typeface="Roboto"/>
                <a:sym typeface="Roboto"/>
              </a:rPr>
              <a:t>1.5.0</a:t>
            </a:r>
            <a:endParaRPr b="1" sz="1050">
              <a:solidFill>
                <a:srgbClr val="172B4D"/>
              </a:solidFill>
              <a:highlight>
                <a:srgbClr val="FFFFFF"/>
              </a:highlight>
              <a:latin typeface="Roboto"/>
              <a:ea typeface="Roboto"/>
              <a:cs typeface="Roboto"/>
              <a:sym typeface="Roboto"/>
            </a:endParaRPr>
          </a:p>
          <a:p>
            <a:pPr indent="0" lvl="0" marL="0">
              <a:spcBef>
                <a:spcPts val="0"/>
              </a:spcBef>
              <a:spcAft>
                <a:spcPts val="0"/>
              </a:spcAft>
              <a:buNone/>
            </a:pPr>
            <a:r>
              <a:rPr lang="es" sz="1050">
                <a:solidFill>
                  <a:srgbClr val="172B4D"/>
                </a:solidFill>
                <a:highlight>
                  <a:srgbClr val="FFFFFF"/>
                </a:highlight>
                <a:latin typeface="Roboto"/>
                <a:ea typeface="Roboto"/>
                <a:cs typeface="Roboto"/>
                <a:sym typeface="Roboto"/>
              </a:rPr>
              <a:t>Mar 2008</a:t>
            </a:r>
            <a:endParaRPr sz="1050">
              <a:solidFill>
                <a:srgbClr val="172B4D"/>
              </a:solidFill>
              <a:highlight>
                <a:srgbClr val="FFFFFF"/>
              </a:highlight>
              <a:latin typeface="Roboto"/>
              <a:ea typeface="Roboto"/>
              <a:cs typeface="Roboto"/>
              <a:sym typeface="Roboto"/>
            </a:endParaRPr>
          </a:p>
          <a:p>
            <a:pPr indent="0" lvl="0" marL="0">
              <a:spcBef>
                <a:spcPts val="0"/>
              </a:spcBef>
              <a:spcAft>
                <a:spcPts val="0"/>
              </a:spcAft>
              <a:buNone/>
            </a:pPr>
            <a:r>
              <a:rPr b="1" lang="es" sz="1050">
                <a:solidFill>
                  <a:srgbClr val="172B4D"/>
                </a:solidFill>
                <a:highlight>
                  <a:srgbClr val="FFFFFF"/>
                </a:highlight>
                <a:latin typeface="Roboto"/>
                <a:ea typeface="Roboto"/>
                <a:cs typeface="Roboto"/>
                <a:sym typeface="Roboto"/>
              </a:rPr>
              <a:t>1.5.2 </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Apr 2009</a:t>
            </a:r>
            <a:endParaRPr sz="1050">
              <a:solidFill>
                <a:srgbClr val="172B4D"/>
              </a:solidFill>
              <a:highlight>
                <a:srgbClr val="FFFFFF"/>
              </a:highlight>
              <a:latin typeface="Roboto"/>
              <a:ea typeface="Roboto"/>
              <a:cs typeface="Roboto"/>
              <a:sym typeface="Roboto"/>
            </a:endParaRPr>
          </a:p>
        </p:txBody>
      </p:sp>
      <p:sp>
        <p:nvSpPr>
          <p:cNvPr id="563" name="Google Shape;563;p79"/>
          <p:cNvSpPr txBox="1"/>
          <p:nvPr/>
        </p:nvSpPr>
        <p:spPr>
          <a:xfrm>
            <a:off x="2221750" y="2543175"/>
            <a:ext cx="828600" cy="7572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s" sz="1050">
                <a:solidFill>
                  <a:srgbClr val="172B4D"/>
                </a:solidFill>
                <a:highlight>
                  <a:srgbClr val="FFFFFF"/>
                </a:highlight>
                <a:latin typeface="Roboto"/>
                <a:ea typeface="Roboto"/>
                <a:cs typeface="Roboto"/>
                <a:sym typeface="Roboto"/>
              </a:rPr>
              <a:t>1.6.0</a:t>
            </a:r>
            <a:endParaRPr b="1">
              <a:solidFill>
                <a:schemeClr val="dk1"/>
              </a:solidFill>
            </a:endParaRPr>
          </a:p>
          <a:p>
            <a:pPr indent="0" lvl="0" marL="0">
              <a:spcBef>
                <a:spcPts val="0"/>
              </a:spcBef>
              <a:spcAft>
                <a:spcPts val="0"/>
              </a:spcAft>
              <a:buNone/>
            </a:pPr>
            <a:r>
              <a:rPr lang="es" sz="1050">
                <a:solidFill>
                  <a:srgbClr val="172B4D"/>
                </a:solidFill>
                <a:highlight>
                  <a:srgbClr val="FFFFFF"/>
                </a:highlight>
                <a:latin typeface="Roboto"/>
                <a:ea typeface="Roboto"/>
                <a:cs typeface="Roboto"/>
                <a:sym typeface="Roboto"/>
              </a:rPr>
              <a:t>Mar 2010</a:t>
            </a:r>
            <a:endParaRPr sz="1050">
              <a:solidFill>
                <a:srgbClr val="172B4D"/>
              </a:solidFill>
              <a:highlight>
                <a:srgbClr val="FFFFFF"/>
              </a:highlight>
              <a:latin typeface="Roboto"/>
              <a:ea typeface="Roboto"/>
              <a:cs typeface="Roboto"/>
              <a:sym typeface="Roboto"/>
            </a:endParaRPr>
          </a:p>
          <a:p>
            <a:pPr indent="0" lvl="0" marL="0">
              <a:spcBef>
                <a:spcPts val="0"/>
              </a:spcBef>
              <a:spcAft>
                <a:spcPts val="0"/>
              </a:spcAft>
              <a:buNone/>
            </a:pPr>
            <a:r>
              <a:rPr b="1" lang="es" sz="1050">
                <a:solidFill>
                  <a:srgbClr val="172B4D"/>
                </a:solidFill>
                <a:highlight>
                  <a:srgbClr val="FFFFFF"/>
                </a:highlight>
                <a:latin typeface="Roboto"/>
                <a:ea typeface="Roboto"/>
                <a:cs typeface="Roboto"/>
                <a:sym typeface="Roboto"/>
              </a:rPr>
              <a:t>1.6.2</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Jun 2010</a:t>
            </a:r>
            <a:endParaRPr sz="1050">
              <a:solidFill>
                <a:srgbClr val="172B4D"/>
              </a:solidFill>
              <a:highlight>
                <a:srgbClr val="FFFFFF"/>
              </a:highlight>
              <a:latin typeface="Roboto"/>
              <a:ea typeface="Roboto"/>
              <a:cs typeface="Roboto"/>
              <a:sym typeface="Roboto"/>
            </a:endParaRPr>
          </a:p>
        </p:txBody>
      </p:sp>
      <p:sp>
        <p:nvSpPr>
          <p:cNvPr id="564" name="Google Shape;564;p79"/>
          <p:cNvSpPr txBox="1"/>
          <p:nvPr/>
        </p:nvSpPr>
        <p:spPr>
          <a:xfrm>
            <a:off x="554950" y="2543175"/>
            <a:ext cx="828600" cy="748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s" sz="1050">
                <a:solidFill>
                  <a:srgbClr val="172B4D"/>
                </a:solidFill>
                <a:highlight>
                  <a:srgbClr val="FFFFFF"/>
                </a:highlight>
                <a:latin typeface="Roboto"/>
                <a:ea typeface="Roboto"/>
                <a:cs typeface="Roboto"/>
                <a:sym typeface="Roboto"/>
              </a:rPr>
              <a:t>1.4.0</a:t>
            </a:r>
            <a:endParaRPr b="1" sz="1050">
              <a:solidFill>
                <a:srgbClr val="172B4D"/>
              </a:solidFill>
              <a:highlight>
                <a:srgbClr val="FFFFFF"/>
              </a:highlight>
              <a:latin typeface="Roboto"/>
              <a:ea typeface="Roboto"/>
              <a:cs typeface="Roboto"/>
              <a:sym typeface="Roboto"/>
            </a:endParaRPr>
          </a:p>
          <a:p>
            <a:pPr indent="0" lvl="0" marL="0">
              <a:spcBef>
                <a:spcPts val="0"/>
              </a:spcBef>
              <a:spcAft>
                <a:spcPts val="0"/>
              </a:spcAft>
              <a:buNone/>
            </a:pPr>
            <a:r>
              <a:rPr lang="es" sz="1050">
                <a:solidFill>
                  <a:srgbClr val="172B4D"/>
                </a:solidFill>
                <a:highlight>
                  <a:srgbClr val="FFFFFF"/>
                </a:highlight>
                <a:latin typeface="Roboto"/>
                <a:ea typeface="Roboto"/>
                <a:cs typeface="Roboto"/>
                <a:sym typeface="Roboto"/>
              </a:rPr>
              <a:t>July 2006</a:t>
            </a:r>
            <a:endParaRPr sz="1050">
              <a:solidFill>
                <a:srgbClr val="172B4D"/>
              </a:solidFill>
              <a:highlight>
                <a:srgbClr val="FFFFFF"/>
              </a:highlight>
              <a:latin typeface="Roboto"/>
              <a:ea typeface="Roboto"/>
              <a:cs typeface="Roboto"/>
              <a:sym typeface="Roboto"/>
            </a:endParaRPr>
          </a:p>
          <a:p>
            <a:pPr indent="0" lvl="0" marL="0">
              <a:spcBef>
                <a:spcPts val="0"/>
              </a:spcBef>
              <a:spcAft>
                <a:spcPts val="0"/>
              </a:spcAft>
              <a:buNone/>
            </a:pPr>
            <a:r>
              <a:rPr b="1" lang="es" sz="1050">
                <a:solidFill>
                  <a:srgbClr val="172B4D"/>
                </a:solidFill>
                <a:highlight>
                  <a:srgbClr val="FFFFFF"/>
                </a:highlight>
                <a:latin typeface="Roboto"/>
                <a:ea typeface="Roboto"/>
                <a:cs typeface="Roboto"/>
                <a:sym typeface="Roboto"/>
              </a:rPr>
              <a:t>1.4.2 </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May 2007</a:t>
            </a:r>
            <a:endParaRPr sz="1050">
              <a:solidFill>
                <a:srgbClr val="172B4D"/>
              </a:solidFill>
              <a:highlight>
                <a:srgbClr val="FFFFFF"/>
              </a:highlight>
              <a:latin typeface="Roboto"/>
              <a:ea typeface="Roboto"/>
              <a:cs typeface="Roboto"/>
              <a:sym typeface="Roboto"/>
            </a:endParaRPr>
          </a:p>
        </p:txBody>
      </p:sp>
      <p:sp>
        <p:nvSpPr>
          <p:cNvPr id="565" name="Google Shape;565;p79"/>
          <p:cNvSpPr txBox="1"/>
          <p:nvPr/>
        </p:nvSpPr>
        <p:spPr>
          <a:xfrm>
            <a:off x="3888550" y="2564575"/>
            <a:ext cx="828600" cy="7572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s" sz="1050">
                <a:solidFill>
                  <a:srgbClr val="172B4D"/>
                </a:solidFill>
                <a:highlight>
                  <a:srgbClr val="FFFFFF"/>
                </a:highlight>
                <a:latin typeface="Roboto"/>
                <a:ea typeface="Roboto"/>
                <a:cs typeface="Roboto"/>
                <a:sym typeface="Roboto"/>
              </a:rPr>
              <a:t>1.8.0</a:t>
            </a:r>
            <a:endParaRPr b="1">
              <a:solidFill>
                <a:schemeClr val="dk1"/>
              </a:solidFill>
            </a:endParaRPr>
          </a:p>
          <a:p>
            <a:pPr indent="0" lvl="0" marL="0">
              <a:spcBef>
                <a:spcPts val="0"/>
              </a:spcBef>
              <a:spcAft>
                <a:spcPts val="0"/>
              </a:spcAft>
              <a:buNone/>
            </a:pPr>
            <a:r>
              <a:rPr lang="es" sz="1050">
                <a:solidFill>
                  <a:srgbClr val="172B4D"/>
                </a:solidFill>
                <a:highlight>
                  <a:srgbClr val="FFFFFF"/>
                </a:highlight>
                <a:latin typeface="Roboto"/>
                <a:ea typeface="Roboto"/>
                <a:cs typeface="Roboto"/>
                <a:sym typeface="Roboto"/>
              </a:rPr>
              <a:t>Nov 2011</a:t>
            </a:r>
            <a:endParaRPr sz="1050">
              <a:solidFill>
                <a:srgbClr val="172B4D"/>
              </a:solidFill>
              <a:highlight>
                <a:srgbClr val="FFFFFF"/>
              </a:highlight>
              <a:latin typeface="Roboto"/>
              <a:ea typeface="Roboto"/>
              <a:cs typeface="Roboto"/>
              <a:sym typeface="Roboto"/>
            </a:endParaRPr>
          </a:p>
          <a:p>
            <a:pPr indent="0" lvl="0" marL="0">
              <a:spcBef>
                <a:spcPts val="0"/>
              </a:spcBef>
              <a:spcAft>
                <a:spcPts val="0"/>
              </a:spcAft>
              <a:buNone/>
            </a:pPr>
            <a:r>
              <a:rPr b="1" lang="es" sz="1050">
                <a:solidFill>
                  <a:srgbClr val="172B4D"/>
                </a:solidFill>
                <a:highlight>
                  <a:srgbClr val="FFFFFF"/>
                </a:highlight>
                <a:latin typeface="Roboto"/>
                <a:ea typeface="Roboto"/>
                <a:cs typeface="Roboto"/>
                <a:sym typeface="Roboto"/>
              </a:rPr>
              <a:t>1.8.3 </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Jul 2013</a:t>
            </a:r>
            <a:endParaRPr sz="1050">
              <a:solidFill>
                <a:srgbClr val="172B4D"/>
              </a:solidFill>
              <a:highlight>
                <a:srgbClr val="FFFFFF"/>
              </a:highlight>
              <a:latin typeface="Roboto"/>
              <a:ea typeface="Roboto"/>
              <a:cs typeface="Roboto"/>
              <a:sym typeface="Roboto"/>
            </a:endParaRPr>
          </a:p>
        </p:txBody>
      </p:sp>
      <p:sp>
        <p:nvSpPr>
          <p:cNvPr id="566" name="Google Shape;566;p79"/>
          <p:cNvSpPr txBox="1"/>
          <p:nvPr/>
        </p:nvSpPr>
        <p:spPr>
          <a:xfrm>
            <a:off x="4717150" y="978225"/>
            <a:ext cx="828600" cy="6249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s" sz="1050">
                <a:solidFill>
                  <a:srgbClr val="172B4D"/>
                </a:solidFill>
                <a:highlight>
                  <a:srgbClr val="FFFFFF"/>
                </a:highlight>
                <a:latin typeface="Roboto"/>
                <a:ea typeface="Roboto"/>
                <a:cs typeface="Roboto"/>
                <a:sym typeface="Roboto"/>
              </a:rPr>
              <a:t>3.0</a:t>
            </a:r>
            <a:endParaRPr b="1">
              <a:solidFill>
                <a:schemeClr val="dk1"/>
              </a:solidFill>
            </a:endParaRPr>
          </a:p>
          <a:p>
            <a:pPr indent="0" lvl="0" marL="0">
              <a:spcBef>
                <a:spcPts val="0"/>
              </a:spcBef>
              <a:spcAft>
                <a:spcPts val="0"/>
              </a:spcAft>
              <a:buNone/>
            </a:pPr>
            <a:r>
              <a:rPr lang="es" sz="1050">
                <a:solidFill>
                  <a:srgbClr val="172B4D"/>
                </a:solidFill>
                <a:highlight>
                  <a:srgbClr val="FFFFFF"/>
                </a:highlight>
                <a:latin typeface="Roboto"/>
                <a:ea typeface="Roboto"/>
                <a:cs typeface="Roboto"/>
                <a:sym typeface="Roboto"/>
              </a:rPr>
              <a:t>Nov 2012</a:t>
            </a:r>
            <a:endParaRPr sz="1050">
              <a:solidFill>
                <a:srgbClr val="172B4D"/>
              </a:solidFill>
              <a:highlight>
                <a:srgbClr val="FFFFFF"/>
              </a:highlight>
              <a:latin typeface="Roboto"/>
              <a:ea typeface="Roboto"/>
              <a:cs typeface="Roboto"/>
              <a:sym typeface="Roboto"/>
            </a:endParaRPr>
          </a:p>
          <a:p>
            <a:pPr indent="0" lvl="0" marL="0">
              <a:spcBef>
                <a:spcPts val="0"/>
              </a:spcBef>
              <a:spcAft>
                <a:spcPts val="0"/>
              </a:spcAft>
              <a:buNone/>
            </a:pPr>
            <a:r>
              <a:rPr b="1" lang="es" sz="1050">
                <a:solidFill>
                  <a:srgbClr val="172B4D"/>
                </a:solidFill>
                <a:highlight>
                  <a:srgbClr val="FFFFFF"/>
                </a:highlight>
                <a:latin typeface="Roboto"/>
                <a:ea typeface="Roboto"/>
                <a:cs typeface="Roboto"/>
                <a:sym typeface="Roboto"/>
              </a:rPr>
              <a:t>3.6 </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Mar 2016</a:t>
            </a:r>
            <a:endParaRPr sz="1050">
              <a:solidFill>
                <a:srgbClr val="172B4D"/>
              </a:solidFill>
              <a:highlight>
                <a:srgbClr val="FFFFFF"/>
              </a:highlight>
              <a:latin typeface="Roboto"/>
              <a:ea typeface="Roboto"/>
              <a:cs typeface="Roboto"/>
              <a:sym typeface="Roboto"/>
            </a:endParaRPr>
          </a:p>
        </p:txBody>
      </p:sp>
      <p:sp>
        <p:nvSpPr>
          <p:cNvPr id="567" name="Google Shape;567;p79"/>
          <p:cNvSpPr txBox="1"/>
          <p:nvPr/>
        </p:nvSpPr>
        <p:spPr>
          <a:xfrm>
            <a:off x="5555350" y="2551575"/>
            <a:ext cx="828600" cy="7701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b="1" lang="es" sz="1050">
                <a:solidFill>
                  <a:srgbClr val="172B4D"/>
                </a:solidFill>
                <a:highlight>
                  <a:srgbClr val="FFFFFF"/>
                </a:highlight>
                <a:latin typeface="Roboto"/>
                <a:ea typeface="Roboto"/>
                <a:cs typeface="Roboto"/>
                <a:sym typeface="Roboto"/>
              </a:rPr>
              <a:t>4.0</a:t>
            </a:r>
            <a:endParaRPr b="1" sz="1050">
              <a:solidFill>
                <a:srgbClr val="172B4D"/>
              </a:solidFill>
              <a:highlight>
                <a:srgbClr val="FFFFFF"/>
              </a:highlight>
              <a:latin typeface="Roboto"/>
              <a:ea typeface="Roboto"/>
              <a:cs typeface="Roboto"/>
              <a:sym typeface="Roboto"/>
            </a:endParaRPr>
          </a:p>
          <a:p>
            <a:pPr indent="0" lvl="0" marL="0">
              <a:spcBef>
                <a:spcPts val="0"/>
              </a:spcBef>
              <a:spcAft>
                <a:spcPts val="0"/>
              </a:spcAft>
              <a:buNone/>
            </a:pPr>
            <a:r>
              <a:rPr lang="es" sz="1050">
                <a:solidFill>
                  <a:srgbClr val="172B4D"/>
                </a:solidFill>
                <a:highlight>
                  <a:srgbClr val="FFFFFF"/>
                </a:highlight>
                <a:latin typeface="Roboto"/>
                <a:ea typeface="Roboto"/>
                <a:cs typeface="Roboto"/>
                <a:sym typeface="Roboto"/>
              </a:rPr>
              <a:t>Dec 2013</a:t>
            </a:r>
            <a:endParaRPr sz="1050">
              <a:solidFill>
                <a:srgbClr val="172B4D"/>
              </a:solidFill>
              <a:highlight>
                <a:srgbClr val="FFFFFF"/>
              </a:highlight>
              <a:latin typeface="Roboto"/>
              <a:ea typeface="Roboto"/>
              <a:cs typeface="Roboto"/>
              <a:sym typeface="Roboto"/>
            </a:endParaRPr>
          </a:p>
          <a:p>
            <a:pPr indent="0" lvl="0" marL="0">
              <a:spcBef>
                <a:spcPts val="0"/>
              </a:spcBef>
              <a:spcAft>
                <a:spcPts val="0"/>
              </a:spcAft>
              <a:buNone/>
            </a:pPr>
            <a:r>
              <a:rPr b="1" lang="es" sz="1050">
                <a:solidFill>
                  <a:srgbClr val="172B4D"/>
                </a:solidFill>
                <a:highlight>
                  <a:srgbClr val="FFFFFF"/>
                </a:highlight>
                <a:latin typeface="Roboto"/>
                <a:ea typeface="Roboto"/>
                <a:cs typeface="Roboto"/>
                <a:sym typeface="Roboto"/>
              </a:rPr>
              <a:t>4.9 </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Jun 2018</a:t>
            </a:r>
            <a:endParaRPr sz="1050">
              <a:solidFill>
                <a:srgbClr val="172B4D"/>
              </a:solidFill>
              <a:highlight>
                <a:srgbClr val="FFFFFF"/>
              </a:highlight>
              <a:latin typeface="Roboto"/>
              <a:ea typeface="Roboto"/>
              <a:cs typeface="Roboto"/>
              <a:sym typeface="Roboto"/>
            </a:endParaRPr>
          </a:p>
        </p:txBody>
      </p:sp>
      <p:sp>
        <p:nvSpPr>
          <p:cNvPr id="568" name="Google Shape;568;p79"/>
          <p:cNvSpPr txBox="1"/>
          <p:nvPr/>
        </p:nvSpPr>
        <p:spPr>
          <a:xfrm>
            <a:off x="6473925" y="937050"/>
            <a:ext cx="828600" cy="624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s" sz="1050">
                <a:solidFill>
                  <a:srgbClr val="172B4D"/>
                </a:solidFill>
                <a:highlight>
                  <a:srgbClr val="FFFFFF"/>
                </a:highlight>
                <a:latin typeface="Roboto"/>
                <a:ea typeface="Roboto"/>
                <a:cs typeface="Roboto"/>
                <a:sym typeface="Roboto"/>
              </a:rPr>
              <a:t>5</a:t>
            </a:r>
            <a:r>
              <a:rPr b="1" lang="es" sz="1050">
                <a:solidFill>
                  <a:srgbClr val="172B4D"/>
                </a:solidFill>
                <a:highlight>
                  <a:srgbClr val="FFFFFF"/>
                </a:highlight>
                <a:latin typeface="Roboto"/>
                <a:ea typeface="Roboto"/>
                <a:cs typeface="Roboto"/>
                <a:sym typeface="Roboto"/>
              </a:rPr>
              <a:t>.0</a:t>
            </a:r>
            <a:endParaRPr b="1" sz="1050">
              <a:solidFill>
                <a:srgbClr val="172B4D"/>
              </a:solidFill>
              <a:highlight>
                <a:srgbClr val="FFFFFF"/>
              </a:highlight>
              <a:latin typeface="Roboto"/>
              <a:ea typeface="Roboto"/>
              <a:cs typeface="Roboto"/>
              <a:sym typeface="Roboto"/>
            </a:endParaRPr>
          </a:p>
          <a:p>
            <a:pPr indent="0" lvl="0" marL="0">
              <a:spcBef>
                <a:spcPts val="0"/>
              </a:spcBef>
              <a:spcAft>
                <a:spcPts val="0"/>
              </a:spcAft>
              <a:buNone/>
            </a:pPr>
            <a:r>
              <a:rPr lang="es" sz="1050">
                <a:solidFill>
                  <a:srgbClr val="172B4D"/>
                </a:solidFill>
                <a:highlight>
                  <a:srgbClr val="FFFFFF"/>
                </a:highlight>
                <a:latin typeface="Roboto"/>
                <a:ea typeface="Roboto"/>
                <a:cs typeface="Roboto"/>
                <a:sym typeface="Roboto"/>
              </a:rPr>
              <a:t>Jan 2015</a:t>
            </a:r>
            <a:endParaRPr sz="1050">
              <a:solidFill>
                <a:srgbClr val="172B4D"/>
              </a:solidFill>
              <a:highlight>
                <a:srgbClr val="FFFFFF"/>
              </a:highlight>
              <a:latin typeface="Roboto"/>
              <a:ea typeface="Roboto"/>
              <a:cs typeface="Roboto"/>
              <a:sym typeface="Roboto"/>
            </a:endParaRPr>
          </a:p>
          <a:p>
            <a:pPr indent="0" lvl="0" marL="0">
              <a:spcBef>
                <a:spcPts val="0"/>
              </a:spcBef>
              <a:spcAft>
                <a:spcPts val="0"/>
              </a:spcAft>
              <a:buNone/>
            </a:pPr>
            <a:r>
              <a:rPr b="1" lang="es" sz="1050">
                <a:solidFill>
                  <a:srgbClr val="172B4D"/>
                </a:solidFill>
                <a:highlight>
                  <a:srgbClr val="FFFFFF"/>
                </a:highlight>
                <a:latin typeface="Roboto"/>
                <a:ea typeface="Roboto"/>
                <a:cs typeface="Roboto"/>
                <a:sym typeface="Roboto"/>
              </a:rPr>
              <a:t>5.9 </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Jun 2018</a:t>
            </a:r>
            <a:endParaRPr sz="1050">
              <a:solidFill>
                <a:srgbClr val="172B4D"/>
              </a:solidFill>
              <a:highlight>
                <a:srgbClr val="FFFFFF"/>
              </a:highlight>
              <a:latin typeface="Roboto"/>
              <a:ea typeface="Roboto"/>
              <a:cs typeface="Roboto"/>
              <a:sym typeface="Roboto"/>
            </a:endParaRPr>
          </a:p>
        </p:txBody>
      </p:sp>
      <p:sp>
        <p:nvSpPr>
          <p:cNvPr id="569" name="Google Shape;569;p79"/>
          <p:cNvSpPr txBox="1"/>
          <p:nvPr/>
        </p:nvSpPr>
        <p:spPr>
          <a:xfrm>
            <a:off x="7312750" y="2543125"/>
            <a:ext cx="738000" cy="748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s" sz="1050">
                <a:solidFill>
                  <a:srgbClr val="172B4D"/>
                </a:solidFill>
                <a:highlight>
                  <a:srgbClr val="FFFFFF"/>
                </a:highlight>
                <a:latin typeface="Roboto"/>
                <a:ea typeface="Roboto"/>
                <a:cs typeface="Roboto"/>
                <a:sym typeface="Roboto"/>
              </a:rPr>
              <a:t>6</a:t>
            </a:r>
            <a:r>
              <a:rPr b="1" lang="es" sz="1050">
                <a:solidFill>
                  <a:srgbClr val="172B4D"/>
                </a:solidFill>
                <a:highlight>
                  <a:srgbClr val="FFFFFF"/>
                </a:highlight>
                <a:latin typeface="Roboto"/>
                <a:ea typeface="Roboto"/>
                <a:cs typeface="Roboto"/>
                <a:sym typeface="Roboto"/>
              </a:rPr>
              <a:t>.0</a:t>
            </a:r>
            <a:endParaRPr b="1" sz="1050">
              <a:solidFill>
                <a:srgbClr val="172B4D"/>
              </a:solidFill>
              <a:highlight>
                <a:srgbClr val="FFFFFF"/>
              </a:highlight>
              <a:latin typeface="Roboto"/>
              <a:ea typeface="Roboto"/>
              <a:cs typeface="Roboto"/>
              <a:sym typeface="Roboto"/>
            </a:endParaRPr>
          </a:p>
          <a:p>
            <a:pPr indent="0" lvl="0" marL="0">
              <a:spcBef>
                <a:spcPts val="0"/>
              </a:spcBef>
              <a:spcAft>
                <a:spcPts val="0"/>
              </a:spcAft>
              <a:buNone/>
            </a:pPr>
            <a:r>
              <a:rPr lang="es" sz="1050">
                <a:solidFill>
                  <a:srgbClr val="172B4D"/>
                </a:solidFill>
                <a:highlight>
                  <a:srgbClr val="FFFFFF"/>
                </a:highlight>
                <a:latin typeface="Roboto"/>
                <a:ea typeface="Roboto"/>
                <a:cs typeface="Roboto"/>
                <a:sym typeface="Roboto"/>
              </a:rPr>
              <a:t>Oct 2016</a:t>
            </a:r>
            <a:endParaRPr sz="1050">
              <a:solidFill>
                <a:srgbClr val="172B4D"/>
              </a:solidFill>
              <a:highlight>
                <a:srgbClr val="FFFFFF"/>
              </a:highlight>
              <a:latin typeface="Roboto"/>
              <a:ea typeface="Roboto"/>
              <a:cs typeface="Roboto"/>
              <a:sym typeface="Roboto"/>
            </a:endParaRPr>
          </a:p>
          <a:p>
            <a:pPr indent="0" lvl="0" marL="0">
              <a:spcBef>
                <a:spcPts val="0"/>
              </a:spcBef>
              <a:spcAft>
                <a:spcPts val="0"/>
              </a:spcAft>
              <a:buNone/>
            </a:pPr>
            <a:r>
              <a:rPr b="1" lang="es" sz="1050">
                <a:solidFill>
                  <a:srgbClr val="172B4D"/>
                </a:solidFill>
                <a:highlight>
                  <a:srgbClr val="FFFFFF"/>
                </a:highlight>
                <a:latin typeface="Roboto"/>
                <a:ea typeface="Roboto"/>
                <a:cs typeface="Roboto"/>
                <a:sym typeface="Roboto"/>
              </a:rPr>
              <a:t>6.3 </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Jun 2018</a:t>
            </a:r>
            <a:endParaRPr sz="1050">
              <a:solidFill>
                <a:srgbClr val="172B4D"/>
              </a:solidFill>
              <a:highlight>
                <a:srgbClr val="FFFFFF"/>
              </a:highlight>
              <a:latin typeface="Roboto"/>
              <a:ea typeface="Roboto"/>
              <a:cs typeface="Roboto"/>
              <a:sym typeface="Roboto"/>
            </a:endParaRPr>
          </a:p>
        </p:txBody>
      </p:sp>
      <p:sp>
        <p:nvSpPr>
          <p:cNvPr id="570" name="Google Shape;570;p79"/>
          <p:cNvSpPr/>
          <p:nvPr/>
        </p:nvSpPr>
        <p:spPr>
          <a:xfrm>
            <a:off x="6037350" y="1819275"/>
            <a:ext cx="1103100" cy="571500"/>
          </a:xfrm>
          <a:prstGeom prst="chevron">
            <a:avLst>
              <a:gd fmla="val 50000"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s" sz="1200"/>
              <a:t>2015</a:t>
            </a:r>
            <a:endParaRPr b="1" sz="1200"/>
          </a:p>
        </p:txBody>
      </p:sp>
      <p:sp>
        <p:nvSpPr>
          <p:cNvPr id="571" name="Google Shape;571;p79"/>
          <p:cNvSpPr/>
          <p:nvPr/>
        </p:nvSpPr>
        <p:spPr>
          <a:xfrm>
            <a:off x="6903537" y="1819263"/>
            <a:ext cx="1103100" cy="571500"/>
          </a:xfrm>
          <a:prstGeom prst="chevron">
            <a:avLst>
              <a:gd fmla="val 50000"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s" sz="1200"/>
              <a:t>2016</a:t>
            </a:r>
            <a:endParaRPr b="1" sz="1200"/>
          </a:p>
        </p:txBody>
      </p:sp>
      <p:sp>
        <p:nvSpPr>
          <p:cNvPr id="572" name="Google Shape;572;p79"/>
          <p:cNvSpPr/>
          <p:nvPr/>
        </p:nvSpPr>
        <p:spPr>
          <a:xfrm>
            <a:off x="7772175" y="1819275"/>
            <a:ext cx="1200300" cy="5715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s" sz="1200">
                <a:solidFill>
                  <a:srgbClr val="172B4D"/>
                </a:solidFill>
              </a:rPr>
              <a:t>20018</a:t>
            </a:r>
            <a:endParaRPr b="1" sz="1200"/>
          </a:p>
        </p:txBody>
      </p:sp>
      <p:sp>
        <p:nvSpPr>
          <p:cNvPr id="573" name="Google Shape;573;p79"/>
          <p:cNvSpPr txBox="1"/>
          <p:nvPr/>
        </p:nvSpPr>
        <p:spPr>
          <a:xfrm>
            <a:off x="8143875" y="1053000"/>
            <a:ext cx="828600" cy="39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s" sz="1050">
                <a:solidFill>
                  <a:srgbClr val="172B4D"/>
                </a:solidFill>
                <a:highlight>
                  <a:srgbClr val="FFFFFF"/>
                </a:highlight>
                <a:latin typeface="Roboto"/>
                <a:ea typeface="Roboto"/>
                <a:cs typeface="Roboto"/>
                <a:sym typeface="Roboto"/>
              </a:rPr>
              <a:t>7</a:t>
            </a:r>
            <a:r>
              <a:rPr b="1" lang="es" sz="1050">
                <a:solidFill>
                  <a:srgbClr val="172B4D"/>
                </a:solidFill>
                <a:highlight>
                  <a:srgbClr val="FFFFFF"/>
                </a:highlight>
                <a:latin typeface="Roboto"/>
                <a:ea typeface="Roboto"/>
                <a:cs typeface="Roboto"/>
                <a:sym typeface="Roboto"/>
              </a:rPr>
              <a:t>.0</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2018</a:t>
            </a:r>
            <a:endParaRPr sz="1050">
              <a:solidFill>
                <a:srgbClr val="172B4D"/>
              </a:solidFill>
              <a:highlight>
                <a:srgbClr val="FFFFFF"/>
              </a:highlight>
              <a:latin typeface="Roboto"/>
              <a:ea typeface="Roboto"/>
              <a:cs typeface="Roboto"/>
              <a:sym typeface="Roboto"/>
            </a:endParaRPr>
          </a:p>
        </p:txBody>
      </p:sp>
      <p:sp>
        <p:nvSpPr>
          <p:cNvPr id="574" name="Google Shape;574;p79"/>
          <p:cNvSpPr txBox="1"/>
          <p:nvPr/>
        </p:nvSpPr>
        <p:spPr>
          <a:xfrm>
            <a:off x="2960363" y="937050"/>
            <a:ext cx="828600" cy="624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s" sz="1050">
                <a:solidFill>
                  <a:srgbClr val="172B4D"/>
                </a:solidFill>
                <a:highlight>
                  <a:srgbClr val="FFFFFF"/>
                </a:highlight>
                <a:latin typeface="Roboto"/>
                <a:ea typeface="Roboto"/>
                <a:cs typeface="Roboto"/>
                <a:sym typeface="Roboto"/>
              </a:rPr>
              <a:t>1.7.0</a:t>
            </a:r>
            <a:endParaRPr b="1">
              <a:solidFill>
                <a:schemeClr val="dk1"/>
              </a:solidFill>
            </a:endParaRPr>
          </a:p>
          <a:p>
            <a:pPr indent="0" lvl="0" marL="0">
              <a:spcBef>
                <a:spcPts val="0"/>
              </a:spcBef>
              <a:spcAft>
                <a:spcPts val="0"/>
              </a:spcAft>
              <a:buNone/>
            </a:pPr>
            <a:r>
              <a:rPr lang="es" sz="1050">
                <a:solidFill>
                  <a:srgbClr val="172B4D"/>
                </a:solidFill>
                <a:highlight>
                  <a:srgbClr val="FFFFFF"/>
                </a:highlight>
                <a:latin typeface="Roboto"/>
                <a:ea typeface="Roboto"/>
                <a:cs typeface="Roboto"/>
                <a:sym typeface="Roboto"/>
              </a:rPr>
              <a:t>Dec 2010</a:t>
            </a:r>
            <a:endParaRPr sz="1050">
              <a:solidFill>
                <a:srgbClr val="172B4D"/>
              </a:solidFill>
              <a:highlight>
                <a:srgbClr val="FFFFFF"/>
              </a:highlight>
              <a:latin typeface="Roboto"/>
              <a:ea typeface="Roboto"/>
              <a:cs typeface="Roboto"/>
              <a:sym typeface="Roboto"/>
            </a:endParaRPr>
          </a:p>
          <a:p>
            <a:pPr indent="0" lvl="0" marL="0">
              <a:spcBef>
                <a:spcPts val="0"/>
              </a:spcBef>
              <a:spcAft>
                <a:spcPts val="0"/>
              </a:spcAft>
              <a:buNone/>
            </a:pPr>
            <a:r>
              <a:rPr b="1" lang="es" sz="1050">
                <a:solidFill>
                  <a:srgbClr val="172B4D"/>
                </a:solidFill>
                <a:highlight>
                  <a:srgbClr val="FFFFFF"/>
                </a:highlight>
                <a:latin typeface="Roboto"/>
                <a:ea typeface="Roboto"/>
                <a:cs typeface="Roboto"/>
                <a:sym typeface="Roboto"/>
              </a:rPr>
              <a:t>1.7.3 </a:t>
            </a:r>
            <a:endParaRPr b="1" sz="1050">
              <a:solidFill>
                <a:srgbClr val="172B4D"/>
              </a:solidFill>
              <a:highlight>
                <a:srgbClr val="FFFFFF"/>
              </a:highlight>
              <a:latin typeface="Roboto"/>
              <a:ea typeface="Roboto"/>
              <a:cs typeface="Roboto"/>
              <a:sym typeface="Roboto"/>
            </a:endParaRPr>
          </a:p>
          <a:p>
            <a:pPr indent="0" lvl="0" marL="0" rtl="0">
              <a:spcBef>
                <a:spcPts val="0"/>
              </a:spcBef>
              <a:spcAft>
                <a:spcPts val="0"/>
              </a:spcAft>
              <a:buNone/>
            </a:pPr>
            <a:r>
              <a:rPr lang="es" sz="1050">
                <a:solidFill>
                  <a:srgbClr val="172B4D"/>
                </a:solidFill>
                <a:highlight>
                  <a:srgbClr val="FFFFFF"/>
                </a:highlight>
                <a:latin typeface="Roboto"/>
                <a:ea typeface="Roboto"/>
                <a:cs typeface="Roboto"/>
                <a:sym typeface="Roboto"/>
              </a:rPr>
              <a:t>Jul 2013</a:t>
            </a:r>
            <a:endParaRPr sz="1050">
              <a:solidFill>
                <a:srgbClr val="172B4D"/>
              </a:solidFill>
              <a:highlight>
                <a:srgbClr val="FFFFFF"/>
              </a:highlight>
              <a:latin typeface="Roboto"/>
              <a:ea typeface="Roboto"/>
              <a:cs typeface="Roboto"/>
              <a:sym typeface="Roboto"/>
            </a:endParaRPr>
          </a:p>
        </p:txBody>
      </p:sp>
      <p:cxnSp>
        <p:nvCxnSpPr>
          <p:cNvPr id="575" name="Google Shape;575;p79"/>
          <p:cNvCxnSpPr/>
          <p:nvPr/>
        </p:nvCxnSpPr>
        <p:spPr>
          <a:xfrm>
            <a:off x="485775" y="2428875"/>
            <a:ext cx="0" cy="847800"/>
          </a:xfrm>
          <a:prstGeom prst="straightConnector1">
            <a:avLst/>
          </a:prstGeom>
          <a:noFill/>
          <a:ln cap="flat" cmpd="sng" w="9525">
            <a:solidFill>
              <a:srgbClr val="666666"/>
            </a:solidFill>
            <a:prstDash val="solid"/>
            <a:round/>
            <a:headEnd len="med" w="med" type="oval"/>
            <a:tailEnd len="med" w="med" type="none"/>
          </a:ln>
        </p:spPr>
      </p:cxnSp>
      <p:cxnSp>
        <p:nvCxnSpPr>
          <p:cNvPr id="576" name="Google Shape;576;p79"/>
          <p:cNvCxnSpPr/>
          <p:nvPr/>
        </p:nvCxnSpPr>
        <p:spPr>
          <a:xfrm>
            <a:off x="2017525" y="2441875"/>
            <a:ext cx="0" cy="847800"/>
          </a:xfrm>
          <a:prstGeom prst="straightConnector1">
            <a:avLst/>
          </a:prstGeom>
          <a:noFill/>
          <a:ln cap="flat" cmpd="sng" w="9525">
            <a:solidFill>
              <a:srgbClr val="666666"/>
            </a:solidFill>
            <a:prstDash val="solid"/>
            <a:round/>
            <a:headEnd len="med" w="med" type="oval"/>
            <a:tailEnd len="med" w="med" type="none"/>
          </a:ln>
        </p:spPr>
      </p:cxnSp>
      <p:cxnSp>
        <p:nvCxnSpPr>
          <p:cNvPr id="577" name="Google Shape;577;p79"/>
          <p:cNvCxnSpPr/>
          <p:nvPr/>
        </p:nvCxnSpPr>
        <p:spPr>
          <a:xfrm>
            <a:off x="3673175" y="2441875"/>
            <a:ext cx="0" cy="847800"/>
          </a:xfrm>
          <a:prstGeom prst="straightConnector1">
            <a:avLst/>
          </a:prstGeom>
          <a:noFill/>
          <a:ln cap="flat" cmpd="sng" w="9525">
            <a:solidFill>
              <a:srgbClr val="666666"/>
            </a:solidFill>
            <a:prstDash val="solid"/>
            <a:round/>
            <a:headEnd len="med" w="med" type="oval"/>
            <a:tailEnd len="med" w="med" type="none"/>
          </a:ln>
        </p:spPr>
      </p:cxnSp>
      <p:cxnSp>
        <p:nvCxnSpPr>
          <p:cNvPr id="578" name="Google Shape;578;p79"/>
          <p:cNvCxnSpPr/>
          <p:nvPr/>
        </p:nvCxnSpPr>
        <p:spPr>
          <a:xfrm>
            <a:off x="5406800" y="2441875"/>
            <a:ext cx="0" cy="847800"/>
          </a:xfrm>
          <a:prstGeom prst="straightConnector1">
            <a:avLst/>
          </a:prstGeom>
          <a:noFill/>
          <a:ln cap="flat" cmpd="sng" w="9525">
            <a:solidFill>
              <a:srgbClr val="666666"/>
            </a:solidFill>
            <a:prstDash val="solid"/>
            <a:round/>
            <a:headEnd len="med" w="med" type="oval"/>
            <a:tailEnd len="med" w="med" type="none"/>
          </a:ln>
        </p:spPr>
      </p:cxnSp>
      <p:cxnSp>
        <p:nvCxnSpPr>
          <p:cNvPr id="579" name="Google Shape;579;p79"/>
          <p:cNvCxnSpPr/>
          <p:nvPr/>
        </p:nvCxnSpPr>
        <p:spPr>
          <a:xfrm>
            <a:off x="7140450" y="2441875"/>
            <a:ext cx="0" cy="847800"/>
          </a:xfrm>
          <a:prstGeom prst="straightConnector1">
            <a:avLst/>
          </a:prstGeom>
          <a:noFill/>
          <a:ln cap="flat" cmpd="sng" w="9525">
            <a:solidFill>
              <a:srgbClr val="666666"/>
            </a:solidFill>
            <a:prstDash val="solid"/>
            <a:round/>
            <a:headEnd len="med" w="med" type="oval"/>
            <a:tailEnd len="med" w="med" type="none"/>
          </a:ln>
        </p:spPr>
      </p:cxnSp>
      <p:cxnSp>
        <p:nvCxnSpPr>
          <p:cNvPr id="580" name="Google Shape;580;p79"/>
          <p:cNvCxnSpPr/>
          <p:nvPr/>
        </p:nvCxnSpPr>
        <p:spPr>
          <a:xfrm>
            <a:off x="1085775" y="866775"/>
            <a:ext cx="0" cy="847800"/>
          </a:xfrm>
          <a:prstGeom prst="straightConnector1">
            <a:avLst/>
          </a:prstGeom>
          <a:noFill/>
          <a:ln cap="flat" cmpd="sng" w="9525">
            <a:solidFill>
              <a:srgbClr val="666666"/>
            </a:solidFill>
            <a:prstDash val="solid"/>
            <a:round/>
            <a:headEnd len="med" w="med" type="none"/>
            <a:tailEnd len="med" w="med" type="oval"/>
          </a:ln>
        </p:spPr>
      </p:cxnSp>
      <p:cxnSp>
        <p:nvCxnSpPr>
          <p:cNvPr id="581" name="Google Shape;581;p79"/>
          <p:cNvCxnSpPr/>
          <p:nvPr/>
        </p:nvCxnSpPr>
        <p:spPr>
          <a:xfrm>
            <a:off x="2809425" y="866775"/>
            <a:ext cx="0" cy="847800"/>
          </a:xfrm>
          <a:prstGeom prst="straightConnector1">
            <a:avLst/>
          </a:prstGeom>
          <a:noFill/>
          <a:ln cap="flat" cmpd="sng" w="9525">
            <a:solidFill>
              <a:srgbClr val="666666"/>
            </a:solidFill>
            <a:prstDash val="solid"/>
            <a:round/>
            <a:headEnd len="med" w="med" type="none"/>
            <a:tailEnd len="med" w="med" type="oval"/>
          </a:ln>
        </p:spPr>
      </p:cxnSp>
      <p:cxnSp>
        <p:nvCxnSpPr>
          <p:cNvPr id="582" name="Google Shape;582;p79"/>
          <p:cNvCxnSpPr/>
          <p:nvPr/>
        </p:nvCxnSpPr>
        <p:spPr>
          <a:xfrm>
            <a:off x="4561400" y="866775"/>
            <a:ext cx="0" cy="847800"/>
          </a:xfrm>
          <a:prstGeom prst="straightConnector1">
            <a:avLst/>
          </a:prstGeom>
          <a:noFill/>
          <a:ln cap="flat" cmpd="sng" w="9525">
            <a:solidFill>
              <a:srgbClr val="666666"/>
            </a:solidFill>
            <a:prstDash val="solid"/>
            <a:round/>
            <a:headEnd len="med" w="med" type="none"/>
            <a:tailEnd len="med" w="med" type="oval"/>
          </a:ln>
        </p:spPr>
      </p:cxnSp>
      <p:cxnSp>
        <p:nvCxnSpPr>
          <p:cNvPr id="583" name="Google Shape;583;p79"/>
          <p:cNvCxnSpPr/>
          <p:nvPr/>
        </p:nvCxnSpPr>
        <p:spPr>
          <a:xfrm>
            <a:off x="6274225" y="866775"/>
            <a:ext cx="0" cy="847800"/>
          </a:xfrm>
          <a:prstGeom prst="straightConnector1">
            <a:avLst/>
          </a:prstGeom>
          <a:noFill/>
          <a:ln cap="flat" cmpd="sng" w="9525">
            <a:solidFill>
              <a:srgbClr val="666666"/>
            </a:solidFill>
            <a:prstDash val="solid"/>
            <a:round/>
            <a:headEnd len="med" w="med" type="none"/>
            <a:tailEnd len="med" w="med" type="oval"/>
          </a:ln>
        </p:spPr>
      </p:cxnSp>
      <p:cxnSp>
        <p:nvCxnSpPr>
          <p:cNvPr id="584" name="Google Shape;584;p79"/>
          <p:cNvCxnSpPr/>
          <p:nvPr/>
        </p:nvCxnSpPr>
        <p:spPr>
          <a:xfrm>
            <a:off x="8006625" y="866775"/>
            <a:ext cx="0" cy="847800"/>
          </a:xfrm>
          <a:prstGeom prst="straightConnector1">
            <a:avLst/>
          </a:prstGeom>
          <a:noFill/>
          <a:ln cap="flat" cmpd="sng" w="9525">
            <a:solidFill>
              <a:srgbClr val="666666"/>
            </a:solidFill>
            <a:prstDash val="solid"/>
            <a:round/>
            <a:headEnd len="med" w="med" type="none"/>
            <a:tailEnd len="med" w="med" type="oval"/>
          </a:ln>
        </p:spPr>
      </p:cxnSp>
      <p:sp>
        <p:nvSpPr>
          <p:cNvPr id="585" name="Google Shape;585;p79"/>
          <p:cNvSpPr txBox="1"/>
          <p:nvPr/>
        </p:nvSpPr>
        <p:spPr>
          <a:xfrm>
            <a:off x="1581793" y="1714575"/>
            <a:ext cx="2721900" cy="475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85200C"/>
                </a:solidFill>
              </a:rPr>
              <a:t>END OF LIFE / UNSUPPORTED </a:t>
            </a:r>
            <a:endParaRPr sz="1200">
              <a:solidFill>
                <a:srgbClr val="85200C"/>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80"/>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Las últimas versiones y la nueva versión Dspace 7</a:t>
            </a:r>
            <a:endParaRPr sz="1800"/>
          </a:p>
        </p:txBody>
      </p:sp>
      <p:pic>
        <p:nvPicPr>
          <p:cNvPr id="591" name="Google Shape;591;p80"/>
          <p:cNvPicPr preferRelativeResize="0"/>
          <p:nvPr/>
        </p:nvPicPr>
        <p:blipFill rotWithShape="1">
          <a:blip r:embed="rId3">
            <a:alphaModFix/>
          </a:blip>
          <a:srcRect b="0" l="0" r="0" t="0"/>
          <a:stretch/>
        </p:blipFill>
        <p:spPr>
          <a:xfrm>
            <a:off x="1886438" y="800700"/>
            <a:ext cx="5368975" cy="52565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81"/>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XMLUI y JSPUI: comparación</a:t>
            </a:r>
            <a:endParaRPr sz="1800"/>
          </a:p>
        </p:txBody>
      </p:sp>
      <p:sp>
        <p:nvSpPr>
          <p:cNvPr id="597" name="Google Shape;597;p81"/>
          <p:cNvSpPr/>
          <p:nvPr/>
        </p:nvSpPr>
        <p:spPr>
          <a:xfrm>
            <a:off x="288000" y="720000"/>
            <a:ext cx="8179800" cy="5767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sz="2400">
                <a:latin typeface="Arial"/>
                <a:ea typeface="Arial"/>
                <a:cs typeface="Arial"/>
                <a:sym typeface="Arial"/>
              </a:rPr>
              <a:t>¿</a:t>
            </a:r>
            <a:r>
              <a:rPr lang="es" sz="2400"/>
              <a:t>Q</a:t>
            </a:r>
            <a:r>
              <a:rPr lang="es" sz="2400">
                <a:latin typeface="Arial"/>
                <a:ea typeface="Arial"/>
                <a:cs typeface="Arial"/>
                <a:sym typeface="Arial"/>
              </a:rPr>
              <a:t>ué interfaz usar?</a:t>
            </a:r>
            <a:endParaRPr sz="24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600">
                <a:latin typeface="Arial"/>
                <a:ea typeface="Arial"/>
                <a:cs typeface="Arial"/>
                <a:sym typeface="Arial"/>
              </a:rPr>
              <a:t>XMLUI o JSPUI</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317500" lvl="0" marL="457200" marR="0" rtl="0" algn="l">
              <a:spcBef>
                <a:spcPts val="0"/>
              </a:spcBef>
              <a:spcAft>
                <a:spcPts val="0"/>
              </a:spcAft>
              <a:buSzPts val="1400"/>
              <a:buFont typeface="Arial"/>
              <a:buChar char="●"/>
            </a:pPr>
            <a:r>
              <a:rPr lang="es">
                <a:latin typeface="Arial"/>
                <a:ea typeface="Arial"/>
                <a:cs typeface="Arial"/>
                <a:sym typeface="Arial"/>
              </a:rPr>
              <a:t>JSPUI es la versión más extendida ya que está presente desde las primeras versiones de DSpace.</a:t>
            </a:r>
            <a:endParaRPr/>
          </a:p>
          <a:p>
            <a:pPr indent="0" lvl="0" marL="457200" marR="0" rtl="0" algn="l">
              <a:spcBef>
                <a:spcPts val="0"/>
              </a:spcBef>
              <a:spcAft>
                <a:spcPts val="0"/>
              </a:spcAft>
              <a:buNone/>
            </a:pPr>
            <a:r>
              <a:t/>
            </a:r>
            <a:endParaRPr/>
          </a:p>
          <a:p>
            <a:pPr indent="-317500" lvl="0" marL="457200" marR="0" rtl="0" algn="l">
              <a:spcBef>
                <a:spcPts val="0"/>
              </a:spcBef>
              <a:spcAft>
                <a:spcPts val="0"/>
              </a:spcAft>
              <a:buSzPts val="1400"/>
              <a:buFont typeface="Arial"/>
              <a:buChar char="●"/>
            </a:pPr>
            <a:r>
              <a:rPr lang="es">
                <a:latin typeface="Arial"/>
                <a:ea typeface="Arial"/>
                <a:cs typeface="Arial"/>
                <a:sym typeface="Arial"/>
              </a:rPr>
              <a:t>XMLUI permite de forma extremadamente simple, mucho más que JSPUI, aplicar apariencias radicalmente diferentes a distintas colecciones.</a:t>
            </a:r>
            <a:endParaRPr/>
          </a:p>
          <a:p>
            <a:pPr indent="0" lvl="0" marL="457200" marR="0" rtl="0" algn="l">
              <a:spcBef>
                <a:spcPts val="0"/>
              </a:spcBef>
              <a:spcAft>
                <a:spcPts val="0"/>
              </a:spcAft>
              <a:buNone/>
            </a:pPr>
            <a:r>
              <a:t/>
            </a:r>
            <a:endParaRPr/>
          </a:p>
          <a:p>
            <a:pPr indent="-317500" lvl="0" marL="457200" marR="0" rtl="0" algn="l">
              <a:spcBef>
                <a:spcPts val="0"/>
              </a:spcBef>
              <a:spcAft>
                <a:spcPts val="0"/>
              </a:spcAft>
              <a:buSzPts val="1400"/>
              <a:buFont typeface="Arial"/>
              <a:buChar char="●"/>
            </a:pPr>
            <a:r>
              <a:rPr lang="es">
                <a:latin typeface="Arial"/>
                <a:ea typeface="Arial"/>
                <a:cs typeface="Arial"/>
                <a:sym typeface="Arial"/>
              </a:rPr>
              <a:t>Algunas de las nuevas funcionalidades presentes en D</a:t>
            </a:r>
            <a:r>
              <a:rPr lang="es"/>
              <a:t>S</a:t>
            </a:r>
            <a:r>
              <a:rPr lang="es">
                <a:latin typeface="Arial"/>
                <a:ea typeface="Arial"/>
                <a:cs typeface="Arial"/>
                <a:sym typeface="Arial"/>
              </a:rPr>
              <a:t>pace están soportadas únicamente en XMLUI, como </a:t>
            </a:r>
            <a:r>
              <a:rPr lang="es"/>
              <a:t>la configuración de un Workflow avanzado</a:t>
            </a:r>
            <a:r>
              <a:rPr lang="es">
                <a:latin typeface="Arial"/>
                <a:ea typeface="Arial"/>
                <a:cs typeface="Arial"/>
                <a:sym typeface="Arial"/>
              </a:rPr>
              <a:t>.</a:t>
            </a:r>
            <a:endParaRPr/>
          </a:p>
          <a:p>
            <a:pPr indent="0" lvl="0" marL="457200" marR="0" rtl="0" algn="l">
              <a:spcBef>
                <a:spcPts val="0"/>
              </a:spcBef>
              <a:spcAft>
                <a:spcPts val="0"/>
              </a:spcAft>
              <a:buNone/>
            </a:pPr>
            <a:r>
              <a:t/>
            </a:r>
            <a:endParaRPr/>
          </a:p>
          <a:p>
            <a:pPr indent="-317500" lvl="0" marL="457200" marR="0" rtl="0" algn="l">
              <a:spcBef>
                <a:spcPts val="0"/>
              </a:spcBef>
              <a:spcAft>
                <a:spcPts val="0"/>
              </a:spcAft>
              <a:buSzPts val="1400"/>
              <a:buFont typeface="Arial"/>
              <a:buChar char="●"/>
            </a:pPr>
            <a:r>
              <a:rPr lang="es">
                <a:latin typeface="Arial"/>
                <a:ea typeface="Arial"/>
                <a:cs typeface="Arial"/>
                <a:sym typeface="Arial"/>
              </a:rPr>
              <a:t>Desarrollar en XMLUI es sustancialmente más complejo que en JSPUI.</a:t>
            </a:r>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800">
                <a:latin typeface="Arial"/>
                <a:ea typeface="Arial"/>
                <a:cs typeface="Arial"/>
                <a:sym typeface="Arial"/>
              </a:rPr>
              <a:t>La elección dependerá siempre de sus necesidades.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Google Shape;229;p55"/>
          <p:cNvPicPr preferRelativeResize="0"/>
          <p:nvPr/>
        </p:nvPicPr>
        <p:blipFill rotWithShape="1">
          <a:blip r:embed="rId3">
            <a:alphaModFix/>
          </a:blip>
          <a:srcRect b="0" l="1369636" r="0" t="0"/>
          <a:stretch/>
        </p:blipFill>
        <p:spPr>
          <a:xfrm>
            <a:off x="0" y="0"/>
            <a:ext cx="9141840" cy="6893280"/>
          </a:xfrm>
          <a:prstGeom prst="rect">
            <a:avLst/>
          </a:prstGeom>
          <a:noFill/>
          <a:ln>
            <a:noFill/>
          </a:ln>
        </p:spPr>
      </p:pic>
      <p:pic>
        <p:nvPicPr>
          <p:cNvPr id="230" name="Google Shape;230;p55"/>
          <p:cNvPicPr preferRelativeResize="0"/>
          <p:nvPr/>
        </p:nvPicPr>
        <p:blipFill rotWithShape="1">
          <a:blip r:embed="rId3">
            <a:alphaModFix/>
          </a:blip>
          <a:srcRect b="0" l="0" r="0" t="0"/>
          <a:stretch/>
        </p:blipFill>
        <p:spPr>
          <a:xfrm>
            <a:off x="-1222560" y="360"/>
            <a:ext cx="10366560" cy="6894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82"/>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Requisitos</a:t>
            </a:r>
            <a:endParaRPr sz="1800"/>
          </a:p>
        </p:txBody>
      </p:sp>
      <p:pic>
        <p:nvPicPr>
          <p:cNvPr id="603" name="Google Shape;603;p82"/>
          <p:cNvPicPr preferRelativeResize="0"/>
          <p:nvPr/>
        </p:nvPicPr>
        <p:blipFill rotWithShape="1">
          <a:blip r:embed="rId3">
            <a:alphaModFix/>
          </a:blip>
          <a:srcRect b="0" l="0" r="0" t="0"/>
          <a:stretch/>
        </p:blipFill>
        <p:spPr>
          <a:xfrm>
            <a:off x="4896000" y="720000"/>
            <a:ext cx="2233800" cy="1256040"/>
          </a:xfrm>
          <a:prstGeom prst="rect">
            <a:avLst/>
          </a:prstGeom>
          <a:noFill/>
          <a:ln>
            <a:noFill/>
          </a:ln>
        </p:spPr>
      </p:pic>
      <p:pic>
        <p:nvPicPr>
          <p:cNvPr id="604" name="Google Shape;604;p82"/>
          <p:cNvPicPr preferRelativeResize="0"/>
          <p:nvPr/>
        </p:nvPicPr>
        <p:blipFill rotWithShape="1">
          <a:blip r:embed="rId4">
            <a:alphaModFix/>
          </a:blip>
          <a:srcRect b="0" l="0" r="0" t="0"/>
          <a:stretch/>
        </p:blipFill>
        <p:spPr>
          <a:xfrm>
            <a:off x="7344000" y="864000"/>
            <a:ext cx="955080" cy="955080"/>
          </a:xfrm>
          <a:prstGeom prst="rect">
            <a:avLst/>
          </a:prstGeom>
          <a:noFill/>
          <a:ln>
            <a:noFill/>
          </a:ln>
        </p:spPr>
      </p:pic>
      <p:pic>
        <p:nvPicPr>
          <p:cNvPr id="605" name="Google Shape;605;p82"/>
          <p:cNvPicPr preferRelativeResize="0"/>
          <p:nvPr/>
        </p:nvPicPr>
        <p:blipFill rotWithShape="1">
          <a:blip r:embed="rId5">
            <a:alphaModFix/>
          </a:blip>
          <a:srcRect b="0" l="0" r="0" t="0"/>
          <a:stretch/>
        </p:blipFill>
        <p:spPr>
          <a:xfrm>
            <a:off x="7473375" y="2145000"/>
            <a:ext cx="1475280" cy="905400"/>
          </a:xfrm>
          <a:prstGeom prst="rect">
            <a:avLst/>
          </a:prstGeom>
          <a:noFill/>
          <a:ln>
            <a:noFill/>
          </a:ln>
        </p:spPr>
      </p:pic>
      <p:pic>
        <p:nvPicPr>
          <p:cNvPr id="606" name="Google Shape;606;p82"/>
          <p:cNvPicPr preferRelativeResize="0"/>
          <p:nvPr/>
        </p:nvPicPr>
        <p:blipFill rotWithShape="1">
          <a:blip r:embed="rId6">
            <a:alphaModFix/>
          </a:blip>
          <a:srcRect b="0" l="0" r="0" t="0"/>
          <a:stretch/>
        </p:blipFill>
        <p:spPr>
          <a:xfrm>
            <a:off x="5215952" y="2144999"/>
            <a:ext cx="1818850" cy="459175"/>
          </a:xfrm>
          <a:prstGeom prst="rect">
            <a:avLst/>
          </a:prstGeom>
          <a:noFill/>
          <a:ln>
            <a:noFill/>
          </a:ln>
        </p:spPr>
      </p:pic>
      <p:pic>
        <p:nvPicPr>
          <p:cNvPr id="607" name="Google Shape;607;p82"/>
          <p:cNvPicPr preferRelativeResize="0"/>
          <p:nvPr/>
        </p:nvPicPr>
        <p:blipFill rotWithShape="1">
          <a:blip r:embed="rId7">
            <a:alphaModFix/>
          </a:blip>
          <a:srcRect b="0" l="0" r="0" t="0"/>
          <a:stretch/>
        </p:blipFill>
        <p:spPr>
          <a:xfrm>
            <a:off x="5177525" y="3858788"/>
            <a:ext cx="1164600" cy="1294920"/>
          </a:xfrm>
          <a:prstGeom prst="rect">
            <a:avLst/>
          </a:prstGeom>
          <a:noFill/>
          <a:ln>
            <a:noFill/>
          </a:ln>
        </p:spPr>
      </p:pic>
      <p:pic>
        <p:nvPicPr>
          <p:cNvPr id="608" name="Google Shape;608;p82"/>
          <p:cNvPicPr preferRelativeResize="0"/>
          <p:nvPr/>
        </p:nvPicPr>
        <p:blipFill rotWithShape="1">
          <a:blip r:embed="rId8">
            <a:alphaModFix/>
          </a:blip>
          <a:srcRect b="0" l="0" r="0" t="0"/>
          <a:stretch/>
        </p:blipFill>
        <p:spPr>
          <a:xfrm>
            <a:off x="936000" y="5184000"/>
            <a:ext cx="1366920" cy="1366920"/>
          </a:xfrm>
          <a:prstGeom prst="rect">
            <a:avLst/>
          </a:prstGeom>
          <a:noFill/>
          <a:ln>
            <a:noFill/>
          </a:ln>
        </p:spPr>
      </p:pic>
      <p:pic>
        <p:nvPicPr>
          <p:cNvPr id="609" name="Google Shape;609;p82"/>
          <p:cNvPicPr preferRelativeResize="0"/>
          <p:nvPr/>
        </p:nvPicPr>
        <p:blipFill rotWithShape="1">
          <a:blip r:embed="rId9">
            <a:alphaModFix/>
          </a:blip>
          <a:srcRect b="0" l="0" r="0" t="0"/>
          <a:stretch/>
        </p:blipFill>
        <p:spPr>
          <a:xfrm>
            <a:off x="3606305" y="5347875"/>
            <a:ext cx="1929240" cy="813240"/>
          </a:xfrm>
          <a:prstGeom prst="rect">
            <a:avLst/>
          </a:prstGeom>
          <a:noFill/>
          <a:ln>
            <a:noFill/>
          </a:ln>
        </p:spPr>
      </p:pic>
      <p:pic>
        <p:nvPicPr>
          <p:cNvPr id="610" name="Google Shape;610;p82"/>
          <p:cNvPicPr preferRelativeResize="0"/>
          <p:nvPr/>
        </p:nvPicPr>
        <p:blipFill rotWithShape="1">
          <a:blip r:embed="rId10">
            <a:alphaModFix/>
          </a:blip>
          <a:srcRect b="0" l="0" r="0" t="0"/>
          <a:stretch/>
        </p:blipFill>
        <p:spPr>
          <a:xfrm>
            <a:off x="6636105" y="5250890"/>
            <a:ext cx="1983240" cy="825480"/>
          </a:xfrm>
          <a:prstGeom prst="rect">
            <a:avLst/>
          </a:prstGeom>
          <a:noFill/>
          <a:ln>
            <a:noFill/>
          </a:ln>
        </p:spPr>
      </p:pic>
      <p:pic>
        <p:nvPicPr>
          <p:cNvPr id="611" name="Google Shape;611;p82"/>
          <p:cNvPicPr preferRelativeResize="0"/>
          <p:nvPr/>
        </p:nvPicPr>
        <p:blipFill rotWithShape="1">
          <a:blip r:embed="rId11">
            <a:alphaModFix/>
          </a:blip>
          <a:srcRect b="0" l="0" r="0" t="0"/>
          <a:stretch/>
        </p:blipFill>
        <p:spPr>
          <a:xfrm>
            <a:off x="7129799" y="3464400"/>
            <a:ext cx="1818850" cy="1124977"/>
          </a:xfrm>
          <a:prstGeom prst="rect">
            <a:avLst/>
          </a:prstGeom>
          <a:noFill/>
          <a:ln>
            <a:noFill/>
          </a:ln>
        </p:spPr>
      </p:pic>
      <p:pic>
        <p:nvPicPr>
          <p:cNvPr id="612" name="Google Shape;612;p82"/>
          <p:cNvPicPr preferRelativeResize="0"/>
          <p:nvPr/>
        </p:nvPicPr>
        <p:blipFill rotWithShape="1">
          <a:blip r:embed="rId12">
            <a:alphaModFix/>
          </a:blip>
          <a:srcRect b="0" l="0" r="0" t="0"/>
          <a:stretch/>
        </p:blipFill>
        <p:spPr>
          <a:xfrm>
            <a:off x="5215947" y="2985577"/>
            <a:ext cx="1818850" cy="679050"/>
          </a:xfrm>
          <a:prstGeom prst="rect">
            <a:avLst/>
          </a:prstGeom>
          <a:noFill/>
          <a:ln>
            <a:noFill/>
          </a:ln>
        </p:spPr>
      </p:pic>
      <p:graphicFrame>
        <p:nvGraphicFramePr>
          <p:cNvPr id="613" name="Google Shape;613;p82"/>
          <p:cNvGraphicFramePr/>
          <p:nvPr/>
        </p:nvGraphicFramePr>
        <p:xfrm>
          <a:off x="263750" y="720000"/>
          <a:ext cx="3000000" cy="3000000"/>
        </p:xfrm>
        <a:graphic>
          <a:graphicData uri="http://schemas.openxmlformats.org/drawingml/2006/table">
            <a:tbl>
              <a:tblPr>
                <a:noFill/>
                <a:tableStyleId>{42EF0FBD-8048-425A-BACF-25B9D7E7969B}</a:tableStyleId>
              </a:tblPr>
              <a:tblGrid>
                <a:gridCol w="4337175"/>
              </a:tblGrid>
              <a:tr h="381000">
                <a:tc>
                  <a:txBody>
                    <a:bodyPr>
                      <a:noAutofit/>
                    </a:bodyPr>
                    <a:lstStyle/>
                    <a:p>
                      <a:pPr indent="0" lvl="0" marL="0" rtl="0">
                        <a:spcBef>
                          <a:spcPts val="0"/>
                        </a:spcBef>
                        <a:spcAft>
                          <a:spcPts val="0"/>
                        </a:spcAft>
                        <a:buNone/>
                      </a:pPr>
                      <a:r>
                        <a:rPr lang="es">
                          <a:solidFill>
                            <a:schemeClr val="dk1"/>
                          </a:solidFill>
                        </a:rPr>
                        <a:t>UNIX OS o Microsoft Windows.</a:t>
                      </a:r>
                      <a:endParaRPr/>
                    </a:p>
                  </a:txBody>
                  <a:tcPr marT="91425" marB="91425" marR="91425" marL="91425"/>
                </a:tc>
              </a:tr>
              <a:tr h="381000">
                <a:tc>
                  <a:txBody>
                    <a:bodyPr>
                      <a:noAutofit/>
                    </a:bodyPr>
                    <a:lstStyle/>
                    <a:p>
                      <a:pPr indent="0" lvl="0" marL="0" rtl="0">
                        <a:spcBef>
                          <a:spcPts val="0"/>
                        </a:spcBef>
                        <a:spcAft>
                          <a:spcPts val="0"/>
                        </a:spcAft>
                        <a:buNone/>
                      </a:pPr>
                      <a:r>
                        <a:rPr lang="es">
                          <a:solidFill>
                            <a:schemeClr val="dk1"/>
                          </a:solidFill>
                        </a:rPr>
                        <a:t>Java JDK 7 o 8 (OpenJDK o Oracle JDK).</a:t>
                      </a:r>
                      <a:endParaRPr/>
                    </a:p>
                  </a:txBody>
                  <a:tcPr marT="91425" marB="91425" marR="91425" marL="91425"/>
                </a:tc>
              </a:tr>
              <a:tr h="381000">
                <a:tc>
                  <a:txBody>
                    <a:bodyPr>
                      <a:noAutofit/>
                    </a:bodyPr>
                    <a:lstStyle/>
                    <a:p>
                      <a:pPr indent="0" lvl="0" marL="0" rtl="0">
                        <a:spcBef>
                          <a:spcPts val="0"/>
                        </a:spcBef>
                        <a:spcAft>
                          <a:spcPts val="0"/>
                        </a:spcAft>
                        <a:buNone/>
                      </a:pPr>
                      <a:r>
                        <a:rPr lang="es">
                          <a:solidFill>
                            <a:schemeClr val="dk1"/>
                          </a:solidFill>
                        </a:rPr>
                        <a:t>Apache Maven 3.0.5 o superior (3.3.9+)*</a:t>
                      </a:r>
                      <a:endParaRPr/>
                    </a:p>
                  </a:txBody>
                  <a:tcPr marT="91425" marB="91425" marR="91425" marL="91425"/>
                </a:tc>
              </a:tr>
              <a:tr h="381000">
                <a:tc>
                  <a:txBody>
                    <a:bodyPr>
                      <a:noAutofit/>
                    </a:bodyPr>
                    <a:lstStyle/>
                    <a:p>
                      <a:pPr indent="0" lvl="0" marL="0" rtl="0">
                        <a:spcBef>
                          <a:spcPts val="0"/>
                        </a:spcBef>
                        <a:spcAft>
                          <a:spcPts val="0"/>
                        </a:spcAft>
                        <a:buNone/>
                      </a:pPr>
                      <a:r>
                        <a:rPr lang="es">
                          <a:solidFill>
                            <a:schemeClr val="dk1"/>
                          </a:solidFill>
                        </a:rPr>
                        <a:t>Acceso a internet.</a:t>
                      </a:r>
                      <a:endParaRPr/>
                    </a:p>
                  </a:txBody>
                  <a:tcPr marT="91425" marB="91425" marR="91425" marL="91425"/>
                </a:tc>
              </a:tr>
              <a:tr h="381000">
                <a:tc>
                  <a:txBody>
                    <a:bodyPr>
                      <a:noAutofit/>
                    </a:bodyPr>
                    <a:lstStyle/>
                    <a:p>
                      <a:pPr indent="0" lvl="0" marL="0" rtl="0">
                        <a:spcBef>
                          <a:spcPts val="0"/>
                        </a:spcBef>
                        <a:spcAft>
                          <a:spcPts val="0"/>
                        </a:spcAft>
                        <a:buNone/>
                      </a:pPr>
                      <a:r>
                        <a:rPr lang="es">
                          <a:solidFill>
                            <a:schemeClr val="dk1"/>
                          </a:solidFill>
                        </a:rPr>
                        <a:t>Apache Ant 1.8 o posterior.</a:t>
                      </a:r>
                      <a:endParaRPr/>
                    </a:p>
                  </a:txBody>
                  <a:tcPr marT="91425" marB="91425" marR="91425" marL="91425"/>
                </a:tc>
              </a:tr>
              <a:tr h="381000">
                <a:tc>
                  <a:txBody>
                    <a:bodyPr>
                      <a:noAutofit/>
                    </a:bodyPr>
                    <a:lstStyle/>
                    <a:p>
                      <a:pPr indent="0" lvl="0" marL="0" rtl="0">
                        <a:spcBef>
                          <a:spcPts val="0"/>
                        </a:spcBef>
                        <a:spcAft>
                          <a:spcPts val="0"/>
                        </a:spcAft>
                        <a:buNone/>
                      </a:pPr>
                      <a:r>
                        <a:rPr lang="es">
                          <a:solidFill>
                            <a:schemeClr val="dk1"/>
                          </a:solidFill>
                        </a:rPr>
                        <a:t>Base de datos relacional (PostgreSQL o Oracle)</a:t>
                      </a:r>
                      <a:endParaRPr>
                        <a:solidFill>
                          <a:schemeClr val="dk1"/>
                        </a:solidFill>
                      </a:endParaRPr>
                    </a:p>
                    <a:p>
                      <a:pPr indent="-317500" lvl="0" marL="457200" rtl="0">
                        <a:spcBef>
                          <a:spcPts val="0"/>
                        </a:spcBef>
                        <a:spcAft>
                          <a:spcPts val="0"/>
                        </a:spcAft>
                        <a:buClr>
                          <a:schemeClr val="dk1"/>
                        </a:buClr>
                        <a:buSzPts val="1400"/>
                        <a:buChar char="●"/>
                      </a:pPr>
                      <a:r>
                        <a:rPr lang="es">
                          <a:solidFill>
                            <a:schemeClr val="dk1"/>
                          </a:solidFill>
                        </a:rPr>
                        <a:t>PostgreSQL 9.4 o posterior (con pgcrypto instalado).</a:t>
                      </a:r>
                      <a:endParaRPr>
                        <a:solidFill>
                          <a:schemeClr val="dk1"/>
                        </a:solidFill>
                      </a:endParaRPr>
                    </a:p>
                    <a:p>
                      <a:pPr indent="-317500" lvl="0" marL="457200" rtl="0">
                        <a:spcBef>
                          <a:spcPts val="0"/>
                        </a:spcBef>
                        <a:spcAft>
                          <a:spcPts val="0"/>
                        </a:spcAft>
                        <a:buClr>
                          <a:schemeClr val="dk1"/>
                        </a:buClr>
                        <a:buSzPts val="1400"/>
                        <a:buChar char="●"/>
                      </a:pPr>
                      <a:r>
                        <a:rPr lang="es">
                          <a:solidFill>
                            <a:schemeClr val="dk1"/>
                          </a:solidFill>
                        </a:rPr>
                        <a:t>Oracle 10g o posterior.</a:t>
                      </a:r>
                      <a:endParaRPr>
                        <a:solidFill>
                          <a:schemeClr val="dk1"/>
                        </a:solidFill>
                      </a:endParaRPr>
                    </a:p>
                  </a:txBody>
                  <a:tcPr marT="91425" marB="91425" marR="91425" marL="91425"/>
                </a:tc>
              </a:tr>
              <a:tr h="381000">
                <a:tc>
                  <a:txBody>
                    <a:bodyPr>
                      <a:noAutofit/>
                    </a:bodyPr>
                    <a:lstStyle/>
                    <a:p>
                      <a:pPr indent="0" lvl="0" marL="0" rtl="0">
                        <a:spcBef>
                          <a:spcPts val="0"/>
                        </a:spcBef>
                        <a:spcAft>
                          <a:spcPts val="0"/>
                        </a:spcAft>
                        <a:buNone/>
                      </a:pPr>
                      <a:r>
                        <a:rPr lang="es">
                          <a:solidFill>
                            <a:schemeClr val="dk1"/>
                          </a:solidFill>
                        </a:rPr>
                        <a:t>Servlet Engine (Apache Tomcat 7 o posterior, Jetty, Caucho Resin o equivalente).</a:t>
                      </a:r>
                      <a:endParaRPr>
                        <a:solidFill>
                          <a:schemeClr val="dk1"/>
                        </a:solidFill>
                      </a:endParaRPr>
                    </a:p>
                  </a:txBody>
                  <a:tcPr marT="91425" marB="91425" marR="91425" marL="91425"/>
                </a:tc>
              </a:tr>
              <a:tr h="381000">
                <a:tc>
                  <a:txBody>
                    <a:bodyPr>
                      <a:noAutofit/>
                    </a:bodyPr>
                    <a:lstStyle/>
                    <a:p>
                      <a:pPr indent="0" lvl="0" marL="0" rtl="0">
                        <a:spcBef>
                          <a:spcPts val="0"/>
                        </a:spcBef>
                        <a:spcAft>
                          <a:spcPts val="0"/>
                        </a:spcAft>
                        <a:buNone/>
                      </a:pPr>
                      <a:r>
                        <a:rPr lang="es">
                          <a:solidFill>
                            <a:schemeClr val="dk1"/>
                          </a:solidFill>
                        </a:rPr>
                        <a:t>Git (control de versiones de código).</a:t>
                      </a:r>
                      <a:endParaRPr>
                        <a:solidFill>
                          <a:schemeClr val="dk1"/>
                        </a:solidFill>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83"/>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Maven &amp; Cocoon</a:t>
            </a:r>
            <a:endParaRPr sz="1800"/>
          </a:p>
        </p:txBody>
      </p:sp>
      <p:sp>
        <p:nvSpPr>
          <p:cNvPr id="619" name="Google Shape;619;p83"/>
          <p:cNvSpPr/>
          <p:nvPr/>
        </p:nvSpPr>
        <p:spPr>
          <a:xfrm>
            <a:off x="504000" y="720000"/>
            <a:ext cx="4637520" cy="3472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pic>
        <p:nvPicPr>
          <p:cNvPr id="620" name="Google Shape;620;p83"/>
          <p:cNvPicPr preferRelativeResize="0"/>
          <p:nvPr/>
        </p:nvPicPr>
        <p:blipFill rotWithShape="1">
          <a:blip r:embed="rId3">
            <a:alphaModFix/>
          </a:blip>
          <a:srcRect b="0" l="0" r="0" t="0"/>
          <a:stretch/>
        </p:blipFill>
        <p:spPr>
          <a:xfrm>
            <a:off x="746280" y="1008720"/>
            <a:ext cx="2277360" cy="574920"/>
          </a:xfrm>
          <a:prstGeom prst="rect">
            <a:avLst/>
          </a:prstGeom>
          <a:noFill/>
          <a:ln>
            <a:noFill/>
          </a:ln>
        </p:spPr>
      </p:pic>
      <p:sp>
        <p:nvSpPr>
          <p:cNvPr id="621" name="Google Shape;621;p83"/>
          <p:cNvSpPr/>
          <p:nvPr/>
        </p:nvSpPr>
        <p:spPr>
          <a:xfrm>
            <a:off x="504000" y="1800000"/>
            <a:ext cx="8629560" cy="3632760"/>
          </a:xfrm>
          <a:prstGeom prst="rect">
            <a:avLst/>
          </a:prstGeom>
          <a:noFill/>
          <a:ln>
            <a:noFill/>
          </a:ln>
        </p:spPr>
        <p:txBody>
          <a:bodyPr anchorCtr="0" anchor="t" bIns="45000" lIns="90000" spcFirstLastPara="1" rIns="90000" wrap="square" tIns="45000">
            <a:noAutofit/>
          </a:bodyPr>
          <a:lstStyle/>
          <a:p>
            <a:pPr indent="-330200" lvl="0" marL="457200" marR="0" rtl="0" algn="l">
              <a:lnSpc>
                <a:spcPct val="100000"/>
              </a:lnSpc>
              <a:spcBef>
                <a:spcPts val="0"/>
              </a:spcBef>
              <a:spcAft>
                <a:spcPts val="0"/>
              </a:spcAft>
              <a:buClr>
                <a:srgbClr val="000000"/>
              </a:buClr>
              <a:buSzPts val="1600"/>
              <a:buFont typeface="Arial"/>
              <a:buChar char="●"/>
            </a:pPr>
            <a:r>
              <a:rPr lang="es" sz="1600">
                <a:solidFill>
                  <a:srgbClr val="000000"/>
                </a:solidFill>
                <a:latin typeface="Arial"/>
                <a:ea typeface="Arial"/>
                <a:cs typeface="Arial"/>
                <a:sym typeface="Arial"/>
              </a:rPr>
              <a:t>Herramienta de compilación y</a:t>
            </a:r>
            <a:r>
              <a:rPr lang="es" sz="1600"/>
              <a:t> empaquetado (jar / war)</a:t>
            </a:r>
            <a:r>
              <a:rPr lang="es" sz="1600">
                <a:solidFill>
                  <a:srgbClr val="000000"/>
                </a:solidFill>
                <a:latin typeface="Arial"/>
                <a:ea typeface="Arial"/>
                <a:cs typeface="Arial"/>
                <a:sym typeface="Arial"/>
              </a:rPr>
              <a:t>.</a:t>
            </a:r>
            <a:endParaRPr sz="1800"/>
          </a:p>
          <a:p>
            <a:pPr indent="0" lvl="0" marL="457200" marR="0" rtl="0" algn="l">
              <a:lnSpc>
                <a:spcPct val="100000"/>
              </a:lnSpc>
              <a:spcBef>
                <a:spcPts val="0"/>
              </a:spcBef>
              <a:spcAft>
                <a:spcPts val="0"/>
              </a:spcAft>
              <a:buNone/>
            </a:pPr>
            <a:r>
              <a:t/>
            </a:r>
            <a:endParaRPr sz="1800"/>
          </a:p>
          <a:p>
            <a:pPr indent="-330200" lvl="0" marL="457200" marR="0" rtl="0" algn="l">
              <a:lnSpc>
                <a:spcPct val="100000"/>
              </a:lnSpc>
              <a:spcBef>
                <a:spcPts val="0"/>
              </a:spcBef>
              <a:spcAft>
                <a:spcPts val="0"/>
              </a:spcAft>
              <a:buClr>
                <a:srgbClr val="000000"/>
              </a:buClr>
              <a:buSzPts val="1600"/>
              <a:buFont typeface="Arial"/>
              <a:buChar char="●"/>
            </a:pPr>
            <a:r>
              <a:rPr lang="es" sz="1600">
                <a:solidFill>
                  <a:srgbClr val="000000"/>
                </a:solidFill>
                <a:latin typeface="Arial"/>
                <a:ea typeface="Arial"/>
                <a:cs typeface="Arial"/>
                <a:sym typeface="Arial"/>
              </a:rPr>
              <a:t>Gestiona las dependencias de otras librerías fácilmente.</a:t>
            </a:r>
            <a:endParaRPr sz="1800"/>
          </a:p>
          <a:p>
            <a:pPr indent="0" lvl="0" marL="457200" marR="0" rtl="0" algn="l">
              <a:lnSpc>
                <a:spcPct val="100000"/>
              </a:lnSpc>
              <a:spcBef>
                <a:spcPts val="0"/>
              </a:spcBef>
              <a:spcAft>
                <a:spcPts val="0"/>
              </a:spcAft>
              <a:buNone/>
            </a:pPr>
            <a:r>
              <a:t/>
            </a:r>
            <a:endParaRPr sz="1800"/>
          </a:p>
          <a:p>
            <a:pPr indent="-330200" lvl="0" marL="457200" marR="0" rtl="0" algn="l">
              <a:lnSpc>
                <a:spcPct val="100000"/>
              </a:lnSpc>
              <a:spcBef>
                <a:spcPts val="0"/>
              </a:spcBef>
              <a:spcAft>
                <a:spcPts val="0"/>
              </a:spcAft>
              <a:buClr>
                <a:srgbClr val="000000"/>
              </a:buClr>
              <a:buSzPts val="1600"/>
              <a:buFont typeface="Arial"/>
              <a:buChar char="●"/>
            </a:pPr>
            <a:r>
              <a:rPr lang="es" sz="1600">
                <a:solidFill>
                  <a:srgbClr val="000000"/>
                </a:solidFill>
                <a:latin typeface="Arial"/>
                <a:ea typeface="Arial"/>
                <a:cs typeface="Arial"/>
                <a:sym typeface="Arial"/>
              </a:rPr>
              <a:t>Tiene diferentes plugins con diferentes funcionalidades dependiendo de si es un proyecto EJB, web, etc.</a:t>
            </a:r>
            <a:endParaRPr sz="1800"/>
          </a:p>
          <a:p>
            <a:pPr indent="0" lvl="0" marL="457200" marR="0" rtl="0" algn="l">
              <a:lnSpc>
                <a:spcPct val="100000"/>
              </a:lnSpc>
              <a:spcBef>
                <a:spcPts val="0"/>
              </a:spcBef>
              <a:spcAft>
                <a:spcPts val="0"/>
              </a:spcAft>
              <a:buNone/>
            </a:pPr>
            <a:r>
              <a:t/>
            </a:r>
            <a:endParaRPr sz="1800"/>
          </a:p>
          <a:p>
            <a:pPr indent="-330200" lvl="0" marL="457200" marR="0" rtl="0" algn="l">
              <a:lnSpc>
                <a:spcPct val="100000"/>
              </a:lnSpc>
              <a:spcBef>
                <a:spcPts val="0"/>
              </a:spcBef>
              <a:spcAft>
                <a:spcPts val="0"/>
              </a:spcAft>
              <a:buClr>
                <a:srgbClr val="000000"/>
              </a:buClr>
              <a:buSzPts val="1600"/>
              <a:buFont typeface="Arial"/>
              <a:buChar char="●"/>
            </a:pPr>
            <a:r>
              <a:rPr lang="es" sz="1600">
                <a:solidFill>
                  <a:srgbClr val="000000"/>
                </a:solidFill>
                <a:latin typeface="Arial"/>
                <a:ea typeface="Arial"/>
                <a:cs typeface="Arial"/>
                <a:sym typeface="Arial"/>
              </a:rPr>
              <a:t>Puede comunicarse con </a:t>
            </a:r>
            <a:r>
              <a:rPr lang="es" sz="1600"/>
              <a:t>controles de versión de </a:t>
            </a:r>
            <a:r>
              <a:rPr lang="es" sz="1600"/>
              <a:t>código</a:t>
            </a:r>
            <a:r>
              <a:rPr lang="es" sz="1600">
                <a:solidFill>
                  <a:srgbClr val="000000"/>
                </a:solidFill>
                <a:latin typeface="Arial"/>
                <a:ea typeface="Arial"/>
                <a:cs typeface="Arial"/>
                <a:sym typeface="Arial"/>
              </a:rPr>
              <a:t>.</a:t>
            </a:r>
            <a:endParaRPr sz="1800"/>
          </a:p>
          <a:p>
            <a:pPr indent="0" lvl="0" marL="457200" marR="0" rtl="0" algn="l">
              <a:lnSpc>
                <a:spcPct val="100000"/>
              </a:lnSpc>
              <a:spcBef>
                <a:spcPts val="0"/>
              </a:spcBef>
              <a:spcAft>
                <a:spcPts val="0"/>
              </a:spcAft>
              <a:buNone/>
            </a:pPr>
            <a:r>
              <a:t/>
            </a:r>
            <a:endParaRPr sz="1800"/>
          </a:p>
          <a:p>
            <a:pPr indent="-330200" lvl="0" marL="457200" marR="0" rtl="0" algn="l">
              <a:lnSpc>
                <a:spcPct val="100000"/>
              </a:lnSpc>
              <a:spcBef>
                <a:spcPts val="0"/>
              </a:spcBef>
              <a:spcAft>
                <a:spcPts val="0"/>
              </a:spcAft>
              <a:buClr>
                <a:srgbClr val="000000"/>
              </a:buClr>
              <a:buSzPts val="1600"/>
              <a:buFont typeface="Arial"/>
              <a:buChar char="●"/>
            </a:pPr>
            <a:r>
              <a:rPr lang="es" sz="1600"/>
              <a:t>Gestiona los diferentes proyectos de DSpace mediante las definiciones de los distintos POM </a:t>
            </a:r>
            <a:r>
              <a:rPr lang="es" sz="1600">
                <a:solidFill>
                  <a:schemeClr val="dk1"/>
                </a:solidFill>
              </a:rPr>
              <a:t>(Project Object Model).</a:t>
            </a:r>
            <a:endParaRPr sz="1600">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84"/>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Maven &amp; Cocoon</a:t>
            </a:r>
            <a:endParaRPr sz="1800"/>
          </a:p>
        </p:txBody>
      </p:sp>
      <p:sp>
        <p:nvSpPr>
          <p:cNvPr id="627" name="Google Shape;627;p84"/>
          <p:cNvSpPr/>
          <p:nvPr/>
        </p:nvSpPr>
        <p:spPr>
          <a:xfrm>
            <a:off x="504000" y="720000"/>
            <a:ext cx="4637520" cy="3472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pic>
        <p:nvPicPr>
          <p:cNvPr id="628" name="Google Shape;628;p84"/>
          <p:cNvPicPr preferRelativeResize="0"/>
          <p:nvPr/>
        </p:nvPicPr>
        <p:blipFill rotWithShape="1">
          <a:blip r:embed="rId3">
            <a:alphaModFix/>
          </a:blip>
          <a:srcRect b="0" l="0" r="0" t="0"/>
          <a:stretch/>
        </p:blipFill>
        <p:spPr>
          <a:xfrm>
            <a:off x="792360" y="792000"/>
            <a:ext cx="2447280" cy="913680"/>
          </a:xfrm>
          <a:prstGeom prst="rect">
            <a:avLst/>
          </a:prstGeom>
          <a:noFill/>
          <a:ln>
            <a:noFill/>
          </a:ln>
        </p:spPr>
      </p:pic>
      <p:sp>
        <p:nvSpPr>
          <p:cNvPr id="629" name="Google Shape;629;p84"/>
          <p:cNvSpPr/>
          <p:nvPr/>
        </p:nvSpPr>
        <p:spPr>
          <a:xfrm>
            <a:off x="396000" y="2122560"/>
            <a:ext cx="8352000" cy="3061080"/>
          </a:xfrm>
          <a:prstGeom prst="rect">
            <a:avLst/>
          </a:prstGeom>
          <a:noFill/>
          <a:ln>
            <a:noFill/>
          </a:ln>
        </p:spPr>
        <p:txBody>
          <a:bodyPr anchorCtr="0" anchor="t" bIns="45000" lIns="90000" spcFirstLastPara="1" rIns="90000" wrap="square" tIns="45000">
            <a:noAutofit/>
          </a:bodyPr>
          <a:lstStyle/>
          <a:p>
            <a:pPr indent="-342900" lvl="0" marL="457200" marR="0" rtl="0" algn="l">
              <a:lnSpc>
                <a:spcPct val="100000"/>
              </a:lnSpc>
              <a:spcBef>
                <a:spcPts val="0"/>
              </a:spcBef>
              <a:spcAft>
                <a:spcPts val="0"/>
              </a:spcAft>
              <a:buClr>
                <a:srgbClr val="000000"/>
              </a:buClr>
              <a:buSzPts val="1800"/>
              <a:buFont typeface="Arial"/>
              <a:buChar char="●"/>
            </a:pPr>
            <a:r>
              <a:rPr lang="es" sz="1800">
                <a:solidFill>
                  <a:srgbClr val="000000"/>
                </a:solidFill>
                <a:latin typeface="Arial"/>
                <a:ea typeface="Arial"/>
                <a:cs typeface="Arial"/>
                <a:sym typeface="Arial"/>
              </a:rPr>
              <a:t>Herramienta de Apache encargada de hacer las transformaciones XSLT.</a:t>
            </a:r>
            <a:endParaRPr sz="1800"/>
          </a:p>
          <a:p>
            <a:pPr indent="0" lvl="0" marL="45720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Clr>
                <a:srgbClr val="000000"/>
              </a:buClr>
              <a:buSzPts val="1800"/>
              <a:buFont typeface="Arial"/>
              <a:buChar char="●"/>
            </a:pPr>
            <a:r>
              <a:rPr lang="es" sz="1800">
                <a:solidFill>
                  <a:srgbClr val="000000"/>
                </a:solidFill>
                <a:latin typeface="Arial"/>
                <a:ea typeface="Arial"/>
                <a:cs typeface="Arial"/>
                <a:sym typeface="Arial"/>
              </a:rPr>
              <a:t>Se basa en el concepto de </a:t>
            </a:r>
            <a:r>
              <a:rPr lang="es" sz="1800"/>
              <a:t>“</a:t>
            </a:r>
            <a:r>
              <a:rPr lang="es" sz="1800">
                <a:solidFill>
                  <a:srgbClr val="000000"/>
                </a:solidFill>
                <a:latin typeface="Arial"/>
                <a:ea typeface="Arial"/>
                <a:cs typeface="Arial"/>
                <a:sym typeface="Arial"/>
              </a:rPr>
              <a:t>Pipeline</a:t>
            </a:r>
            <a:r>
              <a:rPr lang="es" sz="1800"/>
              <a:t>”.</a:t>
            </a:r>
            <a:endParaRPr sz="1800"/>
          </a:p>
          <a:p>
            <a:pPr indent="0" lvl="0" marL="457200" marR="0" rtl="0" algn="l">
              <a:lnSpc>
                <a:spcPct val="100000"/>
              </a:lnSpc>
              <a:spcBef>
                <a:spcPts val="0"/>
              </a:spcBef>
              <a:spcAft>
                <a:spcPts val="0"/>
              </a:spcAft>
              <a:buNone/>
            </a:pPr>
            <a:r>
              <a:t/>
            </a:r>
            <a:endParaRPr sz="1800"/>
          </a:p>
          <a:p>
            <a:pPr indent="-342900" lvl="1" marL="9144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Primero se genera el XML.</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sz="1800"/>
          </a:p>
          <a:p>
            <a:pPr indent="-342900" lvl="1" marL="9144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Después se determina el tipo de transformación a aplicar.</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sz="1800"/>
          </a:p>
          <a:p>
            <a:pPr indent="-342900" lvl="1" marL="9144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Por último se serializa hacia un html, pdf, etc.</a:t>
            </a:r>
            <a:endParaRPr sz="1800"/>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85"/>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Maven &amp; Cocoon</a:t>
            </a:r>
            <a:endParaRPr sz="1800"/>
          </a:p>
        </p:txBody>
      </p:sp>
      <p:sp>
        <p:nvSpPr>
          <p:cNvPr id="635" name="Google Shape;635;p85"/>
          <p:cNvSpPr/>
          <p:nvPr/>
        </p:nvSpPr>
        <p:spPr>
          <a:xfrm>
            <a:off x="504000" y="720000"/>
            <a:ext cx="4637520" cy="3472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pic>
        <p:nvPicPr>
          <p:cNvPr id="636" name="Google Shape;636;p85"/>
          <p:cNvPicPr preferRelativeResize="0"/>
          <p:nvPr/>
        </p:nvPicPr>
        <p:blipFill rotWithShape="1">
          <a:blip r:embed="rId3">
            <a:alphaModFix/>
          </a:blip>
          <a:srcRect b="0" l="0" r="0" t="0"/>
          <a:stretch/>
        </p:blipFill>
        <p:spPr>
          <a:xfrm>
            <a:off x="792360" y="792000"/>
            <a:ext cx="2447280" cy="913680"/>
          </a:xfrm>
          <a:prstGeom prst="rect">
            <a:avLst/>
          </a:prstGeom>
          <a:noFill/>
          <a:ln>
            <a:noFill/>
          </a:ln>
        </p:spPr>
      </p:pic>
      <p:pic>
        <p:nvPicPr>
          <p:cNvPr id="637" name="Google Shape;637;p85"/>
          <p:cNvPicPr preferRelativeResize="0"/>
          <p:nvPr/>
        </p:nvPicPr>
        <p:blipFill rotWithShape="1">
          <a:blip r:embed="rId4">
            <a:alphaModFix/>
          </a:blip>
          <a:srcRect b="0" l="0" r="0" t="0"/>
          <a:stretch/>
        </p:blipFill>
        <p:spPr>
          <a:xfrm>
            <a:off x="1188720" y="1959120"/>
            <a:ext cx="6946920" cy="3656520"/>
          </a:xfrm>
          <a:prstGeom prst="rect">
            <a:avLst/>
          </a:prstGeom>
          <a:noFill/>
          <a:ln>
            <a:noFill/>
          </a:ln>
        </p:spPr>
      </p:pic>
      <p:sp>
        <p:nvSpPr>
          <p:cNvPr id="638" name="Google Shape;638;p85"/>
          <p:cNvSpPr/>
          <p:nvPr/>
        </p:nvSpPr>
        <p:spPr>
          <a:xfrm>
            <a:off x="4032000" y="1152000"/>
            <a:ext cx="1263900" cy="3459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sz="1800">
                <a:latin typeface="Arial"/>
                <a:ea typeface="Arial"/>
                <a:cs typeface="Arial"/>
                <a:sym typeface="Arial"/>
              </a:rPr>
              <a:t>Pipeline</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86"/>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Primera instalación de DSpace</a:t>
            </a:r>
            <a:endParaRPr sz="1800"/>
          </a:p>
        </p:txBody>
      </p:sp>
      <p:sp>
        <p:nvSpPr>
          <p:cNvPr id="644" name="Google Shape;644;p86"/>
          <p:cNvSpPr/>
          <p:nvPr/>
        </p:nvSpPr>
        <p:spPr>
          <a:xfrm>
            <a:off x="934560" y="792000"/>
            <a:ext cx="8028720" cy="59835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sz="1800">
                <a:latin typeface="Arial"/>
                <a:ea typeface="Arial"/>
                <a:cs typeface="Arial"/>
                <a:sym typeface="Arial"/>
              </a:rPr>
              <a:t>1. Añadir el usuario </a:t>
            </a:r>
            <a:r>
              <a:rPr lang="es" sz="1800"/>
              <a:t>DS</a:t>
            </a:r>
            <a:r>
              <a:rPr lang="es" sz="1800">
                <a:latin typeface="Arial"/>
                <a:ea typeface="Arial"/>
                <a:cs typeface="Arial"/>
                <a:sym typeface="Arial"/>
              </a:rPr>
              <a:t>pace al sistema</a:t>
            </a:r>
            <a:endParaRPr sz="1800"/>
          </a:p>
          <a:p>
            <a:pPr indent="0" lvl="0" marL="0" marR="0" rtl="0" algn="l">
              <a:spcBef>
                <a:spcPts val="0"/>
              </a:spcBef>
              <a:spcAft>
                <a:spcPts val="0"/>
              </a:spcAft>
              <a:buNone/>
            </a:pPr>
            <a:r>
              <a:rPr lang="es" sz="1400">
                <a:latin typeface="Arial"/>
                <a:ea typeface="Arial"/>
                <a:cs typeface="Arial"/>
                <a:sym typeface="Arial"/>
              </a:rPr>
              <a:t>	</a:t>
            </a:r>
            <a:endParaRPr sz="1400">
              <a:latin typeface="Arial"/>
              <a:ea typeface="Arial"/>
              <a:cs typeface="Arial"/>
              <a:sym typeface="Arial"/>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800">
                <a:latin typeface="Arial"/>
                <a:ea typeface="Arial"/>
                <a:cs typeface="Arial"/>
                <a:sym typeface="Arial"/>
              </a:rPr>
              <a:t>2. Descargar la última versión estable del software</a:t>
            </a:r>
            <a:endParaRPr sz="1800"/>
          </a:p>
          <a:p>
            <a:pPr indent="0" lvl="0" marL="0" marR="0" rtl="0" algn="l">
              <a:spcBef>
                <a:spcPts val="0"/>
              </a:spcBef>
              <a:spcAft>
                <a:spcPts val="0"/>
              </a:spcAft>
              <a:buNone/>
            </a:pPr>
            <a:r>
              <a:rPr lang="es" sz="1400">
                <a:latin typeface="Arial"/>
                <a:ea typeface="Arial"/>
                <a:cs typeface="Arial"/>
                <a:sym typeface="Arial"/>
              </a:rPr>
              <a:t>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800">
                <a:solidFill>
                  <a:srgbClr val="000000"/>
                </a:solidFill>
                <a:latin typeface="Arial"/>
                <a:ea typeface="Arial"/>
                <a:cs typeface="Arial"/>
                <a:sym typeface="Arial"/>
              </a:rPr>
              <a:t>3. Preparación de la base de datos</a:t>
            </a:r>
            <a:endParaRPr sz="1800">
              <a:solidFill>
                <a:srgbClr val="000000"/>
              </a:solidFill>
              <a:latin typeface="Arial"/>
              <a:ea typeface="Arial"/>
              <a:cs typeface="Arial"/>
              <a:sym typeface="Arial"/>
            </a:endParaRPr>
          </a:p>
          <a:p>
            <a:pPr indent="0" lvl="0" marL="0" rtl="0">
              <a:spcBef>
                <a:spcPts val="0"/>
              </a:spcBef>
              <a:spcAft>
                <a:spcPts val="0"/>
              </a:spcAft>
              <a:buClr>
                <a:schemeClr val="dk1"/>
              </a:buClr>
              <a:buSzPts val="1100"/>
              <a:buFont typeface="Arial"/>
              <a:buNone/>
            </a:pPr>
            <a:r>
              <a:rPr lang="es">
                <a:solidFill>
                  <a:schemeClr val="dk1"/>
                </a:solidFill>
              </a:rPr>
              <a:t>PostgreSQL</a:t>
            </a:r>
            <a:endParaRPr>
              <a:solidFill>
                <a:srgbClr val="000000"/>
              </a:solidFill>
              <a:latin typeface="Arial"/>
              <a:ea typeface="Arial"/>
              <a:cs typeface="Arial"/>
              <a:sym typeface="Arial"/>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s" sz="1400">
                <a:solidFill>
                  <a:srgbClr val="000000"/>
                </a:solidFill>
                <a:latin typeface="Arial"/>
                <a:ea typeface="Arial"/>
                <a:cs typeface="Arial"/>
                <a:sym typeface="Arial"/>
              </a:rPr>
              <a:t>	</a:t>
            </a:r>
            <a:endParaRPr sz="1800"/>
          </a:p>
          <a:p>
            <a:pPr indent="0" lvl="0" marL="0" marR="0" rtl="0" algn="l">
              <a:spcBef>
                <a:spcPts val="0"/>
              </a:spcBef>
              <a:spcAft>
                <a:spcPts val="0"/>
              </a:spcAft>
              <a:buNone/>
            </a:pPr>
            <a:r>
              <a:rPr lang="es" sz="1400">
                <a:solidFill>
                  <a:srgbClr val="000000"/>
                </a:solidFill>
                <a:latin typeface="Arial"/>
                <a:ea typeface="Arial"/>
                <a:cs typeface="Arial"/>
                <a:sym typeface="Arial"/>
              </a:rPr>
              <a:t>Oracle</a:t>
            </a:r>
            <a:endParaRPr sz="1400">
              <a:solidFill>
                <a:srgbClr val="000000"/>
              </a:solidFill>
              <a:latin typeface="Arial"/>
              <a:ea typeface="Arial"/>
              <a:cs typeface="Arial"/>
              <a:sym typeface="Arial"/>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
        <p:nvSpPr>
          <p:cNvPr id="645" name="Google Shape;645;p86"/>
          <p:cNvSpPr txBox="1"/>
          <p:nvPr/>
        </p:nvSpPr>
        <p:spPr>
          <a:xfrm>
            <a:off x="1304925" y="1200150"/>
            <a:ext cx="2343300" cy="393000"/>
          </a:xfrm>
          <a:prstGeom prst="rect">
            <a:avLst/>
          </a:prstGeom>
          <a:solidFill>
            <a:srgbClr val="000000"/>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3F3F3"/>
                </a:solidFill>
                <a:latin typeface="Consolas"/>
                <a:ea typeface="Consolas"/>
                <a:cs typeface="Consolas"/>
                <a:sym typeface="Consolas"/>
              </a:rPr>
              <a:t>$ </a:t>
            </a:r>
            <a:r>
              <a:rPr lang="es" sz="1200">
                <a:solidFill>
                  <a:srgbClr val="F3F3F3"/>
                </a:solidFill>
                <a:latin typeface="Consolas"/>
                <a:ea typeface="Consolas"/>
                <a:cs typeface="Consolas"/>
                <a:sym typeface="Consolas"/>
              </a:rPr>
              <a:t>useradd -m dspace</a:t>
            </a:r>
            <a:endParaRPr sz="1200">
              <a:solidFill>
                <a:srgbClr val="F3F3F3"/>
              </a:solidFill>
              <a:latin typeface="Consolas"/>
              <a:ea typeface="Consolas"/>
              <a:cs typeface="Consolas"/>
              <a:sym typeface="Consolas"/>
            </a:endParaRPr>
          </a:p>
        </p:txBody>
      </p:sp>
      <p:sp>
        <p:nvSpPr>
          <p:cNvPr id="646" name="Google Shape;646;p86"/>
          <p:cNvSpPr txBox="1"/>
          <p:nvPr/>
        </p:nvSpPr>
        <p:spPr>
          <a:xfrm>
            <a:off x="1304925" y="2257425"/>
            <a:ext cx="7258200" cy="9906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3F3F3"/>
                </a:solidFill>
                <a:latin typeface="Consolas"/>
                <a:ea typeface="Consolas"/>
                <a:cs typeface="Consolas"/>
                <a:sym typeface="Consolas"/>
              </a:rPr>
              <a:t>$ </a:t>
            </a:r>
            <a:r>
              <a:rPr lang="es" sz="1200">
                <a:solidFill>
                  <a:srgbClr val="F3F3F3"/>
                </a:solidFill>
                <a:latin typeface="Consolas"/>
                <a:ea typeface="Consolas"/>
                <a:cs typeface="Consolas"/>
                <a:sym typeface="Consolas"/>
              </a:rPr>
              <a:t>git clone https://github.com/DSpace/DSpace.git</a:t>
            </a:r>
            <a:endParaRPr sz="1200">
              <a:solidFill>
                <a:srgbClr val="F3F3F3"/>
              </a:solidFill>
              <a:latin typeface="Consolas"/>
              <a:ea typeface="Consolas"/>
              <a:cs typeface="Consolas"/>
              <a:sym typeface="Consolas"/>
            </a:endParaRPr>
          </a:p>
          <a:p>
            <a:pPr indent="0" lvl="0" marL="0" rtl="0">
              <a:spcBef>
                <a:spcPts val="0"/>
              </a:spcBef>
              <a:spcAft>
                <a:spcPts val="0"/>
              </a:spcAft>
              <a:buNone/>
            </a:pPr>
            <a:r>
              <a:rPr lang="es" sz="1200">
                <a:solidFill>
                  <a:srgbClr val="F3F3F3"/>
                </a:solidFill>
                <a:latin typeface="Consolas"/>
                <a:ea typeface="Consolas"/>
                <a:cs typeface="Consolas"/>
                <a:sym typeface="Consolas"/>
              </a:rPr>
              <a:t>$ cd Dspace</a:t>
            </a:r>
            <a:endParaRPr sz="1200">
              <a:solidFill>
                <a:srgbClr val="F3F3F3"/>
              </a:solidFill>
              <a:latin typeface="Consolas"/>
              <a:ea typeface="Consolas"/>
              <a:cs typeface="Consolas"/>
              <a:sym typeface="Consolas"/>
            </a:endParaRPr>
          </a:p>
          <a:p>
            <a:pPr indent="0" lvl="0" marL="0" rtl="0">
              <a:spcBef>
                <a:spcPts val="0"/>
              </a:spcBef>
              <a:spcAft>
                <a:spcPts val="0"/>
              </a:spcAft>
              <a:buNone/>
            </a:pPr>
            <a:r>
              <a:rPr lang="es" sz="1200">
                <a:solidFill>
                  <a:srgbClr val="F3F3F3"/>
                </a:solidFill>
                <a:latin typeface="Consolas"/>
                <a:ea typeface="Consolas"/>
                <a:cs typeface="Consolas"/>
                <a:sym typeface="Consolas"/>
              </a:rPr>
              <a:t>$ git checkout dspace-6_x</a:t>
            </a:r>
            <a:endParaRPr sz="1200">
              <a:solidFill>
                <a:srgbClr val="F3F3F3"/>
              </a:solidFill>
              <a:latin typeface="Consolas"/>
              <a:ea typeface="Consolas"/>
              <a:cs typeface="Consolas"/>
              <a:sym typeface="Consolas"/>
            </a:endParaRPr>
          </a:p>
        </p:txBody>
      </p:sp>
      <p:sp>
        <p:nvSpPr>
          <p:cNvPr id="647" name="Google Shape;647;p86"/>
          <p:cNvSpPr txBox="1"/>
          <p:nvPr/>
        </p:nvSpPr>
        <p:spPr>
          <a:xfrm>
            <a:off x="1304925" y="3959925"/>
            <a:ext cx="7258200" cy="11550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a:t>
            </a:r>
            <a:r>
              <a:rPr lang="es" sz="1200">
                <a:solidFill>
                  <a:srgbClr val="FFFFFF"/>
                </a:solidFill>
                <a:latin typeface="Consolas"/>
                <a:ea typeface="Consolas"/>
                <a:cs typeface="Consolas"/>
                <a:sym typeface="Consolas"/>
              </a:rPr>
              <a:t>createuser --username=postgres --no-superuser --pwprompt dspace</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s" sz="1200">
                <a:solidFill>
                  <a:srgbClr val="FFFFFF"/>
                </a:solidFill>
                <a:latin typeface="Consolas"/>
                <a:ea typeface="Consolas"/>
                <a:cs typeface="Consolas"/>
                <a:sym typeface="Consolas"/>
              </a:rPr>
              <a:t>$ createdb --username=postgres --owner=dspace --encoding=UNICODE dspace</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s" sz="1200">
                <a:solidFill>
                  <a:srgbClr val="FFFFFF"/>
                </a:solidFill>
                <a:latin typeface="Consolas"/>
                <a:ea typeface="Consolas"/>
                <a:cs typeface="Consolas"/>
                <a:sym typeface="Consolas"/>
              </a:rPr>
              <a:t># Como superusuario, habilitar la extensión pgcrypto extensión</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s" sz="1200">
                <a:solidFill>
                  <a:srgbClr val="FFFFFF"/>
                </a:solidFill>
                <a:latin typeface="Consolas"/>
                <a:ea typeface="Consolas"/>
                <a:cs typeface="Consolas"/>
                <a:sym typeface="Consolas"/>
              </a:rPr>
              <a:t>$ psql --username=postgres dspace -c "CREATE EXTENSION pgcrypto;"</a:t>
            </a:r>
            <a:endParaRPr sz="1200">
              <a:solidFill>
                <a:srgbClr val="F3F3F3"/>
              </a:solidFill>
              <a:latin typeface="Consolas"/>
              <a:ea typeface="Consolas"/>
              <a:cs typeface="Consolas"/>
              <a:sym typeface="Consolas"/>
            </a:endParaRPr>
          </a:p>
        </p:txBody>
      </p:sp>
      <p:sp>
        <p:nvSpPr>
          <p:cNvPr id="648" name="Google Shape;648;p86"/>
          <p:cNvSpPr txBox="1"/>
          <p:nvPr/>
        </p:nvSpPr>
        <p:spPr>
          <a:xfrm>
            <a:off x="1319825" y="5407725"/>
            <a:ext cx="7258200" cy="7074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lang="es" sz="1200">
                <a:solidFill>
                  <a:srgbClr val="FFFFFF"/>
                </a:solidFill>
                <a:latin typeface="Consolas"/>
                <a:ea typeface="Consolas"/>
                <a:cs typeface="Consolas"/>
                <a:sym typeface="Consolas"/>
              </a:rPr>
              <a:t>$ mvn install:install-file  -Dfile=ojdbc6.jar  -DgroupId=com.oracle	-DartifactId=ojdbc6 -Dversion=11.2.0.4.0 -Dpackaging=jar  -DgeneratePom=true</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a:solidFill>
                <a:srgbClr val="F3F3F3"/>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87"/>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Primera instalación de DSpace</a:t>
            </a:r>
            <a:endParaRPr sz="1800"/>
          </a:p>
        </p:txBody>
      </p:sp>
      <p:sp>
        <p:nvSpPr>
          <p:cNvPr id="654" name="Google Shape;654;p87"/>
          <p:cNvSpPr/>
          <p:nvPr/>
        </p:nvSpPr>
        <p:spPr>
          <a:xfrm>
            <a:off x="934560" y="792000"/>
            <a:ext cx="6928200" cy="2567880"/>
          </a:xfrm>
          <a:prstGeom prst="rect">
            <a:avLst/>
          </a:prstGeom>
          <a:noFill/>
          <a:ln>
            <a:noFill/>
          </a:ln>
        </p:spPr>
        <p:txBody>
          <a:bodyPr anchorCtr="0" anchor="t" bIns="45000" lIns="90000" spcFirstLastPara="1" rIns="90000" wrap="square" tIns="45000">
            <a:noAutofit/>
          </a:bodyPr>
          <a:lstStyle/>
          <a:p>
            <a:pPr indent="0" lvl="0" marL="0" rtl="0">
              <a:spcBef>
                <a:spcPts val="0"/>
              </a:spcBef>
              <a:spcAft>
                <a:spcPts val="0"/>
              </a:spcAft>
              <a:buClr>
                <a:schemeClr val="dk1"/>
              </a:buClr>
              <a:buFont typeface="Arial"/>
              <a:buNone/>
            </a:pPr>
            <a:r>
              <a:t/>
            </a:r>
            <a:endParaRPr>
              <a:solidFill>
                <a:schemeClr val="dk1"/>
              </a:solidFill>
            </a:endParaRPr>
          </a:p>
          <a:p>
            <a:pPr indent="0" lvl="0" marL="0" rtl="0">
              <a:spcBef>
                <a:spcPts val="0"/>
              </a:spcBef>
              <a:spcAft>
                <a:spcPts val="0"/>
              </a:spcAft>
              <a:buNone/>
            </a:pPr>
            <a:r>
              <a:rPr lang="es">
                <a:solidFill>
                  <a:schemeClr val="dk1"/>
                </a:solidFill>
              </a:rPr>
              <a:t>Modificar  </a:t>
            </a:r>
            <a:endParaRPr>
              <a:solidFill>
                <a:srgbClr val="E69138"/>
              </a:solidFill>
            </a:endParaRPr>
          </a:p>
          <a:p>
            <a:pPr indent="0" lvl="0" marL="0" rtl="0">
              <a:spcBef>
                <a:spcPts val="0"/>
              </a:spcBef>
              <a:spcAft>
                <a:spcPts val="0"/>
              </a:spcAft>
              <a:buNone/>
            </a:pPr>
            <a:r>
              <a:rPr lang="es">
                <a:solidFill>
                  <a:srgbClr val="E69138"/>
                </a:solidFill>
              </a:rPr>
              <a:t>[dspace-source] / pom.xml </a:t>
            </a:r>
            <a:endParaRPr>
              <a:solidFill>
                <a:srgbClr val="E69138"/>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800">
                <a:latin typeface="Arial"/>
                <a:ea typeface="Arial"/>
                <a:cs typeface="Arial"/>
                <a:sym typeface="Arial"/>
              </a:rPr>
              <a:t>4. Configurar D</a:t>
            </a:r>
            <a:r>
              <a:rPr lang="es" sz="1800"/>
              <a:t>S</a:t>
            </a:r>
            <a:r>
              <a:rPr lang="es" sz="1800">
                <a:latin typeface="Arial"/>
                <a:ea typeface="Arial"/>
                <a:cs typeface="Arial"/>
                <a:sym typeface="Arial"/>
              </a:rPr>
              <a:t>pace mediante la edición del fichero </a:t>
            </a:r>
            <a:endParaRPr sz="1800">
              <a:latin typeface="Arial"/>
              <a:ea typeface="Arial"/>
              <a:cs typeface="Arial"/>
              <a:sym typeface="Arial"/>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a:solidFill>
                  <a:srgbClr val="E69138"/>
                </a:solidFill>
              </a:rPr>
              <a:t>[dspace-source] / config / </a:t>
            </a:r>
            <a:r>
              <a:rPr lang="es">
                <a:solidFill>
                  <a:srgbClr val="E69138"/>
                </a:solidFill>
              </a:rPr>
              <a:t>local.cfg</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800">
                <a:latin typeface="Arial"/>
                <a:ea typeface="Arial"/>
                <a:cs typeface="Arial"/>
                <a:sym typeface="Arial"/>
              </a:rPr>
              <a:t>5. Compilar D</a:t>
            </a:r>
            <a:r>
              <a:rPr lang="es" sz="1800"/>
              <a:t>S</a:t>
            </a:r>
            <a:r>
              <a:rPr lang="es" sz="1800">
                <a:latin typeface="Arial"/>
                <a:ea typeface="Arial"/>
                <a:cs typeface="Arial"/>
                <a:sym typeface="Arial"/>
              </a:rPr>
              <a:t>pace (usuario tomcat)</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
        <p:nvSpPr>
          <p:cNvPr id="655" name="Google Shape;655;p87"/>
          <p:cNvSpPr txBox="1"/>
          <p:nvPr/>
        </p:nvSpPr>
        <p:spPr>
          <a:xfrm>
            <a:off x="934550" y="4848225"/>
            <a:ext cx="7010700" cy="9906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a:t>
            </a:r>
            <a:r>
              <a:rPr lang="es" sz="1200">
                <a:solidFill>
                  <a:srgbClr val="FFFFFF"/>
                </a:solidFill>
                <a:latin typeface="Consolas"/>
                <a:ea typeface="Consolas"/>
                <a:cs typeface="Consolas"/>
                <a:sym typeface="Consolas"/>
              </a:rPr>
              <a:t>mvn package </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s" sz="1200">
                <a:solidFill>
                  <a:srgbClr val="FFFFFF"/>
                </a:solidFill>
                <a:latin typeface="Consolas"/>
                <a:ea typeface="Consolas"/>
                <a:cs typeface="Consolas"/>
                <a:sym typeface="Consolas"/>
              </a:rPr>
              <a:t>	o</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s" sz="1200">
                <a:solidFill>
                  <a:srgbClr val="FFFFFF"/>
                </a:solidFill>
                <a:latin typeface="Consolas"/>
                <a:ea typeface="Consolas"/>
                <a:cs typeface="Consolas"/>
                <a:sym typeface="Consolas"/>
              </a:rPr>
              <a:t>$ mvn package -Dmirage2.on=true (para temas responsive basados en Mirage2)</a:t>
            </a:r>
            <a:endParaRPr sz="1200">
              <a:solidFill>
                <a:srgbClr val="FFFFFF"/>
              </a:solidFill>
              <a:latin typeface="Consolas"/>
              <a:ea typeface="Consolas"/>
              <a:cs typeface="Consolas"/>
              <a:sym typeface="Consolas"/>
            </a:endParaRPr>
          </a:p>
        </p:txBody>
      </p:sp>
      <p:sp>
        <p:nvSpPr>
          <p:cNvPr id="656" name="Google Shape;656;p87"/>
          <p:cNvSpPr txBox="1"/>
          <p:nvPr/>
        </p:nvSpPr>
        <p:spPr>
          <a:xfrm>
            <a:off x="934550" y="1666688"/>
            <a:ext cx="6710400" cy="14301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a:solidFill>
                  <a:schemeClr val="dk1"/>
                </a:solidFill>
              </a:rPr>
              <a:t>	#Añadir con la librería correspondiente de nuestra versión de Oracle</a:t>
            </a:r>
            <a:endParaRPr sz="1800">
              <a:solidFill>
                <a:schemeClr val="dk1"/>
              </a:solidFill>
            </a:endParaRPr>
          </a:p>
          <a:p>
            <a:pPr indent="0" lvl="0" marL="0" rtl="0">
              <a:spcBef>
                <a:spcPts val="0"/>
              </a:spcBef>
              <a:spcAft>
                <a:spcPts val="0"/>
              </a:spcAft>
              <a:buNone/>
            </a:pPr>
            <a:r>
              <a:rPr lang="es">
                <a:solidFill>
                  <a:schemeClr val="dk1"/>
                </a:solidFill>
              </a:rPr>
              <a:t>			</a:t>
            </a:r>
            <a:r>
              <a:rPr lang="es" sz="1300">
                <a:solidFill>
                  <a:schemeClr val="dk1"/>
                </a:solidFill>
              </a:rPr>
              <a:t>&lt;dependency&gt;</a:t>
            </a:r>
            <a:endParaRPr sz="1800">
              <a:solidFill>
                <a:schemeClr val="dk1"/>
              </a:solidFill>
            </a:endParaRPr>
          </a:p>
          <a:p>
            <a:pPr indent="0" lvl="0" marL="0" rtl="0">
              <a:spcBef>
                <a:spcPts val="0"/>
              </a:spcBef>
              <a:spcAft>
                <a:spcPts val="0"/>
              </a:spcAft>
              <a:buNone/>
            </a:pPr>
            <a:r>
              <a:rPr lang="es" sz="1300">
                <a:solidFill>
                  <a:schemeClr val="dk1"/>
                </a:solidFill>
              </a:rPr>
              <a:t>  				&lt;groupId&gt;com.oracle&lt;/groupId&gt;</a:t>
            </a:r>
            <a:endParaRPr sz="1800">
              <a:solidFill>
                <a:schemeClr val="dk1"/>
              </a:solidFill>
            </a:endParaRPr>
          </a:p>
          <a:p>
            <a:pPr indent="0" lvl="0" marL="0" rtl="0">
              <a:spcBef>
                <a:spcPts val="0"/>
              </a:spcBef>
              <a:spcAft>
                <a:spcPts val="0"/>
              </a:spcAft>
              <a:buNone/>
            </a:pPr>
            <a:r>
              <a:rPr lang="es" sz="1300">
                <a:solidFill>
                  <a:schemeClr val="dk1"/>
                </a:solidFill>
              </a:rPr>
              <a:t>  				&lt;artifactId&gt;ojdbc6&lt;/artifactId&gt;</a:t>
            </a:r>
            <a:endParaRPr sz="1800">
              <a:solidFill>
                <a:schemeClr val="dk1"/>
              </a:solidFill>
            </a:endParaRPr>
          </a:p>
          <a:p>
            <a:pPr indent="0" lvl="0" marL="0" rtl="0">
              <a:spcBef>
                <a:spcPts val="0"/>
              </a:spcBef>
              <a:spcAft>
                <a:spcPts val="0"/>
              </a:spcAft>
              <a:buNone/>
            </a:pPr>
            <a:r>
              <a:rPr lang="es" sz="1300">
                <a:solidFill>
                  <a:schemeClr val="dk1"/>
                </a:solidFill>
              </a:rPr>
              <a:t> 				 &lt;version&gt;11.2.0.4.0&lt;/version&gt;</a:t>
            </a:r>
            <a:endParaRPr sz="1800">
              <a:solidFill>
                <a:schemeClr val="dk1"/>
              </a:solidFill>
            </a:endParaRPr>
          </a:p>
          <a:p>
            <a:pPr indent="0" lvl="0" marL="0" rtl="0">
              <a:spcBef>
                <a:spcPts val="0"/>
              </a:spcBef>
              <a:spcAft>
                <a:spcPts val="0"/>
              </a:spcAft>
              <a:buNone/>
            </a:pPr>
            <a:r>
              <a:rPr lang="es" sz="1300">
                <a:solidFill>
                  <a:schemeClr val="dk1"/>
                </a:solidFill>
              </a:rPr>
              <a:t>			&lt;/dependency&gt;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88"/>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Primera instalación de DSpace</a:t>
            </a:r>
            <a:endParaRPr sz="1800"/>
          </a:p>
        </p:txBody>
      </p:sp>
      <p:sp>
        <p:nvSpPr>
          <p:cNvPr id="662" name="Google Shape;662;p88"/>
          <p:cNvSpPr/>
          <p:nvPr/>
        </p:nvSpPr>
        <p:spPr>
          <a:xfrm>
            <a:off x="934560" y="792000"/>
            <a:ext cx="6928200" cy="2568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sz="1800"/>
              <a:t>6. Parar tomcat (usuario root)</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800"/>
              <a:t>7</a:t>
            </a:r>
            <a:r>
              <a:rPr lang="es" sz="1800">
                <a:latin typeface="Arial"/>
                <a:ea typeface="Arial"/>
                <a:cs typeface="Arial"/>
                <a:sym typeface="Arial"/>
              </a:rPr>
              <a:t>. Instalar D</a:t>
            </a:r>
            <a:r>
              <a:rPr lang="es" sz="1800"/>
              <a:t>S</a:t>
            </a:r>
            <a:r>
              <a:rPr lang="es" sz="1800">
                <a:latin typeface="Arial"/>
                <a:ea typeface="Arial"/>
                <a:cs typeface="Arial"/>
                <a:sym typeface="Arial"/>
              </a:rPr>
              <a:t>pace (usuario tomcat</a:t>
            </a:r>
            <a:r>
              <a:rPr lang="es" sz="1800"/>
              <a:t>)</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800"/>
              <a:t>8. Encender tomcat </a:t>
            </a:r>
            <a:r>
              <a:rPr lang="es" sz="1800">
                <a:solidFill>
                  <a:schemeClr val="dk1"/>
                </a:solidFill>
              </a:rPr>
              <a:t>(usuario root)</a:t>
            </a:r>
            <a:endParaRPr sz="1800"/>
          </a:p>
        </p:txBody>
      </p:sp>
      <p:sp>
        <p:nvSpPr>
          <p:cNvPr id="663" name="Google Shape;663;p88"/>
          <p:cNvSpPr txBox="1"/>
          <p:nvPr/>
        </p:nvSpPr>
        <p:spPr>
          <a:xfrm>
            <a:off x="1272900" y="2447925"/>
            <a:ext cx="6928200" cy="9906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a:t>
            </a:r>
            <a:r>
              <a:rPr lang="es" sz="1200">
                <a:solidFill>
                  <a:srgbClr val="FFFFFF"/>
                </a:solidFill>
                <a:latin typeface="Consolas"/>
                <a:ea typeface="Consolas"/>
                <a:cs typeface="Consolas"/>
                <a:sym typeface="Consolas"/>
              </a:rPr>
              <a:t>cd[dspace-source]/dspace/target/dspace-installer</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s" sz="1200">
                <a:solidFill>
                  <a:srgbClr val="FFFFFF"/>
                </a:solidFill>
                <a:latin typeface="Consolas"/>
                <a:ea typeface="Consolas"/>
                <a:cs typeface="Consolas"/>
                <a:sym typeface="Consolas"/>
              </a:rPr>
              <a:t>$ ant fresh_install</a:t>
            </a:r>
            <a:endParaRPr sz="1200">
              <a:solidFill>
                <a:srgbClr val="FFFFFF"/>
              </a:solidFill>
              <a:latin typeface="Consolas"/>
              <a:ea typeface="Consolas"/>
              <a:cs typeface="Consolas"/>
              <a:sym typeface="Consolas"/>
            </a:endParaRPr>
          </a:p>
        </p:txBody>
      </p:sp>
      <p:sp>
        <p:nvSpPr>
          <p:cNvPr id="664" name="Google Shape;664;p88"/>
          <p:cNvSpPr txBox="1"/>
          <p:nvPr/>
        </p:nvSpPr>
        <p:spPr>
          <a:xfrm>
            <a:off x="1272900" y="1143000"/>
            <a:ext cx="6928200" cy="5238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/etc/init.d/tomcat8 stop</a:t>
            </a:r>
            <a:endParaRPr sz="1200">
              <a:solidFill>
                <a:srgbClr val="FFFFFF"/>
              </a:solidFill>
              <a:latin typeface="Consolas"/>
              <a:ea typeface="Consolas"/>
              <a:cs typeface="Consolas"/>
              <a:sym typeface="Consolas"/>
            </a:endParaRPr>
          </a:p>
        </p:txBody>
      </p:sp>
      <p:sp>
        <p:nvSpPr>
          <p:cNvPr id="665" name="Google Shape;665;p88"/>
          <p:cNvSpPr txBox="1"/>
          <p:nvPr/>
        </p:nvSpPr>
        <p:spPr>
          <a:xfrm>
            <a:off x="1272900" y="4219650"/>
            <a:ext cx="6928200" cy="5238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/etc/init.d/tomcat8 start</a:t>
            </a:r>
            <a:endParaRPr sz="1200">
              <a:solidFill>
                <a:srgbClr val="FFFFFF"/>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89"/>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Primera instalación de DSpace</a:t>
            </a:r>
            <a:endParaRPr sz="1800"/>
          </a:p>
        </p:txBody>
      </p:sp>
      <p:sp>
        <p:nvSpPr>
          <p:cNvPr id="671" name="Google Shape;671;p89"/>
          <p:cNvSpPr/>
          <p:nvPr/>
        </p:nvSpPr>
        <p:spPr>
          <a:xfrm>
            <a:off x="934560" y="792000"/>
            <a:ext cx="6928200" cy="25678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pic>
        <p:nvPicPr>
          <p:cNvPr id="672" name="Google Shape;672;p89"/>
          <p:cNvPicPr preferRelativeResize="0"/>
          <p:nvPr/>
        </p:nvPicPr>
        <p:blipFill>
          <a:blip r:embed="rId3">
            <a:alphaModFix/>
          </a:blip>
          <a:stretch>
            <a:fillRect/>
          </a:stretch>
        </p:blipFill>
        <p:spPr>
          <a:xfrm>
            <a:off x="934550" y="1028700"/>
            <a:ext cx="7818474" cy="45434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90"/>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rPr>
              <a:t>Práctica</a:t>
            </a:r>
            <a:endParaRPr sz="1800"/>
          </a:p>
        </p:txBody>
      </p:sp>
      <p:sp>
        <p:nvSpPr>
          <p:cNvPr id="678" name="Google Shape;678;p90"/>
          <p:cNvSpPr/>
          <p:nvPr/>
        </p:nvSpPr>
        <p:spPr>
          <a:xfrm>
            <a:off x="720000" y="741255"/>
            <a:ext cx="4750800" cy="1438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sz="2600">
                <a:latin typeface="Arial"/>
                <a:ea typeface="Arial"/>
                <a:cs typeface="Arial"/>
                <a:sym typeface="Arial"/>
              </a:rPr>
              <a:t>Acceso web repositorio local</a:t>
            </a:r>
            <a:endParaRPr sz="1800"/>
          </a:p>
          <a:p>
            <a:pPr indent="0" lvl="0" marL="0" marR="0" rtl="0" algn="l">
              <a:spcBef>
                <a:spcPts val="0"/>
              </a:spcBef>
              <a:spcAft>
                <a:spcPts val="0"/>
              </a:spcAft>
              <a:buNone/>
            </a:pPr>
            <a:r>
              <a:rPr lang="es" sz="1800">
                <a:solidFill>
                  <a:srgbClr val="3333FF"/>
                </a:solidFill>
                <a:latin typeface="Arial"/>
                <a:ea typeface="Arial"/>
                <a:cs typeface="Arial"/>
                <a:sym typeface="Arial"/>
              </a:rPr>
              <a:t>http://localhost:8081</a:t>
            </a:r>
            <a:endParaRPr sz="1800"/>
          </a:p>
        </p:txBody>
      </p:sp>
      <p:pic>
        <p:nvPicPr>
          <p:cNvPr id="679" name="Google Shape;679;p90"/>
          <p:cNvPicPr preferRelativeResize="0"/>
          <p:nvPr/>
        </p:nvPicPr>
        <p:blipFill rotWithShape="1">
          <a:blip r:embed="rId3">
            <a:alphaModFix/>
          </a:blip>
          <a:srcRect b="0" l="0" r="0" t="0"/>
          <a:stretch/>
        </p:blipFill>
        <p:spPr>
          <a:xfrm>
            <a:off x="941475" y="1740346"/>
            <a:ext cx="1916024" cy="1000675"/>
          </a:xfrm>
          <a:prstGeom prst="rect">
            <a:avLst/>
          </a:prstGeom>
          <a:noFill/>
          <a:ln>
            <a:noFill/>
          </a:ln>
        </p:spPr>
      </p:pic>
      <p:pic>
        <p:nvPicPr>
          <p:cNvPr id="680" name="Google Shape;680;p90"/>
          <p:cNvPicPr preferRelativeResize="0"/>
          <p:nvPr/>
        </p:nvPicPr>
        <p:blipFill rotWithShape="1">
          <a:blip r:embed="rId4">
            <a:alphaModFix/>
          </a:blip>
          <a:srcRect b="0" l="0" r="0" t="0"/>
          <a:stretch/>
        </p:blipFill>
        <p:spPr>
          <a:xfrm>
            <a:off x="3050955" y="1787974"/>
            <a:ext cx="1143621" cy="1000676"/>
          </a:xfrm>
          <a:prstGeom prst="rect">
            <a:avLst/>
          </a:prstGeom>
          <a:noFill/>
          <a:ln>
            <a:noFill/>
          </a:ln>
        </p:spPr>
      </p:pic>
      <p:pic>
        <p:nvPicPr>
          <p:cNvPr id="681" name="Google Shape;681;p90"/>
          <p:cNvPicPr preferRelativeResize="0"/>
          <p:nvPr/>
        </p:nvPicPr>
        <p:blipFill rotWithShape="1">
          <a:blip r:embed="rId5">
            <a:alphaModFix/>
          </a:blip>
          <a:srcRect b="0" l="0" r="0" t="0"/>
          <a:stretch/>
        </p:blipFill>
        <p:spPr>
          <a:xfrm>
            <a:off x="767224" y="2941050"/>
            <a:ext cx="4656349" cy="3313225"/>
          </a:xfrm>
          <a:prstGeom prst="rect">
            <a:avLst/>
          </a:prstGeom>
          <a:noFill/>
          <a:ln>
            <a:noFill/>
          </a:ln>
        </p:spPr>
      </p:pic>
      <p:grpSp>
        <p:nvGrpSpPr>
          <p:cNvPr id="682" name="Google Shape;682;p90"/>
          <p:cNvGrpSpPr/>
          <p:nvPr/>
        </p:nvGrpSpPr>
        <p:grpSpPr>
          <a:xfrm>
            <a:off x="5651775" y="819148"/>
            <a:ext cx="3877200" cy="3622800"/>
            <a:chOff x="5470800" y="809623"/>
            <a:chExt cx="3877200" cy="3622800"/>
          </a:xfrm>
        </p:grpSpPr>
        <p:sp>
          <p:nvSpPr>
            <p:cNvPr id="683" name="Google Shape;683;p90"/>
            <p:cNvSpPr txBox="1"/>
            <p:nvPr/>
          </p:nvSpPr>
          <p:spPr>
            <a:xfrm>
              <a:off x="5470800" y="809623"/>
              <a:ext cx="3877200" cy="3622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a:solidFill>
                    <a:schemeClr val="dk1"/>
                  </a:solidFill>
                </a:rPr>
                <a:t>DSpace</a:t>
              </a:r>
              <a:endParaRPr>
                <a:solidFill>
                  <a:schemeClr val="dk1"/>
                </a:solidFill>
              </a:endParaRPr>
            </a:p>
            <a:p>
              <a:pPr indent="0" lvl="0" marL="0" rtl="0">
                <a:spcBef>
                  <a:spcPts val="0"/>
                </a:spcBef>
                <a:spcAft>
                  <a:spcPts val="0"/>
                </a:spcAft>
                <a:buNone/>
              </a:pPr>
              <a:r>
                <a:rPr lang="es" u="sng">
                  <a:solidFill>
                    <a:schemeClr val="hlink"/>
                  </a:solidFill>
                  <a:hlinkClick r:id="rId6"/>
                </a:rPr>
                <a:t>http://localhost:8081/login</a:t>
              </a:r>
              <a:endParaRPr>
                <a:solidFill>
                  <a:srgbClr val="0000FF"/>
                </a:solidFill>
              </a:endParaRPr>
            </a:p>
            <a:p>
              <a:pPr indent="0" lvl="0" marL="0" rtl="0">
                <a:spcBef>
                  <a:spcPts val="0"/>
                </a:spcBef>
                <a:spcAft>
                  <a:spcPts val="0"/>
                </a:spcAft>
                <a:buNone/>
              </a:pPr>
              <a:r>
                <a:t/>
              </a:r>
              <a:endParaRPr>
                <a:solidFill>
                  <a:srgbClr val="0000FF"/>
                </a:solidFill>
              </a:endParaRPr>
            </a:p>
            <a:p>
              <a:pPr indent="-317500" lvl="0" marL="457200" rtl="0">
                <a:spcBef>
                  <a:spcPts val="0"/>
                </a:spcBef>
                <a:spcAft>
                  <a:spcPts val="0"/>
                </a:spcAft>
                <a:buSzPts val="1400"/>
                <a:buChar char="●"/>
              </a:pPr>
              <a:r>
                <a:rPr lang="es">
                  <a:solidFill>
                    <a:schemeClr val="dk1"/>
                  </a:solidFill>
                </a:rPr>
                <a:t>Usuario administrador: </a:t>
              </a:r>
              <a:r>
                <a:rPr lang="es" u="sng">
                  <a:solidFill>
                    <a:schemeClr val="hlink"/>
                  </a:solidFill>
                  <a:hlinkClick r:id="rId7"/>
                </a:rPr>
                <a:t>demo@dspace.org</a:t>
              </a:r>
              <a:endParaRPr>
                <a:solidFill>
                  <a:schemeClr val="dk1"/>
                </a:solidFill>
              </a:endParaRPr>
            </a:p>
            <a:p>
              <a:pPr indent="-317500" lvl="0" marL="457200" rtl="0">
                <a:spcBef>
                  <a:spcPts val="0"/>
                </a:spcBef>
                <a:spcAft>
                  <a:spcPts val="0"/>
                </a:spcAft>
                <a:buClr>
                  <a:schemeClr val="dk1"/>
                </a:buClr>
                <a:buSzPts val="1400"/>
                <a:buChar char="●"/>
              </a:pPr>
              <a:r>
                <a:rPr lang="es">
                  <a:solidFill>
                    <a:schemeClr val="dk1"/>
                  </a:solidFill>
                </a:rPr>
                <a:t>Contraseña: dspace</a:t>
              </a:r>
              <a:endParaRPr>
                <a:solidFill>
                  <a:schemeClr val="dk1"/>
                </a:solidFill>
              </a:endParaRPr>
            </a:p>
            <a:p>
              <a:pPr indent="0" lvl="0" marL="45720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rPr lang="es">
                  <a:solidFill>
                    <a:schemeClr val="dk1"/>
                  </a:solidFill>
                </a:rPr>
                <a:t>SSH puerto 9022</a:t>
              </a:r>
              <a:endParaRPr>
                <a:solidFill>
                  <a:schemeClr val="dk1"/>
                </a:solidFill>
              </a:endParaRPr>
            </a:p>
            <a:p>
              <a:pPr indent="-317500" lvl="0" marL="457200" rtl="0">
                <a:spcBef>
                  <a:spcPts val="0"/>
                </a:spcBef>
                <a:spcAft>
                  <a:spcPts val="0"/>
                </a:spcAft>
                <a:buClr>
                  <a:schemeClr val="dk1"/>
                </a:buClr>
                <a:buSzPts val="1400"/>
                <a:buChar char="●"/>
              </a:pPr>
              <a:r>
                <a:rPr lang="es">
                  <a:solidFill>
                    <a:schemeClr val="dk1"/>
                  </a:solidFill>
                </a:rPr>
                <a:t>Usuario: dspace</a:t>
              </a:r>
              <a:endParaRPr>
                <a:solidFill>
                  <a:schemeClr val="dk1"/>
                </a:solidFill>
              </a:endParaRPr>
            </a:p>
            <a:p>
              <a:pPr indent="-317500" lvl="0" marL="457200" rtl="0">
                <a:spcBef>
                  <a:spcPts val="0"/>
                </a:spcBef>
                <a:spcAft>
                  <a:spcPts val="0"/>
                </a:spcAft>
                <a:buClr>
                  <a:schemeClr val="dk1"/>
                </a:buClr>
                <a:buSzPts val="1400"/>
                <a:buChar char="●"/>
              </a:pPr>
              <a:r>
                <a:rPr lang="es">
                  <a:solidFill>
                    <a:schemeClr val="dk1"/>
                  </a:solidFill>
                </a:rPr>
                <a:t>Contraseña: dspace</a:t>
              </a:r>
              <a:endParaRPr>
                <a:solidFill>
                  <a:schemeClr val="dk1"/>
                </a:solidFill>
              </a:endParaRPr>
            </a:p>
            <a:p>
              <a:pPr indent="0" lvl="0" marL="457200" rtl="0">
                <a:spcBef>
                  <a:spcPts val="0"/>
                </a:spcBef>
                <a:spcAft>
                  <a:spcPts val="0"/>
                </a:spcAft>
                <a:buNone/>
              </a:pPr>
              <a:r>
                <a:t/>
              </a:r>
              <a:endParaRPr>
                <a:solidFill>
                  <a:schemeClr val="dk1"/>
                </a:solidFill>
              </a:endParaRPr>
            </a:p>
          </p:txBody>
        </p:sp>
        <p:sp>
          <p:nvSpPr>
            <p:cNvPr id="684" name="Google Shape;684;p90"/>
            <p:cNvSpPr txBox="1"/>
            <p:nvPr/>
          </p:nvSpPr>
          <p:spPr>
            <a:xfrm>
              <a:off x="5592175" y="3781500"/>
              <a:ext cx="2903100" cy="5238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ssh -p 9022 dspace@localhost</a:t>
              </a:r>
              <a:endParaRPr sz="1200">
                <a:solidFill>
                  <a:srgbClr val="FFFFFF"/>
                </a:solidFill>
                <a:latin typeface="Consolas"/>
                <a:ea typeface="Consolas"/>
                <a:cs typeface="Consolas"/>
                <a:sym typeface="Consolas"/>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91"/>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rPr>
              <a:t>Práctica</a:t>
            </a:r>
            <a:endParaRPr sz="1800"/>
          </a:p>
        </p:txBody>
      </p:sp>
      <p:sp>
        <p:nvSpPr>
          <p:cNvPr id="690" name="Google Shape;690;p91"/>
          <p:cNvSpPr/>
          <p:nvPr/>
        </p:nvSpPr>
        <p:spPr>
          <a:xfrm>
            <a:off x="896726" y="1130050"/>
            <a:ext cx="5582100" cy="885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s" sz="2800"/>
              <a:t>Objetivo: </a:t>
            </a:r>
            <a:endParaRPr b="1" sz="2800"/>
          </a:p>
          <a:p>
            <a:pPr indent="0" lvl="0" marL="0" marR="0" rtl="0" algn="l">
              <a:lnSpc>
                <a:spcPct val="100000"/>
              </a:lnSpc>
              <a:spcBef>
                <a:spcPts val="0"/>
              </a:spcBef>
              <a:spcAft>
                <a:spcPts val="0"/>
              </a:spcAft>
              <a:buNone/>
            </a:pPr>
            <a:r>
              <a:t/>
            </a:r>
            <a:endParaRPr b="1" sz="2800"/>
          </a:p>
          <a:p>
            <a:pPr indent="-406400" lvl="0" marL="457200" marR="0" rtl="0" algn="l">
              <a:lnSpc>
                <a:spcPct val="100000"/>
              </a:lnSpc>
              <a:spcBef>
                <a:spcPts val="0"/>
              </a:spcBef>
              <a:spcAft>
                <a:spcPts val="0"/>
              </a:spcAft>
              <a:buSzPts val="2800"/>
              <a:buFont typeface="Arial"/>
              <a:buChar char="●"/>
            </a:pPr>
            <a:r>
              <a:rPr lang="es" sz="2800">
                <a:latin typeface="Arial"/>
                <a:ea typeface="Arial"/>
                <a:cs typeface="Arial"/>
                <a:sym typeface="Arial"/>
              </a:rPr>
              <a:t>Creación de una Comunidad</a:t>
            </a:r>
            <a:endParaRPr sz="1800"/>
          </a:p>
          <a:p>
            <a:pPr indent="-406400" lvl="0" marL="457200" marR="0" rtl="0" algn="l">
              <a:lnSpc>
                <a:spcPct val="100000"/>
              </a:lnSpc>
              <a:spcBef>
                <a:spcPts val="0"/>
              </a:spcBef>
              <a:spcAft>
                <a:spcPts val="0"/>
              </a:spcAft>
              <a:buSzPts val="2800"/>
              <a:buFont typeface="Arial"/>
              <a:buChar char="●"/>
            </a:pPr>
            <a:r>
              <a:rPr lang="es" sz="2800">
                <a:latin typeface="Arial"/>
                <a:ea typeface="Arial"/>
                <a:cs typeface="Arial"/>
                <a:sym typeface="Arial"/>
              </a:rPr>
              <a:t>Creación de una Colección</a:t>
            </a:r>
            <a:endParaRPr sz="1800"/>
          </a:p>
        </p:txBody>
      </p:sp>
      <p:pic>
        <p:nvPicPr>
          <p:cNvPr id="691" name="Google Shape;691;p91"/>
          <p:cNvPicPr preferRelativeResize="0"/>
          <p:nvPr/>
        </p:nvPicPr>
        <p:blipFill rotWithShape="1">
          <a:blip r:embed="rId3">
            <a:alphaModFix/>
          </a:blip>
          <a:srcRect b="0" l="0" r="0" t="0"/>
          <a:stretch/>
        </p:blipFill>
        <p:spPr>
          <a:xfrm>
            <a:off x="3401280" y="3425600"/>
            <a:ext cx="2141640" cy="21416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pic>
        <p:nvPicPr>
          <p:cNvPr id="235" name="Google Shape;235;p56"/>
          <p:cNvPicPr preferRelativeResize="0"/>
          <p:nvPr/>
        </p:nvPicPr>
        <p:blipFill rotWithShape="1">
          <a:blip r:embed="rId3">
            <a:alphaModFix/>
          </a:blip>
          <a:srcRect b="0" l="2166" r="-1078" t="0"/>
          <a:stretch/>
        </p:blipFill>
        <p:spPr>
          <a:xfrm>
            <a:off x="310575" y="3429200"/>
            <a:ext cx="4266351" cy="2499801"/>
          </a:xfrm>
          <a:prstGeom prst="rect">
            <a:avLst/>
          </a:prstGeom>
          <a:noFill/>
          <a:ln>
            <a:noFill/>
          </a:ln>
        </p:spPr>
      </p:pic>
      <p:pic>
        <p:nvPicPr>
          <p:cNvPr id="236" name="Google Shape;236;p56"/>
          <p:cNvPicPr preferRelativeResize="0"/>
          <p:nvPr/>
        </p:nvPicPr>
        <p:blipFill rotWithShape="1">
          <a:blip r:embed="rId4">
            <a:alphaModFix/>
          </a:blip>
          <a:srcRect b="0" l="0" r="3110" t="0"/>
          <a:stretch/>
        </p:blipFill>
        <p:spPr>
          <a:xfrm>
            <a:off x="4784400" y="292550"/>
            <a:ext cx="4223826" cy="2499850"/>
          </a:xfrm>
          <a:prstGeom prst="rect">
            <a:avLst/>
          </a:prstGeom>
          <a:noFill/>
          <a:ln>
            <a:noFill/>
          </a:ln>
        </p:spPr>
      </p:pic>
      <p:pic>
        <p:nvPicPr>
          <p:cNvPr id="237" name="Google Shape;237;p56"/>
          <p:cNvPicPr preferRelativeResize="0"/>
          <p:nvPr/>
        </p:nvPicPr>
        <p:blipFill rotWithShape="1">
          <a:blip r:embed="rId5">
            <a:alphaModFix/>
          </a:blip>
          <a:srcRect b="0" l="0" r="0" t="0"/>
          <a:stretch/>
        </p:blipFill>
        <p:spPr>
          <a:xfrm>
            <a:off x="263950" y="292550"/>
            <a:ext cx="4266351" cy="2446292"/>
          </a:xfrm>
          <a:prstGeom prst="rect">
            <a:avLst/>
          </a:prstGeom>
          <a:noFill/>
          <a:ln>
            <a:noFill/>
          </a:ln>
        </p:spPr>
      </p:pic>
      <p:pic>
        <p:nvPicPr>
          <p:cNvPr id="238" name="Google Shape;238;p56"/>
          <p:cNvPicPr preferRelativeResize="0"/>
          <p:nvPr/>
        </p:nvPicPr>
        <p:blipFill rotWithShape="1">
          <a:blip r:embed="rId6">
            <a:alphaModFix/>
          </a:blip>
          <a:srcRect b="0" l="764" r="0" t="0"/>
          <a:stretch/>
        </p:blipFill>
        <p:spPr>
          <a:xfrm>
            <a:off x="4784400" y="3456000"/>
            <a:ext cx="4223826" cy="2446200"/>
          </a:xfrm>
          <a:prstGeom prst="rect">
            <a:avLst/>
          </a:prstGeom>
          <a:noFill/>
          <a:ln>
            <a:noFill/>
          </a:ln>
        </p:spPr>
      </p:pic>
      <p:sp>
        <p:nvSpPr>
          <p:cNvPr id="239" name="Google Shape;239;p56"/>
          <p:cNvSpPr/>
          <p:nvPr/>
        </p:nvSpPr>
        <p:spPr>
          <a:xfrm>
            <a:off x="5802025" y="5949350"/>
            <a:ext cx="2166300" cy="344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i="0" lang="es" sz="1800" u="none" cap="none" strike="noStrike">
                <a:latin typeface="Arial"/>
                <a:ea typeface="Arial"/>
                <a:cs typeface="Arial"/>
                <a:sym typeface="Arial"/>
              </a:rPr>
              <a:t>Pedro Aicart (1973)</a:t>
            </a:r>
            <a:endParaRPr sz="1800"/>
          </a:p>
        </p:txBody>
      </p:sp>
      <p:sp>
        <p:nvSpPr>
          <p:cNvPr id="240" name="Google Shape;240;p56"/>
          <p:cNvSpPr/>
          <p:nvPr/>
        </p:nvSpPr>
        <p:spPr>
          <a:xfrm>
            <a:off x="1166075" y="2792399"/>
            <a:ext cx="2462100" cy="344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sz="1800">
                <a:latin typeface="Arial"/>
                <a:ea typeface="Arial"/>
                <a:cs typeface="Arial"/>
                <a:sym typeface="Arial"/>
              </a:rPr>
              <a:t>Miguel Loayza (1960)</a:t>
            </a:r>
            <a:endParaRPr sz="1800"/>
          </a:p>
        </p:txBody>
      </p:sp>
      <p:sp>
        <p:nvSpPr>
          <p:cNvPr id="241" name="Google Shape;241;p56"/>
          <p:cNvSpPr/>
          <p:nvPr/>
        </p:nvSpPr>
        <p:spPr>
          <a:xfrm>
            <a:off x="5954875" y="2792388"/>
            <a:ext cx="2554800" cy="344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sz="1800">
                <a:latin typeface="Arial"/>
                <a:ea typeface="Arial"/>
                <a:cs typeface="Arial"/>
                <a:sym typeface="Arial"/>
              </a:rPr>
              <a:t>Juan Seminario (196</a:t>
            </a:r>
            <a:r>
              <a:rPr lang="es" sz="1800"/>
              <a:t>4)</a:t>
            </a:r>
            <a:endParaRPr sz="1800"/>
          </a:p>
        </p:txBody>
      </p:sp>
      <p:sp>
        <p:nvSpPr>
          <p:cNvPr id="242" name="Google Shape;242;p56"/>
          <p:cNvSpPr/>
          <p:nvPr/>
        </p:nvSpPr>
        <p:spPr>
          <a:xfrm>
            <a:off x="1297725" y="5949350"/>
            <a:ext cx="2102700" cy="344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sz="1800">
                <a:latin typeface="Arial"/>
                <a:ea typeface="Arial"/>
                <a:cs typeface="Arial"/>
                <a:sym typeface="Arial"/>
              </a:rPr>
              <a:t>Hugo Sotil (</a:t>
            </a:r>
            <a:r>
              <a:rPr lang="es" sz="1800">
                <a:highlight>
                  <a:srgbClr val="FFFFFF"/>
                </a:highlight>
              </a:rPr>
              <a:t>1973)</a:t>
            </a:r>
            <a:endParaRPr sz="1800"/>
          </a:p>
        </p:txBody>
      </p:sp>
      <p:pic>
        <p:nvPicPr>
          <p:cNvPr id="243" name="Google Shape;243;p56"/>
          <p:cNvPicPr preferRelativeResize="0"/>
          <p:nvPr/>
        </p:nvPicPr>
        <p:blipFill rotWithShape="1">
          <a:blip r:embed="rId7">
            <a:alphaModFix/>
          </a:blip>
          <a:srcRect b="0" l="0" r="0" t="0"/>
          <a:stretch/>
        </p:blipFill>
        <p:spPr>
          <a:xfrm>
            <a:off x="3803500" y="1825640"/>
            <a:ext cx="1976040" cy="200376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92"/>
          <p:cNvSpPr/>
          <p:nvPr/>
        </p:nvSpPr>
        <p:spPr>
          <a:xfrm>
            <a:off x="457200" y="88920"/>
            <a:ext cx="8227440" cy="39312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7" name="Google Shape;697;p92"/>
          <p:cNvSpPr/>
          <p:nvPr/>
        </p:nvSpPr>
        <p:spPr>
          <a:xfrm>
            <a:off x="1058400" y="2396520"/>
            <a:ext cx="6573600" cy="77148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1" lang="es" sz="4800">
                <a:solidFill>
                  <a:srgbClr val="2A7886"/>
                </a:solidFill>
                <a:latin typeface="Arial"/>
                <a:ea typeface="Arial"/>
                <a:cs typeface="Arial"/>
                <a:sym typeface="Arial"/>
              </a:rPr>
              <a:t>Configurando DSpace</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93"/>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Configuraciones básicas</a:t>
            </a:r>
            <a:endParaRPr sz="1800"/>
          </a:p>
        </p:txBody>
      </p:sp>
      <p:sp>
        <p:nvSpPr>
          <p:cNvPr id="703" name="Google Shape;703;p93"/>
          <p:cNvSpPr/>
          <p:nvPr/>
        </p:nvSpPr>
        <p:spPr>
          <a:xfrm>
            <a:off x="560520" y="1882080"/>
            <a:ext cx="8726400" cy="56768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
        <p:nvSpPr>
          <p:cNvPr id="704" name="Google Shape;704;p93"/>
          <p:cNvSpPr/>
          <p:nvPr/>
        </p:nvSpPr>
        <p:spPr>
          <a:xfrm>
            <a:off x="657720" y="792000"/>
            <a:ext cx="7766280" cy="14522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sz="1400">
                <a:latin typeface="Arial"/>
                <a:ea typeface="Arial"/>
                <a:cs typeface="Arial"/>
                <a:sym typeface="Arial"/>
              </a:rPr>
              <a:t>Configuración inicial (local.cfg): cree su propio archivo de configuración </a:t>
            </a:r>
            <a:endParaRPr sz="1400">
              <a:latin typeface="Arial"/>
              <a:ea typeface="Arial"/>
              <a:cs typeface="Arial"/>
              <a:sym typeface="Arial"/>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s" sz="1400">
                <a:solidFill>
                  <a:srgbClr val="E69138"/>
                </a:solidFill>
                <a:latin typeface="Arial"/>
                <a:ea typeface="Arial"/>
                <a:cs typeface="Arial"/>
                <a:sym typeface="Arial"/>
              </a:rPr>
              <a:t>[dspace-source] / dspace / config / local.cfg</a:t>
            </a:r>
            <a:endParaRPr sz="1800">
              <a:solidFill>
                <a:srgbClr val="E69138"/>
              </a:solidFill>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400">
                <a:latin typeface="Arial"/>
                <a:ea typeface="Arial"/>
                <a:cs typeface="Arial"/>
                <a:sym typeface="Arial"/>
              </a:rPr>
              <a:t>Los ajustes seguidos con un asterisco (*) son muy recomendables, mientras que los demás son opcionales durante la instalación inicial y pueden personalizarse en otro momento</a:t>
            </a:r>
            <a:endParaRPr sz="1400">
              <a:latin typeface="Arial"/>
              <a:ea typeface="Arial"/>
              <a:cs typeface="Arial"/>
              <a:sym typeface="Arial"/>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sz="1800"/>
          </a:p>
        </p:txBody>
      </p:sp>
      <p:pic>
        <p:nvPicPr>
          <p:cNvPr id="705" name="Google Shape;705;p93"/>
          <p:cNvPicPr preferRelativeResize="0"/>
          <p:nvPr/>
        </p:nvPicPr>
        <p:blipFill rotWithShape="1">
          <a:blip r:embed="rId3">
            <a:alphaModFix/>
          </a:blip>
          <a:srcRect b="0" l="0" r="0" t="0"/>
          <a:stretch/>
        </p:blipFill>
        <p:spPr>
          <a:xfrm>
            <a:off x="8064000" y="72000"/>
            <a:ext cx="430920" cy="430920"/>
          </a:xfrm>
          <a:prstGeom prst="rect">
            <a:avLst/>
          </a:prstGeom>
          <a:noFill/>
          <a:ln>
            <a:noFill/>
          </a:ln>
        </p:spPr>
      </p:pic>
      <p:graphicFrame>
        <p:nvGraphicFramePr>
          <p:cNvPr id="706" name="Google Shape;706;p93"/>
          <p:cNvGraphicFramePr/>
          <p:nvPr/>
        </p:nvGraphicFramePr>
        <p:xfrm>
          <a:off x="921363" y="2428875"/>
          <a:ext cx="3000000" cy="3000000"/>
        </p:xfrm>
        <a:graphic>
          <a:graphicData uri="http://schemas.openxmlformats.org/drawingml/2006/table">
            <a:tbl>
              <a:tblPr>
                <a:noFill/>
                <a:tableStyleId>{42EF0FBD-8048-425A-BACF-25B9D7E7969B}</a:tableStyleId>
              </a:tblPr>
              <a:tblGrid>
                <a:gridCol w="2095500"/>
                <a:gridCol w="5143500"/>
              </a:tblGrid>
              <a:tr h="257175">
                <a:tc>
                  <a:txBody>
                    <a:bodyPr>
                      <a:noAutofit/>
                    </a:bodyPr>
                    <a:lstStyle/>
                    <a:p>
                      <a:pPr indent="0" lvl="0" marL="0" rtl="0">
                        <a:spcBef>
                          <a:spcPts val="0"/>
                        </a:spcBef>
                        <a:spcAft>
                          <a:spcPts val="0"/>
                        </a:spcAft>
                        <a:buNone/>
                      </a:pPr>
                      <a:r>
                        <a:rPr b="1" lang="es" sz="1200">
                          <a:solidFill>
                            <a:schemeClr val="dk1"/>
                          </a:solidFill>
                        </a:rPr>
                        <a:t>dspace.dir*</a:t>
                      </a:r>
                      <a:endParaRPr/>
                    </a:p>
                  </a:txBody>
                  <a:tcPr marT="91425" marB="91425" marR="91425" marL="91425"/>
                </a:tc>
                <a:tc>
                  <a:txBody>
                    <a:bodyPr>
                      <a:noAutofit/>
                    </a:bodyPr>
                    <a:lstStyle/>
                    <a:p>
                      <a:pPr indent="0" lvl="0" marL="0" rtl="0">
                        <a:spcBef>
                          <a:spcPts val="0"/>
                        </a:spcBef>
                        <a:spcAft>
                          <a:spcPts val="0"/>
                        </a:spcAft>
                        <a:buNone/>
                      </a:pPr>
                      <a:r>
                        <a:rPr lang="es" sz="1200">
                          <a:solidFill>
                            <a:schemeClr val="dk1"/>
                          </a:solidFill>
                        </a:rPr>
                        <a:t>L</a:t>
                      </a:r>
                      <a:r>
                        <a:rPr lang="es" sz="1200">
                          <a:solidFill>
                            <a:schemeClr val="dk1"/>
                          </a:solidFill>
                        </a:rPr>
                        <a:t>a ruta a [dspace-bin].</a:t>
                      </a:r>
                      <a:endParaRPr/>
                    </a:p>
                  </a:txBody>
                  <a:tcPr marT="91425" marB="91425" marR="91425" marL="91425"/>
                </a:tc>
              </a:tr>
              <a:tr h="259050">
                <a:tc>
                  <a:txBody>
                    <a:bodyPr>
                      <a:noAutofit/>
                    </a:bodyPr>
                    <a:lstStyle/>
                    <a:p>
                      <a:pPr indent="0" lvl="0" marL="0" rtl="0">
                        <a:spcBef>
                          <a:spcPts val="0"/>
                        </a:spcBef>
                        <a:spcAft>
                          <a:spcPts val="0"/>
                        </a:spcAft>
                        <a:buNone/>
                      </a:pPr>
                      <a:r>
                        <a:rPr b="1" lang="es" sz="1200">
                          <a:solidFill>
                            <a:schemeClr val="dk1"/>
                          </a:solidFill>
                        </a:rPr>
                        <a:t>dspace.hostname</a:t>
                      </a:r>
                      <a:endParaRPr b="1" sz="1200">
                        <a:solidFill>
                          <a:schemeClr val="dk1"/>
                        </a:solidFill>
                      </a:endParaRPr>
                    </a:p>
                  </a:txBody>
                  <a:tcPr marT="91425" marB="91425" marR="91425" marL="91425"/>
                </a:tc>
                <a:tc>
                  <a:txBody>
                    <a:bodyPr>
                      <a:noAutofit/>
                    </a:bodyPr>
                    <a:lstStyle/>
                    <a:p>
                      <a:pPr indent="0" lvl="0" marL="0" rtl="0">
                        <a:spcBef>
                          <a:spcPts val="0"/>
                        </a:spcBef>
                        <a:spcAft>
                          <a:spcPts val="0"/>
                        </a:spcAft>
                        <a:buNone/>
                      </a:pPr>
                      <a:r>
                        <a:rPr lang="es" sz="1200">
                          <a:solidFill>
                            <a:schemeClr val="dk1"/>
                          </a:solidFill>
                        </a:rPr>
                        <a:t>N</a:t>
                      </a:r>
                      <a:r>
                        <a:rPr lang="es" sz="1200">
                          <a:solidFill>
                            <a:schemeClr val="dk1"/>
                          </a:solidFill>
                        </a:rPr>
                        <a:t>ombre de dominio del servidor web.</a:t>
                      </a:r>
                      <a:endParaRPr/>
                    </a:p>
                  </a:txBody>
                  <a:tcPr marT="91425" marB="91425" marR="91425" marL="91425"/>
                </a:tc>
              </a:tr>
              <a:tr h="381000">
                <a:tc>
                  <a:txBody>
                    <a:bodyPr>
                      <a:noAutofit/>
                    </a:bodyPr>
                    <a:lstStyle/>
                    <a:p>
                      <a:pPr indent="0" lvl="0" marL="0" rtl="0">
                        <a:spcBef>
                          <a:spcPts val="0"/>
                        </a:spcBef>
                        <a:spcAft>
                          <a:spcPts val="0"/>
                        </a:spcAft>
                        <a:buNone/>
                      </a:pPr>
                      <a:r>
                        <a:rPr b="1" lang="es" sz="1200">
                          <a:solidFill>
                            <a:schemeClr val="dk1"/>
                          </a:solidFill>
                        </a:rPr>
                        <a:t>dspace.baseUrl*</a:t>
                      </a:r>
                      <a:endParaRPr b="1" sz="1200">
                        <a:solidFill>
                          <a:schemeClr val="dk1"/>
                        </a:solidFill>
                      </a:endParaRPr>
                    </a:p>
                  </a:txBody>
                  <a:tcPr marT="91425" marB="91425" marR="91425" marL="91425"/>
                </a:tc>
                <a:tc>
                  <a:txBody>
                    <a:bodyPr>
                      <a:noAutofit/>
                    </a:bodyPr>
                    <a:lstStyle/>
                    <a:p>
                      <a:pPr indent="0" lvl="0" marL="0" rtl="0">
                        <a:spcBef>
                          <a:spcPts val="0"/>
                        </a:spcBef>
                        <a:spcAft>
                          <a:spcPts val="0"/>
                        </a:spcAft>
                        <a:buNone/>
                      </a:pPr>
                      <a:r>
                        <a:rPr lang="es" sz="1200">
                          <a:solidFill>
                            <a:schemeClr val="dk1"/>
                          </a:solidFill>
                        </a:rPr>
                        <a:t>URL completa del servidor incluyendo el puerto.</a:t>
                      </a:r>
                      <a:endParaRPr/>
                    </a:p>
                  </a:txBody>
                  <a:tcPr marT="91425" marB="91425" marR="91425" marL="91425"/>
                </a:tc>
              </a:tr>
              <a:tr h="381000">
                <a:tc>
                  <a:txBody>
                    <a:bodyPr>
                      <a:noAutofit/>
                    </a:bodyPr>
                    <a:lstStyle/>
                    <a:p>
                      <a:pPr indent="0" lvl="0" marL="0" rtl="0">
                        <a:spcBef>
                          <a:spcPts val="0"/>
                        </a:spcBef>
                        <a:spcAft>
                          <a:spcPts val="0"/>
                        </a:spcAft>
                        <a:buNone/>
                      </a:pPr>
                      <a:r>
                        <a:rPr b="1" lang="es" sz="1200">
                          <a:solidFill>
                            <a:schemeClr val="dk1"/>
                          </a:solidFill>
                        </a:rPr>
                        <a:t>dspace.name </a:t>
                      </a:r>
                      <a:endParaRPr b="1" sz="1200">
                        <a:solidFill>
                          <a:schemeClr val="dk1"/>
                        </a:solidFill>
                      </a:endParaRPr>
                    </a:p>
                  </a:txBody>
                  <a:tcPr marT="91425" marB="91425" marR="91425" marL="91425"/>
                </a:tc>
                <a:tc>
                  <a:txBody>
                    <a:bodyPr>
                      <a:noAutofit/>
                    </a:bodyPr>
                    <a:lstStyle/>
                    <a:p>
                      <a:pPr indent="0" lvl="0" marL="0" rtl="0">
                        <a:spcBef>
                          <a:spcPts val="0"/>
                        </a:spcBef>
                        <a:spcAft>
                          <a:spcPts val="0"/>
                        </a:spcAft>
                        <a:buClr>
                          <a:schemeClr val="dk1"/>
                        </a:buClr>
                        <a:buSzPts val="1100"/>
                        <a:buFont typeface="Arial"/>
                        <a:buNone/>
                      </a:pPr>
                      <a:r>
                        <a:rPr lang="es" sz="1200">
                          <a:solidFill>
                            <a:schemeClr val="dk1"/>
                          </a:solidFill>
                        </a:rPr>
                        <a:t>Nombre de la instancia del proyecto.</a:t>
                      </a:r>
                      <a:endParaRPr/>
                    </a:p>
                  </a:txBody>
                  <a:tcPr marT="91425" marB="91425" marR="91425" marL="91425"/>
                </a:tc>
              </a:tr>
              <a:tr h="381000">
                <a:tc>
                  <a:txBody>
                    <a:bodyPr>
                      <a:noAutofit/>
                    </a:bodyPr>
                    <a:lstStyle/>
                    <a:p>
                      <a:pPr indent="0" lvl="0" marL="0" rtl="0">
                        <a:spcBef>
                          <a:spcPts val="0"/>
                        </a:spcBef>
                        <a:spcAft>
                          <a:spcPts val="0"/>
                        </a:spcAft>
                        <a:buNone/>
                      </a:pPr>
                      <a:r>
                        <a:rPr b="1" lang="es" sz="1200">
                          <a:solidFill>
                            <a:schemeClr val="dk1"/>
                          </a:solidFill>
                        </a:rPr>
                        <a:t>solr.server*</a:t>
                      </a:r>
                      <a:r>
                        <a:rPr lang="es" sz="1200">
                          <a:solidFill>
                            <a:schemeClr val="dk1"/>
                          </a:solidFill>
                        </a:rPr>
                        <a:t> </a:t>
                      </a:r>
                      <a:endParaRPr b="1" sz="1200">
                        <a:solidFill>
                          <a:schemeClr val="dk1"/>
                        </a:solidFill>
                      </a:endParaRPr>
                    </a:p>
                  </a:txBody>
                  <a:tcPr marT="91425" marB="91425" marR="91425" marL="91425"/>
                </a:tc>
                <a:tc>
                  <a:txBody>
                    <a:bodyPr>
                      <a:noAutofit/>
                    </a:bodyPr>
                    <a:lstStyle/>
                    <a:p>
                      <a:pPr indent="0" lvl="0" marL="0" rtl="0">
                        <a:spcBef>
                          <a:spcPts val="0"/>
                        </a:spcBef>
                        <a:spcAft>
                          <a:spcPts val="0"/>
                        </a:spcAft>
                        <a:buNone/>
                      </a:pPr>
                      <a:r>
                        <a:rPr lang="es" sz="1200">
                          <a:solidFill>
                            <a:schemeClr val="dk1"/>
                          </a:solidFill>
                        </a:rPr>
                        <a:t>URL completa hacia el servidor Solr.</a:t>
                      </a:r>
                      <a:endParaRPr/>
                    </a:p>
                  </a:txBody>
                  <a:tcPr marT="91425" marB="91425" marR="91425" marL="91425"/>
                </a:tc>
              </a:tr>
              <a:tr h="381000">
                <a:tc>
                  <a:txBody>
                    <a:bodyPr>
                      <a:noAutofit/>
                    </a:bodyPr>
                    <a:lstStyle/>
                    <a:p>
                      <a:pPr indent="0" lvl="0" marL="0" rtl="0">
                        <a:spcBef>
                          <a:spcPts val="0"/>
                        </a:spcBef>
                        <a:spcAft>
                          <a:spcPts val="0"/>
                        </a:spcAft>
                        <a:buNone/>
                      </a:pPr>
                      <a:r>
                        <a:rPr b="1" lang="es" sz="1200">
                          <a:solidFill>
                            <a:schemeClr val="dk1"/>
                          </a:solidFill>
                        </a:rPr>
                        <a:t>default.language</a:t>
                      </a:r>
                      <a:r>
                        <a:rPr lang="es" sz="1200">
                          <a:solidFill>
                            <a:schemeClr val="dk1"/>
                          </a:solidFill>
                        </a:rPr>
                        <a:t> </a:t>
                      </a:r>
                      <a:endParaRPr b="1" sz="1200">
                        <a:solidFill>
                          <a:schemeClr val="dk1"/>
                        </a:solidFill>
                      </a:endParaRPr>
                    </a:p>
                  </a:txBody>
                  <a:tcPr marT="91425" marB="91425" marR="91425" marL="91425"/>
                </a:tc>
                <a:tc>
                  <a:txBody>
                    <a:bodyPr>
                      <a:noAutofit/>
                    </a:bodyPr>
                    <a:lstStyle/>
                    <a:p>
                      <a:pPr indent="0" lvl="0" marL="0" rtl="0">
                        <a:spcBef>
                          <a:spcPts val="0"/>
                        </a:spcBef>
                        <a:spcAft>
                          <a:spcPts val="0"/>
                        </a:spcAft>
                        <a:buNone/>
                      </a:pPr>
                      <a:r>
                        <a:rPr lang="es" sz="1200">
                          <a:solidFill>
                            <a:schemeClr val="dk1"/>
                          </a:solidFill>
                        </a:rPr>
                        <a:t>Lenguaje por defecto de todos los metadatos.</a:t>
                      </a:r>
                      <a:endParaRPr/>
                    </a:p>
                  </a:txBody>
                  <a:tcPr marT="91425" marB="91425" marR="91425" marL="91425"/>
                </a:tc>
              </a:tr>
              <a:tr h="381000">
                <a:tc>
                  <a:txBody>
                    <a:bodyPr>
                      <a:noAutofit/>
                    </a:bodyPr>
                    <a:lstStyle/>
                    <a:p>
                      <a:pPr indent="0" lvl="0" marL="0" rtl="0">
                        <a:spcBef>
                          <a:spcPts val="0"/>
                        </a:spcBef>
                        <a:spcAft>
                          <a:spcPts val="0"/>
                        </a:spcAft>
                        <a:buNone/>
                      </a:pPr>
                      <a:r>
                        <a:rPr b="1" lang="es" sz="1200">
                          <a:solidFill>
                            <a:schemeClr val="dk1"/>
                          </a:solidFill>
                        </a:rPr>
                        <a:t>db.url*</a:t>
                      </a:r>
                      <a:r>
                        <a:rPr lang="es" sz="1200">
                          <a:solidFill>
                            <a:schemeClr val="dk1"/>
                          </a:solidFill>
                        </a:rPr>
                        <a:t> </a:t>
                      </a:r>
                      <a:endParaRPr b="1" sz="12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s" sz="1200">
                          <a:solidFill>
                            <a:schemeClr val="dk1"/>
                          </a:solidFill>
                        </a:rPr>
                        <a:t>La URL JDBC completa de su base de datos.</a:t>
                      </a:r>
                      <a:endParaRPr sz="1200">
                        <a:solidFill>
                          <a:schemeClr val="dk1"/>
                        </a:solidFill>
                      </a:endParaRPr>
                    </a:p>
                  </a:txBody>
                  <a:tcPr marT="91425" marB="91425" marR="91425" marL="91425">
                    <a:lnB cap="flat" cmpd="sng" w="9525">
                      <a:solidFill>
                        <a:srgbClr val="9E9E9E"/>
                      </a:solidFill>
                      <a:prstDash val="solid"/>
                      <a:round/>
                      <a:headEnd len="sm" w="sm" type="none"/>
                      <a:tailEnd len="sm" w="sm" type="none"/>
                    </a:lnB>
                  </a:tcPr>
                </a:tc>
              </a:tr>
              <a:tr h="381000">
                <a:tc>
                  <a:txBody>
                    <a:bodyPr>
                      <a:noAutofit/>
                    </a:bodyPr>
                    <a:lstStyle/>
                    <a:p>
                      <a:pPr indent="0" lvl="0" marL="0" rtl="0">
                        <a:spcBef>
                          <a:spcPts val="0"/>
                        </a:spcBef>
                        <a:spcAft>
                          <a:spcPts val="0"/>
                        </a:spcAft>
                        <a:buNone/>
                      </a:pPr>
                      <a:r>
                        <a:rPr b="1" lang="es" sz="1200">
                          <a:solidFill>
                            <a:schemeClr val="dk1"/>
                          </a:solidFill>
                        </a:rPr>
                        <a:t>db.driver*</a:t>
                      </a:r>
                      <a:endParaRPr b="1" sz="12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s" sz="1200">
                          <a:solidFill>
                            <a:schemeClr val="dk1"/>
                          </a:solidFill>
                        </a:rPr>
                        <a:t>Driver asociado a la base de datos PostgreSQL o Oracle.</a:t>
                      </a:r>
                      <a:endParaRPr sz="12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noAutofit/>
                    </a:bodyPr>
                    <a:lstStyle/>
                    <a:p>
                      <a:pPr indent="0" lvl="0" marL="0" rtl="0">
                        <a:spcBef>
                          <a:spcPts val="0"/>
                        </a:spcBef>
                        <a:spcAft>
                          <a:spcPts val="0"/>
                        </a:spcAft>
                        <a:buNone/>
                      </a:pPr>
                      <a:r>
                        <a:rPr b="1" lang="es" sz="1200">
                          <a:solidFill>
                            <a:schemeClr val="dk1"/>
                          </a:solidFill>
                        </a:rPr>
                        <a:t>db.dialect*</a:t>
                      </a:r>
                      <a:endParaRPr b="1" sz="12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s" sz="1200">
                          <a:solidFill>
                            <a:schemeClr val="dk1"/>
                          </a:solidFill>
                        </a:rPr>
                        <a:t>Dialecto asociado a la base de datos PostgreSQL o Oracle.</a:t>
                      </a:r>
                      <a:endParaRPr sz="12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94"/>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Configuraciones básicas</a:t>
            </a:r>
            <a:endParaRPr sz="1800"/>
          </a:p>
        </p:txBody>
      </p:sp>
      <p:sp>
        <p:nvSpPr>
          <p:cNvPr id="712" name="Google Shape;712;p94"/>
          <p:cNvSpPr/>
          <p:nvPr/>
        </p:nvSpPr>
        <p:spPr>
          <a:xfrm>
            <a:off x="532020" y="1863080"/>
            <a:ext cx="8726400" cy="56769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pic>
        <p:nvPicPr>
          <p:cNvPr id="713" name="Google Shape;713;p94"/>
          <p:cNvPicPr preferRelativeResize="0"/>
          <p:nvPr/>
        </p:nvPicPr>
        <p:blipFill rotWithShape="1">
          <a:blip r:embed="rId3">
            <a:alphaModFix/>
          </a:blip>
          <a:srcRect b="0" l="0" r="0" t="0"/>
          <a:stretch/>
        </p:blipFill>
        <p:spPr>
          <a:xfrm>
            <a:off x="8064000" y="72000"/>
            <a:ext cx="430920" cy="430920"/>
          </a:xfrm>
          <a:prstGeom prst="rect">
            <a:avLst/>
          </a:prstGeom>
          <a:noFill/>
          <a:ln>
            <a:noFill/>
          </a:ln>
        </p:spPr>
      </p:pic>
      <p:graphicFrame>
        <p:nvGraphicFramePr>
          <p:cNvPr id="714" name="Google Shape;714;p94"/>
          <p:cNvGraphicFramePr/>
          <p:nvPr/>
        </p:nvGraphicFramePr>
        <p:xfrm>
          <a:off x="873738" y="950200"/>
          <a:ext cx="3000000" cy="3000000"/>
        </p:xfrm>
        <a:graphic>
          <a:graphicData uri="http://schemas.openxmlformats.org/drawingml/2006/table">
            <a:tbl>
              <a:tblPr>
                <a:noFill/>
                <a:tableStyleId>{42EF0FBD-8048-425A-BACF-25B9D7E7969B}</a:tableStyleId>
              </a:tblPr>
              <a:tblGrid>
                <a:gridCol w="2095500"/>
                <a:gridCol w="5143500"/>
              </a:tblGrid>
              <a:tr h="298400">
                <a:tc>
                  <a:txBody>
                    <a:bodyPr>
                      <a:noAutofit/>
                    </a:bodyPr>
                    <a:lstStyle/>
                    <a:p>
                      <a:pPr indent="0" lvl="0" marL="0" rtl="0">
                        <a:spcBef>
                          <a:spcPts val="0"/>
                        </a:spcBef>
                        <a:spcAft>
                          <a:spcPts val="0"/>
                        </a:spcAft>
                        <a:buClr>
                          <a:schemeClr val="dk1"/>
                        </a:buClr>
                        <a:buSzPts val="1100"/>
                        <a:buFont typeface="Arial"/>
                        <a:buNone/>
                      </a:pPr>
                      <a:r>
                        <a:rPr b="1" lang="es" sz="1200">
                          <a:solidFill>
                            <a:schemeClr val="dk1"/>
                          </a:solidFill>
                        </a:rPr>
                        <a:t>db.username*</a:t>
                      </a:r>
                      <a:endParaRPr b="1" sz="1200">
                        <a:solidFill>
                          <a:schemeClr val="dk1"/>
                        </a:solidFill>
                      </a:endParaRPr>
                    </a:p>
                  </a:txBody>
                  <a:tcPr marT="91425" marB="91425" marR="91425" marL="91425"/>
                </a:tc>
                <a:tc>
                  <a:txBody>
                    <a:bodyPr>
                      <a:noAutofit/>
                    </a:bodyPr>
                    <a:lstStyle/>
                    <a:p>
                      <a:pPr indent="0" lvl="0" marL="0" rtl="0">
                        <a:spcBef>
                          <a:spcPts val="0"/>
                        </a:spcBef>
                        <a:spcAft>
                          <a:spcPts val="0"/>
                        </a:spcAft>
                        <a:buClr>
                          <a:schemeClr val="dk1"/>
                        </a:buClr>
                        <a:buSzPts val="1100"/>
                        <a:buFont typeface="Arial"/>
                        <a:buNone/>
                      </a:pPr>
                      <a:r>
                        <a:rPr lang="es" sz="1200">
                          <a:solidFill>
                            <a:schemeClr val="dk1"/>
                          </a:solidFill>
                        </a:rPr>
                        <a:t>Usuario de la base de datos.</a:t>
                      </a:r>
                      <a:endParaRPr sz="1200">
                        <a:solidFill>
                          <a:schemeClr val="dk1"/>
                        </a:solidFill>
                      </a:endParaRPr>
                    </a:p>
                  </a:txBody>
                  <a:tcPr marT="91425" marB="91425" marR="91425" marL="91425"/>
                </a:tc>
              </a:tr>
              <a:tr h="326975">
                <a:tc>
                  <a:txBody>
                    <a:bodyPr>
                      <a:noAutofit/>
                    </a:bodyPr>
                    <a:lstStyle/>
                    <a:p>
                      <a:pPr indent="0" lvl="0" marL="0" rtl="0">
                        <a:spcBef>
                          <a:spcPts val="0"/>
                        </a:spcBef>
                        <a:spcAft>
                          <a:spcPts val="0"/>
                        </a:spcAft>
                        <a:buClr>
                          <a:schemeClr val="dk1"/>
                        </a:buClr>
                        <a:buSzPts val="1100"/>
                        <a:buFont typeface="Arial"/>
                        <a:buNone/>
                      </a:pPr>
                      <a:r>
                        <a:rPr b="1" lang="es" sz="1200">
                          <a:solidFill>
                            <a:schemeClr val="dk1"/>
                          </a:solidFill>
                        </a:rPr>
                        <a:t>db.password*</a:t>
                      </a:r>
                      <a:r>
                        <a:rPr lang="es" sz="1200">
                          <a:solidFill>
                            <a:schemeClr val="dk1"/>
                          </a:solidFill>
                        </a:rPr>
                        <a:t> </a:t>
                      </a:r>
                      <a:endParaRPr b="1" sz="1200">
                        <a:solidFill>
                          <a:schemeClr val="dk1"/>
                        </a:solidFill>
                      </a:endParaRPr>
                    </a:p>
                  </a:txBody>
                  <a:tcPr marT="91425" marB="91425" marR="91425" marL="91425"/>
                </a:tc>
                <a:tc>
                  <a:txBody>
                    <a:bodyPr>
                      <a:noAutofit/>
                    </a:bodyPr>
                    <a:lstStyle/>
                    <a:p>
                      <a:pPr indent="0" lvl="0" marL="0" rtl="0">
                        <a:spcBef>
                          <a:spcPts val="0"/>
                        </a:spcBef>
                        <a:spcAft>
                          <a:spcPts val="0"/>
                        </a:spcAft>
                        <a:buNone/>
                      </a:pPr>
                      <a:r>
                        <a:rPr lang="es" sz="1200">
                          <a:solidFill>
                            <a:schemeClr val="dk1"/>
                          </a:solidFill>
                        </a:rPr>
                        <a:t>Contraseña de la base de datos.</a:t>
                      </a:r>
                      <a:endParaRPr sz="1200">
                        <a:solidFill>
                          <a:schemeClr val="dk1"/>
                        </a:solidFill>
                      </a:endParaRPr>
                    </a:p>
                  </a:txBody>
                  <a:tcPr marT="91425" marB="91425" marR="91425" marL="91425"/>
                </a:tc>
              </a:tr>
              <a:tr h="373350">
                <a:tc>
                  <a:txBody>
                    <a:bodyPr>
                      <a:noAutofit/>
                    </a:bodyPr>
                    <a:lstStyle/>
                    <a:p>
                      <a:pPr indent="0" lvl="0" marL="0" rtl="0">
                        <a:spcBef>
                          <a:spcPts val="0"/>
                        </a:spcBef>
                        <a:spcAft>
                          <a:spcPts val="0"/>
                        </a:spcAft>
                        <a:buClr>
                          <a:schemeClr val="dk1"/>
                        </a:buClr>
                        <a:buSzPts val="1100"/>
                        <a:buFont typeface="Arial"/>
                        <a:buNone/>
                      </a:pPr>
                      <a:r>
                        <a:rPr b="1" lang="es" sz="1200">
                          <a:solidFill>
                            <a:schemeClr val="dk1"/>
                          </a:solidFill>
                        </a:rPr>
                        <a:t>db.schema*</a:t>
                      </a:r>
                      <a:r>
                        <a:rPr lang="es" sz="1200">
                          <a:solidFill>
                            <a:schemeClr val="dk1"/>
                          </a:solidFill>
                        </a:rPr>
                        <a:t> </a:t>
                      </a:r>
                      <a:endParaRPr b="1" sz="1200">
                        <a:solidFill>
                          <a:schemeClr val="dk1"/>
                        </a:solidFill>
                      </a:endParaRPr>
                    </a:p>
                  </a:txBody>
                  <a:tcPr marT="91425" marB="91425" marR="91425" marL="91425"/>
                </a:tc>
                <a:tc>
                  <a:txBody>
                    <a:bodyPr>
                      <a:noAutofit/>
                    </a:bodyPr>
                    <a:lstStyle/>
                    <a:p>
                      <a:pPr indent="0" lvl="0" marL="0" rtl="0">
                        <a:spcBef>
                          <a:spcPts val="0"/>
                        </a:spcBef>
                        <a:spcAft>
                          <a:spcPts val="0"/>
                        </a:spcAft>
                        <a:buNone/>
                      </a:pPr>
                      <a:r>
                        <a:rPr lang="es" sz="1200">
                          <a:solidFill>
                            <a:schemeClr val="dk1"/>
                          </a:solidFill>
                        </a:rPr>
                        <a:t>N</a:t>
                      </a:r>
                      <a:r>
                        <a:rPr lang="es" sz="1200">
                          <a:solidFill>
                            <a:schemeClr val="dk1"/>
                          </a:solidFill>
                        </a:rPr>
                        <a:t>ombre del schema a utilizar.</a:t>
                      </a:r>
                      <a:endParaRPr sz="1200">
                        <a:solidFill>
                          <a:schemeClr val="dk1"/>
                        </a:solidFill>
                      </a:endParaRPr>
                    </a:p>
                  </a:txBody>
                  <a:tcPr marT="91425" marB="91425" marR="91425" marL="91425"/>
                </a:tc>
              </a:tr>
              <a:tr h="317450">
                <a:tc>
                  <a:txBody>
                    <a:bodyPr>
                      <a:noAutofit/>
                    </a:bodyPr>
                    <a:lstStyle/>
                    <a:p>
                      <a:pPr indent="0" lvl="0" marL="0" rtl="0">
                        <a:spcBef>
                          <a:spcPts val="0"/>
                        </a:spcBef>
                        <a:spcAft>
                          <a:spcPts val="0"/>
                        </a:spcAft>
                        <a:buClr>
                          <a:schemeClr val="dk1"/>
                        </a:buClr>
                        <a:buSzPts val="1100"/>
                        <a:buFont typeface="Arial"/>
                        <a:buNone/>
                      </a:pPr>
                      <a:r>
                        <a:rPr b="1" lang="es" sz="1200">
                          <a:solidFill>
                            <a:schemeClr val="dk1"/>
                          </a:solidFill>
                        </a:rPr>
                        <a:t>mail.server</a:t>
                      </a:r>
                      <a:endParaRPr b="1" sz="1200">
                        <a:solidFill>
                          <a:schemeClr val="dk1"/>
                        </a:solidFill>
                      </a:endParaRPr>
                    </a:p>
                  </a:txBody>
                  <a:tcPr marT="91425" marB="91425" marR="91425" marL="91425"/>
                </a:tc>
                <a:tc>
                  <a:txBody>
                    <a:bodyPr>
                      <a:noAutofit/>
                    </a:bodyPr>
                    <a:lstStyle/>
                    <a:p>
                      <a:pPr indent="0" lvl="0" marL="0" rtl="0">
                        <a:spcBef>
                          <a:spcPts val="0"/>
                        </a:spcBef>
                        <a:spcAft>
                          <a:spcPts val="0"/>
                        </a:spcAft>
                        <a:buNone/>
                      </a:pPr>
                      <a:r>
                        <a:rPr lang="es" sz="1200">
                          <a:solidFill>
                            <a:schemeClr val="dk1"/>
                          </a:solidFill>
                        </a:rPr>
                        <a:t>N</a:t>
                      </a:r>
                      <a:r>
                        <a:rPr lang="es" sz="1200">
                          <a:solidFill>
                            <a:schemeClr val="dk1"/>
                          </a:solidFill>
                        </a:rPr>
                        <a:t>ombre de dominio de su servidor de correo saliente.</a:t>
                      </a:r>
                      <a:endParaRPr sz="1200">
                        <a:solidFill>
                          <a:schemeClr val="dk1"/>
                        </a:solidFill>
                      </a:endParaRPr>
                    </a:p>
                  </a:txBody>
                  <a:tcPr marT="91425" marB="91425" marR="91425" marL="91425"/>
                </a:tc>
              </a:tr>
              <a:tr h="278100">
                <a:tc>
                  <a:txBody>
                    <a:bodyPr>
                      <a:noAutofit/>
                    </a:bodyPr>
                    <a:lstStyle/>
                    <a:p>
                      <a:pPr indent="0" lvl="0" marL="0" rtl="0">
                        <a:spcBef>
                          <a:spcPts val="0"/>
                        </a:spcBef>
                        <a:spcAft>
                          <a:spcPts val="0"/>
                        </a:spcAft>
                        <a:buClr>
                          <a:schemeClr val="dk1"/>
                        </a:buClr>
                        <a:buSzPts val="1100"/>
                        <a:buFont typeface="Arial"/>
                        <a:buNone/>
                      </a:pPr>
                      <a:r>
                        <a:rPr b="1" lang="es" sz="1200">
                          <a:solidFill>
                            <a:schemeClr val="dk1"/>
                          </a:solidFill>
                        </a:rPr>
                        <a:t>mail.from.address</a:t>
                      </a:r>
                      <a:endParaRPr b="1" sz="1200">
                        <a:solidFill>
                          <a:schemeClr val="dk1"/>
                        </a:solidFill>
                      </a:endParaRPr>
                    </a:p>
                  </a:txBody>
                  <a:tcPr marT="91425" marB="91425" marR="91425" marL="91425"/>
                </a:tc>
                <a:tc>
                  <a:txBody>
                    <a:bodyPr>
                      <a:noAutofit/>
                    </a:bodyPr>
                    <a:lstStyle/>
                    <a:p>
                      <a:pPr indent="0" lvl="0" marL="0" rtl="0">
                        <a:spcBef>
                          <a:spcPts val="0"/>
                        </a:spcBef>
                        <a:spcAft>
                          <a:spcPts val="0"/>
                        </a:spcAft>
                        <a:buNone/>
                      </a:pPr>
                      <a:r>
                        <a:rPr lang="es" sz="1200">
                          <a:solidFill>
                            <a:schemeClr val="dk1"/>
                          </a:solidFill>
                        </a:rPr>
                        <a:t>la dirección "From:" indicada en los correos electrónicos enviados por DSpace.</a:t>
                      </a:r>
                      <a:endParaRPr sz="1200">
                        <a:solidFill>
                          <a:schemeClr val="dk1"/>
                        </a:solidFill>
                      </a:endParaRPr>
                    </a:p>
                  </a:txBody>
                  <a:tcPr marT="91425" marB="91425" marR="91425" marL="91425"/>
                </a:tc>
              </a:tr>
              <a:tr h="325725">
                <a:tc>
                  <a:txBody>
                    <a:bodyPr>
                      <a:noAutofit/>
                    </a:bodyPr>
                    <a:lstStyle/>
                    <a:p>
                      <a:pPr indent="0" lvl="0" marL="0" rtl="0">
                        <a:spcBef>
                          <a:spcPts val="0"/>
                        </a:spcBef>
                        <a:spcAft>
                          <a:spcPts val="0"/>
                        </a:spcAft>
                        <a:buClr>
                          <a:schemeClr val="dk1"/>
                        </a:buClr>
                        <a:buSzPts val="1100"/>
                        <a:buFont typeface="Arial"/>
                        <a:buNone/>
                      </a:pPr>
                      <a:r>
                        <a:rPr b="1" lang="es" sz="1200">
                          <a:solidFill>
                            <a:schemeClr val="dk1"/>
                          </a:solidFill>
                        </a:rPr>
                        <a:t>mail.feedback.recipient</a:t>
                      </a:r>
                      <a:endParaRPr b="1" sz="1200">
                        <a:solidFill>
                          <a:schemeClr val="dk1"/>
                        </a:solidFill>
                      </a:endParaRPr>
                    </a:p>
                  </a:txBody>
                  <a:tcPr marT="91425" marB="91425" marR="91425" marL="91425"/>
                </a:tc>
                <a:tc>
                  <a:txBody>
                    <a:bodyPr>
                      <a:noAutofit/>
                    </a:bodyPr>
                    <a:lstStyle/>
                    <a:p>
                      <a:pPr indent="0" lvl="0" marL="0" rtl="0">
                        <a:spcBef>
                          <a:spcPts val="0"/>
                        </a:spcBef>
                        <a:spcAft>
                          <a:spcPts val="0"/>
                        </a:spcAft>
                        <a:buNone/>
                      </a:pPr>
                      <a:r>
                        <a:rPr lang="es" sz="1200">
                          <a:solidFill>
                            <a:schemeClr val="dk1"/>
                          </a:solidFill>
                        </a:rPr>
                        <a:t>D</a:t>
                      </a:r>
                      <a:r>
                        <a:rPr lang="es" sz="1200">
                          <a:solidFill>
                            <a:schemeClr val="dk1"/>
                          </a:solidFill>
                        </a:rPr>
                        <a:t>irección de correo para comentarios.</a:t>
                      </a:r>
                      <a:endParaRPr sz="1200">
                        <a:solidFill>
                          <a:schemeClr val="dk1"/>
                        </a:solidFill>
                      </a:endParaRPr>
                    </a:p>
                  </a:txBody>
                  <a:tcPr marT="91425" marB="91425" marR="91425" marL="91425"/>
                </a:tc>
              </a:tr>
              <a:tr h="268575">
                <a:tc>
                  <a:txBody>
                    <a:bodyPr>
                      <a:noAutofit/>
                    </a:bodyPr>
                    <a:lstStyle/>
                    <a:p>
                      <a:pPr indent="0" lvl="0" marL="0" rtl="0">
                        <a:spcBef>
                          <a:spcPts val="0"/>
                        </a:spcBef>
                        <a:spcAft>
                          <a:spcPts val="0"/>
                        </a:spcAft>
                        <a:buClr>
                          <a:schemeClr val="dk1"/>
                        </a:buClr>
                        <a:buSzPts val="1100"/>
                        <a:buFont typeface="Arial"/>
                        <a:buNone/>
                      </a:pPr>
                      <a:r>
                        <a:rPr b="1" lang="es" sz="1200">
                          <a:solidFill>
                            <a:schemeClr val="dk1"/>
                          </a:solidFill>
                        </a:rPr>
                        <a:t>mail.admin</a:t>
                      </a:r>
                      <a:endParaRPr b="1" sz="1200">
                        <a:solidFill>
                          <a:schemeClr val="dk1"/>
                        </a:solidFill>
                      </a:endParaRPr>
                    </a:p>
                  </a:txBody>
                  <a:tcPr marT="91425" marB="91425" marR="91425" marL="91425"/>
                </a:tc>
                <a:tc>
                  <a:txBody>
                    <a:bodyPr>
                      <a:noAutofit/>
                    </a:bodyPr>
                    <a:lstStyle/>
                    <a:p>
                      <a:pPr indent="0" lvl="0" marL="0" rtl="0">
                        <a:spcBef>
                          <a:spcPts val="0"/>
                        </a:spcBef>
                        <a:spcAft>
                          <a:spcPts val="0"/>
                        </a:spcAft>
                        <a:buNone/>
                      </a:pPr>
                      <a:r>
                        <a:rPr lang="es" sz="1200">
                          <a:solidFill>
                            <a:schemeClr val="dk1"/>
                          </a:solidFill>
                        </a:rPr>
                        <a:t>D</a:t>
                      </a:r>
                      <a:r>
                        <a:rPr lang="es" sz="1200">
                          <a:solidFill>
                            <a:schemeClr val="dk1"/>
                          </a:solidFill>
                        </a:rPr>
                        <a:t>irección de correo del administrador del sitio DSpace.</a:t>
                      </a:r>
                      <a:endParaRPr sz="1200">
                        <a:solidFill>
                          <a:schemeClr val="dk1"/>
                        </a:solidFill>
                      </a:endParaRPr>
                    </a:p>
                  </a:txBody>
                  <a:tcPr marT="91425" marB="91425" marR="91425" marL="91425"/>
                </a:tc>
              </a:tr>
              <a:tr h="298400">
                <a:tc>
                  <a:txBody>
                    <a:bodyPr>
                      <a:noAutofit/>
                    </a:bodyPr>
                    <a:lstStyle/>
                    <a:p>
                      <a:pPr indent="0" lvl="0" marL="0" rtl="0">
                        <a:spcBef>
                          <a:spcPts val="0"/>
                        </a:spcBef>
                        <a:spcAft>
                          <a:spcPts val="0"/>
                        </a:spcAft>
                        <a:buClr>
                          <a:schemeClr val="dk1"/>
                        </a:buClr>
                        <a:buSzPts val="1100"/>
                        <a:buFont typeface="Arial"/>
                        <a:buNone/>
                      </a:pPr>
                      <a:r>
                        <a:rPr b="1" lang="es" sz="1200">
                          <a:solidFill>
                            <a:schemeClr val="dk1"/>
                          </a:solidFill>
                        </a:rPr>
                        <a:t>mail.alert.recipient</a:t>
                      </a:r>
                      <a:endParaRPr b="1" sz="1200">
                        <a:solidFill>
                          <a:schemeClr val="dk1"/>
                        </a:solidFill>
                      </a:endParaRPr>
                    </a:p>
                  </a:txBody>
                  <a:tcPr marT="91425" marB="91425" marR="91425" marL="91425"/>
                </a:tc>
                <a:tc>
                  <a:txBody>
                    <a:bodyPr>
                      <a:noAutofit/>
                    </a:bodyPr>
                    <a:lstStyle/>
                    <a:p>
                      <a:pPr indent="0" lvl="0" marL="0" rtl="0">
                        <a:spcBef>
                          <a:spcPts val="0"/>
                        </a:spcBef>
                        <a:spcAft>
                          <a:spcPts val="0"/>
                        </a:spcAft>
                        <a:buNone/>
                      </a:pPr>
                      <a:r>
                        <a:rPr lang="es" sz="1200">
                          <a:solidFill>
                            <a:schemeClr val="dk1"/>
                          </a:solidFill>
                        </a:rPr>
                        <a:t>D</a:t>
                      </a:r>
                      <a:r>
                        <a:rPr lang="es" sz="1200">
                          <a:solidFill>
                            <a:schemeClr val="dk1"/>
                          </a:solidFill>
                        </a:rPr>
                        <a:t>irección de correo para envio de errors/alerts del servidor.</a:t>
                      </a:r>
                      <a:endParaRPr sz="1200">
                        <a:solidFill>
                          <a:schemeClr val="dk1"/>
                        </a:solidFill>
                      </a:endParaRPr>
                    </a:p>
                  </a:txBody>
                  <a:tcPr marT="91425" marB="91425" marR="91425" marL="91425"/>
                </a:tc>
              </a:tr>
              <a:tr h="517475">
                <a:tc>
                  <a:txBody>
                    <a:bodyPr>
                      <a:noAutofit/>
                    </a:bodyPr>
                    <a:lstStyle/>
                    <a:p>
                      <a:pPr indent="0" lvl="0" marL="0" rtl="0">
                        <a:spcBef>
                          <a:spcPts val="0"/>
                        </a:spcBef>
                        <a:spcAft>
                          <a:spcPts val="0"/>
                        </a:spcAft>
                        <a:buClr>
                          <a:schemeClr val="dk1"/>
                        </a:buClr>
                        <a:buSzPts val="1100"/>
                        <a:buFont typeface="Arial"/>
                        <a:buNone/>
                      </a:pPr>
                      <a:r>
                        <a:rPr b="1" lang="es" sz="1200">
                          <a:solidFill>
                            <a:schemeClr val="dk1"/>
                          </a:solidFill>
                        </a:rPr>
                        <a:t>mail.registration.notify</a:t>
                      </a:r>
                      <a:endParaRPr b="1" sz="1200">
                        <a:solidFill>
                          <a:schemeClr val="dk1"/>
                        </a:solidFill>
                      </a:endParaRPr>
                    </a:p>
                  </a:txBody>
                  <a:tcPr marT="91425" marB="91425" marR="91425" marL="91425"/>
                </a:tc>
                <a:tc>
                  <a:txBody>
                    <a:bodyPr>
                      <a:noAutofit/>
                    </a:bodyPr>
                    <a:lstStyle/>
                    <a:p>
                      <a:pPr indent="0" lvl="0" marL="0" rtl="0">
                        <a:spcBef>
                          <a:spcPts val="0"/>
                        </a:spcBef>
                        <a:spcAft>
                          <a:spcPts val="0"/>
                        </a:spcAft>
                        <a:buNone/>
                      </a:pPr>
                      <a:r>
                        <a:rPr lang="es" sz="1200">
                          <a:solidFill>
                            <a:schemeClr val="dk1"/>
                          </a:solidFill>
                        </a:rPr>
                        <a:t>D</a:t>
                      </a:r>
                      <a:r>
                        <a:rPr lang="es" sz="1200">
                          <a:solidFill>
                            <a:schemeClr val="dk1"/>
                          </a:solidFill>
                        </a:rPr>
                        <a:t>irección de correo para notificaciones de registros de usuario.</a:t>
                      </a:r>
                      <a:endParaRPr sz="1200">
                        <a:solidFill>
                          <a:schemeClr val="dk1"/>
                        </a:solidFill>
                      </a:endParaRPr>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95"/>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Emails</a:t>
            </a:r>
            <a:endParaRPr sz="1800"/>
          </a:p>
        </p:txBody>
      </p:sp>
      <p:sp>
        <p:nvSpPr>
          <p:cNvPr id="720" name="Google Shape;720;p95"/>
          <p:cNvSpPr/>
          <p:nvPr/>
        </p:nvSpPr>
        <p:spPr>
          <a:xfrm>
            <a:off x="691200" y="813600"/>
            <a:ext cx="3700800" cy="393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sz="1400">
                <a:solidFill>
                  <a:srgbClr val="FF9900"/>
                </a:solidFill>
                <a:latin typeface="Arial"/>
                <a:ea typeface="Arial"/>
                <a:cs typeface="Arial"/>
                <a:sym typeface="Arial"/>
              </a:rPr>
              <a:t> [dspace-source] / dspace / config / emails /</a:t>
            </a:r>
            <a:endParaRPr sz="1800">
              <a:solidFill>
                <a:srgbClr val="FF9900"/>
              </a:solidFill>
            </a:endParaRPr>
          </a:p>
        </p:txBody>
      </p:sp>
      <p:sp>
        <p:nvSpPr>
          <p:cNvPr id="721" name="Google Shape;721;p95"/>
          <p:cNvSpPr/>
          <p:nvPr/>
        </p:nvSpPr>
        <p:spPr>
          <a:xfrm>
            <a:off x="2707920" y="1134360"/>
            <a:ext cx="8955000" cy="46965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a:p>
        </p:txBody>
      </p:sp>
      <p:graphicFrame>
        <p:nvGraphicFramePr>
          <p:cNvPr id="722" name="Google Shape;722;p95"/>
          <p:cNvGraphicFramePr/>
          <p:nvPr/>
        </p:nvGraphicFramePr>
        <p:xfrm>
          <a:off x="951425" y="1325625"/>
          <a:ext cx="3000000" cy="3000000"/>
        </p:xfrm>
        <a:graphic>
          <a:graphicData uri="http://schemas.openxmlformats.org/drawingml/2006/table">
            <a:tbl>
              <a:tblPr>
                <a:noFill/>
                <a:tableStyleId>{42EF0FBD-8048-425A-BACF-25B9D7E7969B}</a:tableStyleId>
              </a:tblPr>
              <a:tblGrid>
                <a:gridCol w="3619500"/>
                <a:gridCol w="3619500"/>
              </a:tblGrid>
              <a:tr h="515175">
                <a:tc>
                  <a:txBody>
                    <a:bodyPr>
                      <a:noAutofit/>
                    </a:bodyPr>
                    <a:lstStyle/>
                    <a:p>
                      <a:pPr indent="0" lvl="0" marL="0" rtl="0">
                        <a:spcBef>
                          <a:spcPts val="0"/>
                        </a:spcBef>
                        <a:spcAft>
                          <a:spcPts val="0"/>
                        </a:spcAft>
                        <a:buNone/>
                      </a:pPr>
                      <a:r>
                        <a:rPr b="1" lang="es" sz="1200">
                          <a:solidFill>
                            <a:schemeClr val="dk1"/>
                          </a:solidFill>
                        </a:rPr>
                        <a:t>bte_batch_import_error    </a:t>
                      </a:r>
                      <a:endParaRPr b="1" sz="1200"/>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spcBef>
                          <a:spcPts val="0"/>
                        </a:spcBef>
                        <a:spcAft>
                          <a:spcPts val="0"/>
                        </a:spcAft>
                        <a:buNone/>
                      </a:pPr>
                      <a:r>
                        <a:rPr b="1" lang="es" sz="1200">
                          <a:solidFill>
                            <a:schemeClr val="dk1"/>
                          </a:solidFill>
                        </a:rPr>
                        <a:t>doi_maintenance_error  </a:t>
                      </a:r>
                      <a:endParaRPr b="1" sz="12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5175">
                <a:tc>
                  <a:txBody>
                    <a:bodyPr>
                      <a:noAutofit/>
                    </a:bodyPr>
                    <a:lstStyle/>
                    <a:p>
                      <a:pPr indent="0" lvl="0" marL="0" rtl="0">
                        <a:spcBef>
                          <a:spcPts val="0"/>
                        </a:spcBef>
                        <a:spcAft>
                          <a:spcPts val="0"/>
                        </a:spcAft>
                        <a:buNone/>
                      </a:pPr>
                      <a:r>
                        <a:rPr b="1" lang="es" sz="1200">
                          <a:solidFill>
                            <a:schemeClr val="dk1"/>
                          </a:solidFill>
                        </a:rPr>
                        <a:t>change_password        </a:t>
                      </a:r>
                      <a:endParaRPr b="1" sz="12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spcBef>
                          <a:spcPts val="0"/>
                        </a:spcBef>
                        <a:spcAft>
                          <a:spcPts val="0"/>
                        </a:spcAft>
                        <a:buNone/>
                      </a:pPr>
                      <a:r>
                        <a:rPr b="1" lang="es" sz="1200">
                          <a:solidFill>
                            <a:schemeClr val="dk1"/>
                          </a:solidFill>
                        </a:rPr>
                        <a:t>export_success  </a:t>
                      </a:r>
                      <a:endParaRPr b="1" sz="12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5175">
                <a:tc>
                  <a:txBody>
                    <a:bodyPr>
                      <a:noAutofit/>
                    </a:bodyPr>
                    <a:lstStyle/>
                    <a:p>
                      <a:pPr indent="0" lvl="0" marL="0" rtl="0">
                        <a:spcBef>
                          <a:spcPts val="0"/>
                        </a:spcBef>
                        <a:spcAft>
                          <a:spcPts val="0"/>
                        </a:spcAft>
                        <a:buClr>
                          <a:schemeClr val="dk1"/>
                        </a:buClr>
                        <a:buSzPts val="1100"/>
                        <a:buFont typeface="Arial"/>
                        <a:buNone/>
                      </a:pPr>
                      <a:r>
                        <a:rPr b="1" lang="es" sz="1200">
                          <a:solidFill>
                            <a:schemeClr val="dk1"/>
                          </a:solidFill>
                        </a:rPr>
                        <a:t>export_error    </a:t>
                      </a:r>
                      <a:endParaRPr b="1" sz="12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spcBef>
                          <a:spcPts val="0"/>
                        </a:spcBef>
                        <a:spcAft>
                          <a:spcPts val="0"/>
                        </a:spcAft>
                        <a:buNone/>
                      </a:pPr>
                      <a:r>
                        <a:rPr b="1" lang="es" sz="1200">
                          <a:solidFill>
                            <a:schemeClr val="dk1"/>
                          </a:solidFill>
                        </a:rPr>
                        <a:t>flowtask_notify  </a:t>
                      </a:r>
                      <a:endParaRPr b="1" sz="12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5175">
                <a:tc>
                  <a:txBody>
                    <a:bodyPr>
                      <a:noAutofit/>
                    </a:bodyPr>
                    <a:lstStyle/>
                    <a:p>
                      <a:pPr indent="0" lvl="0" marL="0" rtl="0">
                        <a:spcBef>
                          <a:spcPts val="0"/>
                        </a:spcBef>
                        <a:spcAft>
                          <a:spcPts val="0"/>
                        </a:spcAft>
                        <a:buClr>
                          <a:schemeClr val="dk1"/>
                        </a:buClr>
                        <a:buSzPts val="1100"/>
                        <a:buFont typeface="Arial"/>
                        <a:buNone/>
                      </a:pPr>
                      <a:r>
                        <a:rPr b="1" lang="es" sz="1200">
                          <a:solidFill>
                            <a:schemeClr val="dk1"/>
                          </a:solidFill>
                        </a:rPr>
                        <a:t>feedback         </a:t>
                      </a:r>
                      <a:endParaRPr b="1" sz="12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spcBef>
                          <a:spcPts val="0"/>
                        </a:spcBef>
                        <a:spcAft>
                          <a:spcPts val="0"/>
                        </a:spcAft>
                        <a:buNone/>
                      </a:pPr>
                      <a:r>
                        <a:rPr b="1" lang="es" sz="1200">
                          <a:solidFill>
                            <a:schemeClr val="dk1"/>
                          </a:solidFill>
                        </a:rPr>
                        <a:t>healthcheck       </a:t>
                      </a:r>
                      <a:endParaRPr b="1" sz="12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5175">
                <a:tc>
                  <a:txBody>
                    <a:bodyPr>
                      <a:noAutofit/>
                    </a:bodyPr>
                    <a:lstStyle/>
                    <a:p>
                      <a:pPr indent="0" lvl="0" marL="0" rtl="0">
                        <a:spcBef>
                          <a:spcPts val="0"/>
                        </a:spcBef>
                        <a:spcAft>
                          <a:spcPts val="0"/>
                        </a:spcAft>
                        <a:buClr>
                          <a:schemeClr val="dk1"/>
                        </a:buClr>
                        <a:buSzPts val="1100"/>
                        <a:buFont typeface="Arial"/>
                        <a:buNone/>
                      </a:pPr>
                      <a:r>
                        <a:rPr b="1" lang="es" sz="1200">
                          <a:solidFill>
                            <a:schemeClr val="dk1"/>
                          </a:solidFill>
                        </a:rPr>
                        <a:t>harvesting_error  internal_error  </a:t>
                      </a:r>
                      <a:endParaRPr b="1" sz="12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spcBef>
                          <a:spcPts val="0"/>
                        </a:spcBef>
                        <a:spcAft>
                          <a:spcPts val="0"/>
                        </a:spcAft>
                        <a:buNone/>
                      </a:pPr>
                      <a:r>
                        <a:rPr b="1" lang="es" sz="1200">
                          <a:solidFill>
                            <a:schemeClr val="dk1"/>
                          </a:solidFill>
                        </a:rPr>
                        <a:t>register        </a:t>
                      </a:r>
                      <a:endParaRPr b="1" sz="12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5175">
                <a:tc>
                  <a:txBody>
                    <a:bodyPr>
                      <a:noAutofit/>
                    </a:bodyPr>
                    <a:lstStyle/>
                    <a:p>
                      <a:pPr indent="0" lvl="0" marL="0" rtl="0">
                        <a:spcBef>
                          <a:spcPts val="0"/>
                        </a:spcBef>
                        <a:spcAft>
                          <a:spcPts val="0"/>
                        </a:spcAft>
                        <a:buClr>
                          <a:schemeClr val="dk1"/>
                        </a:buClr>
                        <a:buSzPts val="1100"/>
                        <a:buFont typeface="Arial"/>
                        <a:buNone/>
                      </a:pPr>
                      <a:r>
                        <a:rPr b="1" lang="es" sz="1200">
                          <a:solidFill>
                            <a:schemeClr val="dk1"/>
                          </a:solidFill>
                        </a:rPr>
                        <a:t>registration_notify  </a:t>
                      </a:r>
                      <a:endParaRPr b="1" sz="12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spcBef>
                          <a:spcPts val="0"/>
                        </a:spcBef>
                        <a:spcAft>
                          <a:spcPts val="0"/>
                        </a:spcAft>
                        <a:buNone/>
                      </a:pPr>
                      <a:r>
                        <a:rPr b="1" lang="es" sz="1200">
                          <a:solidFill>
                            <a:schemeClr val="dk1"/>
                          </a:solidFill>
                        </a:rPr>
                        <a:t>request_item.admin   </a:t>
                      </a:r>
                      <a:endParaRPr b="1" sz="12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5175">
                <a:tc>
                  <a:txBody>
                    <a:bodyPr>
                      <a:noAutofit/>
                    </a:bodyPr>
                    <a:lstStyle/>
                    <a:p>
                      <a:pPr indent="0" lvl="0" marL="0" rtl="0">
                        <a:spcBef>
                          <a:spcPts val="0"/>
                        </a:spcBef>
                        <a:spcAft>
                          <a:spcPts val="0"/>
                        </a:spcAft>
                        <a:buClr>
                          <a:schemeClr val="dk1"/>
                        </a:buClr>
                        <a:buSzPts val="1100"/>
                        <a:buFont typeface="Arial"/>
                        <a:buNone/>
                      </a:pPr>
                      <a:r>
                        <a:rPr b="1" lang="es" sz="1200">
                          <a:solidFill>
                            <a:schemeClr val="dk1"/>
                          </a:solidFill>
                        </a:rPr>
                        <a:t>request_item.author  </a:t>
                      </a:r>
                      <a:endParaRPr b="1" sz="12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spcBef>
                          <a:spcPts val="0"/>
                        </a:spcBef>
                        <a:spcAft>
                          <a:spcPts val="0"/>
                        </a:spcAft>
                        <a:buNone/>
                      </a:pPr>
                      <a:r>
                        <a:rPr b="1" lang="es" sz="1200">
                          <a:solidFill>
                            <a:schemeClr val="dk1"/>
                          </a:solidFill>
                        </a:rPr>
                        <a:t>submit_archive       </a:t>
                      </a:r>
                      <a:endParaRPr b="1" sz="12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5175">
                <a:tc>
                  <a:txBody>
                    <a:bodyPr>
                      <a:noAutofit/>
                    </a:bodyPr>
                    <a:lstStyle/>
                    <a:p>
                      <a:pPr indent="0" lvl="0" marL="0" rtl="0">
                        <a:spcBef>
                          <a:spcPts val="0"/>
                        </a:spcBef>
                        <a:spcAft>
                          <a:spcPts val="0"/>
                        </a:spcAft>
                        <a:buClr>
                          <a:schemeClr val="dk1"/>
                        </a:buClr>
                        <a:buSzPts val="1100"/>
                        <a:buFont typeface="Arial"/>
                        <a:buNone/>
                      </a:pPr>
                      <a:r>
                        <a:rPr b="1" lang="es" sz="1200">
                          <a:solidFill>
                            <a:schemeClr val="dk1"/>
                          </a:solidFill>
                        </a:rPr>
                        <a:t>submit_reject  subscription</a:t>
                      </a:r>
                      <a:endParaRPr b="1" sz="12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spcBef>
                          <a:spcPts val="0"/>
                        </a:spcBef>
                        <a:spcAft>
                          <a:spcPts val="0"/>
                        </a:spcAft>
                        <a:buNone/>
                      </a:pPr>
                      <a:r>
                        <a:rPr b="1" lang="es" sz="1200">
                          <a:solidFill>
                            <a:schemeClr val="dk1"/>
                          </a:solidFill>
                        </a:rPr>
                        <a:t>submit_task    </a:t>
                      </a:r>
                      <a:endParaRPr b="1" sz="12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5175">
                <a:tc>
                  <a:txBody>
                    <a:bodyPr>
                      <a:noAutofit/>
                    </a:bodyPr>
                    <a:lstStyle/>
                    <a:p>
                      <a:pPr indent="0" lvl="0" marL="0" rtl="0">
                        <a:spcBef>
                          <a:spcPts val="0"/>
                        </a:spcBef>
                        <a:spcAft>
                          <a:spcPts val="0"/>
                        </a:spcAft>
                        <a:buClr>
                          <a:schemeClr val="dk1"/>
                        </a:buClr>
                        <a:buSzPts val="1100"/>
                        <a:buFont typeface="Arial"/>
                        <a:buNone/>
                      </a:pPr>
                      <a:r>
                        <a:rPr b="1" lang="es" sz="1200">
                          <a:solidFill>
                            <a:schemeClr val="dk1"/>
                          </a:solidFill>
                        </a:rPr>
                        <a:t>bte_batch_import_success  </a:t>
                      </a:r>
                      <a:endParaRPr b="1" sz="12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spcBef>
                          <a:spcPts val="0"/>
                        </a:spcBef>
                        <a:spcAft>
                          <a:spcPts val="0"/>
                        </a:spcAft>
                        <a:buNone/>
                      </a:pPr>
                      <a:r>
                        <a:rPr b="1" lang="es" sz="1200">
                          <a:solidFill>
                            <a:schemeClr val="dk1"/>
                          </a:solidFill>
                        </a:rPr>
                        <a:t>suggest</a:t>
                      </a:r>
                      <a:endParaRPr b="1" sz="12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96"/>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Emails</a:t>
            </a:r>
            <a:endParaRPr sz="1800"/>
          </a:p>
        </p:txBody>
      </p:sp>
      <p:sp>
        <p:nvSpPr>
          <p:cNvPr id="728" name="Google Shape;728;p96"/>
          <p:cNvSpPr/>
          <p:nvPr/>
        </p:nvSpPr>
        <p:spPr>
          <a:xfrm>
            <a:off x="691200" y="813600"/>
            <a:ext cx="4924800" cy="553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sz="1400">
                <a:solidFill>
                  <a:srgbClr val="FF9900"/>
                </a:solidFill>
                <a:latin typeface="Arial"/>
                <a:ea typeface="Arial"/>
                <a:cs typeface="Arial"/>
                <a:sym typeface="Arial"/>
              </a:rPr>
              <a:t> [dspace-source] / dspace / config / emails / register</a:t>
            </a:r>
            <a:endParaRPr sz="1800">
              <a:solidFill>
                <a:srgbClr val="FF9900"/>
              </a:solidFill>
            </a:endParaRPr>
          </a:p>
        </p:txBody>
      </p:sp>
      <p:sp>
        <p:nvSpPr>
          <p:cNvPr id="729" name="Google Shape;729;p96"/>
          <p:cNvSpPr/>
          <p:nvPr/>
        </p:nvSpPr>
        <p:spPr>
          <a:xfrm>
            <a:off x="864000" y="1584000"/>
            <a:ext cx="8955000" cy="341676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0" name="Google Shape;730;p96"/>
          <p:cNvSpPr/>
          <p:nvPr/>
        </p:nvSpPr>
        <p:spPr>
          <a:xfrm>
            <a:off x="1512000" y="1512360"/>
            <a:ext cx="6407640" cy="3311640"/>
          </a:xfrm>
          <a:prstGeom prst="rect">
            <a:avLst/>
          </a:prstGeom>
          <a:solidFill>
            <a:srgbClr val="FFFFFF"/>
          </a:solid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457200" marR="0" rtl="0" algn="l">
              <a:spcBef>
                <a:spcPts val="0"/>
              </a:spcBef>
              <a:spcAft>
                <a:spcPts val="0"/>
              </a:spcAft>
              <a:buNone/>
            </a:pPr>
            <a:r>
              <a:rPr lang="es" sz="1400">
                <a:latin typeface="Arial"/>
                <a:ea typeface="Arial"/>
                <a:cs typeface="Arial"/>
                <a:sym typeface="Arial"/>
              </a:rPr>
              <a:t># E-mail sent to DSpace users when they register for an account</a:t>
            </a:r>
            <a:endParaRPr sz="1800"/>
          </a:p>
          <a:p>
            <a:pPr indent="0" lvl="0" marL="457200" marR="0" rtl="0" algn="l">
              <a:spcBef>
                <a:spcPts val="0"/>
              </a:spcBef>
              <a:spcAft>
                <a:spcPts val="0"/>
              </a:spcAft>
              <a:buNone/>
            </a:pPr>
            <a:r>
              <a:rPr lang="es" sz="1400">
                <a:latin typeface="Arial"/>
                <a:ea typeface="Arial"/>
                <a:cs typeface="Arial"/>
                <a:sym typeface="Arial"/>
              </a:rPr>
              <a:t>#</a:t>
            </a:r>
            <a:endParaRPr sz="1800"/>
          </a:p>
          <a:p>
            <a:pPr indent="0" lvl="0" marL="457200" marR="0" rtl="0" algn="l">
              <a:spcBef>
                <a:spcPts val="0"/>
              </a:spcBef>
              <a:spcAft>
                <a:spcPts val="0"/>
              </a:spcAft>
              <a:buNone/>
            </a:pPr>
            <a:r>
              <a:rPr lang="es" sz="1400">
                <a:latin typeface="Arial"/>
                <a:ea typeface="Arial"/>
                <a:cs typeface="Arial"/>
                <a:sym typeface="Arial"/>
              </a:rPr>
              <a:t># Parameters: {0} is expanded to a special registration URL</a:t>
            </a:r>
            <a:endParaRPr sz="1800"/>
          </a:p>
          <a:p>
            <a:pPr indent="0" lvl="0" marL="457200" marR="0" rtl="0" algn="l">
              <a:spcBef>
                <a:spcPts val="0"/>
              </a:spcBef>
              <a:spcAft>
                <a:spcPts val="0"/>
              </a:spcAft>
              <a:buNone/>
            </a:pPr>
            <a:r>
              <a:rPr lang="es" sz="1400">
                <a:latin typeface="Arial"/>
                <a:ea typeface="Arial"/>
                <a:cs typeface="Arial"/>
                <a:sym typeface="Arial"/>
              </a:rPr>
              <a:t>#</a:t>
            </a:r>
            <a:endParaRPr sz="1800"/>
          </a:p>
          <a:p>
            <a:pPr indent="0" lvl="0" marL="457200" marR="0" rtl="0" algn="l">
              <a:spcBef>
                <a:spcPts val="0"/>
              </a:spcBef>
              <a:spcAft>
                <a:spcPts val="0"/>
              </a:spcAft>
              <a:buNone/>
            </a:pPr>
            <a:r>
              <a:rPr lang="es" sz="1400">
                <a:latin typeface="Arial"/>
                <a:ea typeface="Arial"/>
                <a:cs typeface="Arial"/>
                <a:sym typeface="Arial"/>
              </a:rPr>
              <a:t># See org.dspace.core.Email for information on the format of this file.</a:t>
            </a:r>
            <a:endParaRPr sz="1800"/>
          </a:p>
          <a:p>
            <a:pPr indent="0" lvl="0" marL="457200" marR="0" rtl="0" algn="l">
              <a:spcBef>
                <a:spcPts val="0"/>
              </a:spcBef>
              <a:spcAft>
                <a:spcPts val="0"/>
              </a:spcAft>
              <a:buNone/>
            </a:pPr>
            <a:r>
              <a:rPr lang="es" sz="1400">
                <a:latin typeface="Arial"/>
                <a:ea typeface="Arial"/>
                <a:cs typeface="Arial"/>
                <a:sym typeface="Arial"/>
              </a:rPr>
              <a:t>#</a:t>
            </a:r>
            <a:endParaRPr sz="1800"/>
          </a:p>
          <a:p>
            <a:pPr indent="0" lvl="0" marL="457200" marR="0" rtl="0" algn="l">
              <a:spcBef>
                <a:spcPts val="0"/>
              </a:spcBef>
              <a:spcAft>
                <a:spcPts val="0"/>
              </a:spcAft>
              <a:buNone/>
            </a:pPr>
            <a:r>
              <a:rPr lang="es" sz="1400">
                <a:latin typeface="Arial"/>
                <a:ea typeface="Arial"/>
                <a:cs typeface="Arial"/>
                <a:sym typeface="Arial"/>
              </a:rPr>
              <a:t>Subject: DSpace Account Registration</a:t>
            </a:r>
            <a:endParaRPr sz="1800"/>
          </a:p>
          <a:p>
            <a:pPr indent="0" lvl="0" marL="457200" marR="0" rtl="0" algn="l">
              <a:spcBef>
                <a:spcPts val="0"/>
              </a:spcBef>
              <a:spcAft>
                <a:spcPts val="0"/>
              </a:spcAft>
              <a:buNone/>
            </a:pPr>
            <a:r>
              <a:rPr lang="es" sz="1400">
                <a:latin typeface="Arial"/>
                <a:ea typeface="Arial"/>
                <a:cs typeface="Arial"/>
                <a:sym typeface="Arial"/>
              </a:rPr>
              <a:t>To complete registration for a DSpace account, please click the link</a:t>
            </a:r>
            <a:endParaRPr sz="1800"/>
          </a:p>
          <a:p>
            <a:pPr indent="0" lvl="0" marL="457200" marR="0" rtl="0" algn="l">
              <a:spcBef>
                <a:spcPts val="0"/>
              </a:spcBef>
              <a:spcAft>
                <a:spcPts val="0"/>
              </a:spcAft>
              <a:buNone/>
            </a:pPr>
            <a:r>
              <a:rPr lang="es" sz="1400">
                <a:latin typeface="Arial"/>
                <a:ea typeface="Arial"/>
                <a:cs typeface="Arial"/>
                <a:sym typeface="Arial"/>
              </a:rPr>
              <a:t>below:</a:t>
            </a:r>
            <a:endParaRPr sz="1800"/>
          </a:p>
          <a:p>
            <a:pPr indent="0" lvl="0" marL="457200" marR="0" rtl="0" algn="l">
              <a:spcBef>
                <a:spcPts val="0"/>
              </a:spcBef>
              <a:spcAft>
                <a:spcPts val="0"/>
              </a:spcAft>
              <a:buNone/>
            </a:pPr>
            <a:r>
              <a:rPr lang="es" sz="1400">
                <a:latin typeface="Arial"/>
                <a:ea typeface="Arial"/>
                <a:cs typeface="Arial"/>
                <a:sym typeface="Arial"/>
              </a:rPr>
              <a:t>  {0}</a:t>
            </a:r>
            <a:endParaRPr sz="1800"/>
          </a:p>
          <a:p>
            <a:pPr indent="0" lvl="0" marL="457200" marR="0" rtl="0" algn="l">
              <a:spcBef>
                <a:spcPts val="0"/>
              </a:spcBef>
              <a:spcAft>
                <a:spcPts val="0"/>
              </a:spcAft>
              <a:buNone/>
            </a:pPr>
            <a:r>
              <a:rPr lang="es" sz="1400">
                <a:latin typeface="Arial"/>
                <a:ea typeface="Arial"/>
                <a:cs typeface="Arial"/>
                <a:sym typeface="Arial"/>
              </a:rPr>
              <a:t>If you need assistance with your account, please email</a:t>
            </a:r>
            <a:endParaRPr sz="1800"/>
          </a:p>
          <a:p>
            <a:pPr indent="0" lvl="0" marL="457200" marR="0" rtl="0" algn="l">
              <a:spcBef>
                <a:spcPts val="0"/>
              </a:spcBef>
              <a:spcAft>
                <a:spcPts val="0"/>
              </a:spcAft>
              <a:buNone/>
            </a:pPr>
            <a:r>
              <a:rPr lang="es" sz="1400">
                <a:latin typeface="Arial"/>
                <a:ea typeface="Arial"/>
                <a:cs typeface="Arial"/>
                <a:sym typeface="Arial"/>
              </a:rPr>
              <a:t>dspace-help@myu.edu or call us at xxx-555-xxxx.</a:t>
            </a:r>
            <a:endParaRPr sz="1800"/>
          </a:p>
          <a:p>
            <a:pPr indent="0" lvl="0" marL="457200" marR="0" rtl="0" algn="l">
              <a:spcBef>
                <a:spcPts val="0"/>
              </a:spcBef>
              <a:spcAft>
                <a:spcPts val="0"/>
              </a:spcAft>
              <a:buNone/>
            </a:pPr>
            <a:r>
              <a:rPr lang="es" sz="1400">
                <a:latin typeface="Arial"/>
                <a:ea typeface="Arial"/>
                <a:cs typeface="Arial"/>
                <a:sym typeface="Arial"/>
              </a:rPr>
              <a:t>The DSpace Team</a:t>
            </a: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97"/>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Internacionalización</a:t>
            </a:r>
            <a:endParaRPr sz="1800"/>
          </a:p>
        </p:txBody>
      </p:sp>
      <p:sp>
        <p:nvSpPr>
          <p:cNvPr id="736" name="Google Shape;736;p97"/>
          <p:cNvSpPr/>
          <p:nvPr/>
        </p:nvSpPr>
        <p:spPr>
          <a:xfrm>
            <a:off x="542925" y="1008000"/>
            <a:ext cx="7905600" cy="4926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a:t>Instalación multilenguaje</a:t>
            </a:r>
            <a:endParaRPr b="1"/>
          </a:p>
          <a:p>
            <a:pPr indent="0" lvl="0" marL="0" marR="0" rtl="0" algn="l">
              <a:spcBef>
                <a:spcPts val="0"/>
              </a:spcBef>
              <a:spcAft>
                <a:spcPts val="0"/>
              </a:spcAft>
              <a:buNone/>
            </a:pPr>
            <a:r>
              <a:t/>
            </a:r>
            <a:endParaRPr b="1" sz="1200"/>
          </a:p>
          <a:p>
            <a:pPr indent="0" lvl="0" marL="0" marR="0" rtl="0" algn="l">
              <a:spcBef>
                <a:spcPts val="0"/>
              </a:spcBef>
              <a:spcAft>
                <a:spcPts val="0"/>
              </a:spcAft>
              <a:buNone/>
            </a:pPr>
            <a:r>
              <a:rPr lang="es">
                <a:latin typeface="Arial"/>
                <a:ea typeface="Arial"/>
                <a:cs typeface="Arial"/>
                <a:sym typeface="Arial"/>
              </a:rPr>
              <a:t>Para implementar una versión multilingüe de DSpace, debe configurar dos parámetros en</a:t>
            </a:r>
            <a:endParaRPr>
              <a:latin typeface="Arial"/>
              <a:ea typeface="Arial"/>
              <a:cs typeface="Arial"/>
              <a:sym typeface="Arial"/>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s" sz="1200">
                <a:solidFill>
                  <a:srgbClr val="FF9900"/>
                </a:solidFill>
              </a:rPr>
              <a:t>[dspace-source]</a:t>
            </a:r>
            <a:r>
              <a:rPr lang="es" sz="1200">
                <a:solidFill>
                  <a:srgbClr val="FF9900"/>
                </a:solidFill>
                <a:latin typeface="Arial"/>
                <a:ea typeface="Arial"/>
                <a:cs typeface="Arial"/>
                <a:sym typeface="Arial"/>
              </a:rPr>
              <a:t> / dspace / config / local.cfg</a:t>
            </a:r>
            <a:endParaRPr sz="1200">
              <a:solidFill>
                <a:srgbClr val="FF9900"/>
              </a:solidFill>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a:latin typeface="Arial"/>
                <a:ea typeface="Arial"/>
                <a:cs typeface="Arial"/>
                <a:sym typeface="Arial"/>
              </a:rPr>
              <a:t>Los Locales pueden tener el formato country, country_language, country_language_variant.</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s">
                <a:latin typeface="Arial"/>
                <a:ea typeface="Arial"/>
                <a:cs typeface="Arial"/>
                <a:sym typeface="Arial"/>
              </a:rPr>
              <a:t>De acuerdo con los idiomas que desea admitir, debe asegurarse de que todos los archivos relacionados con i18n estén disponibles. </a:t>
            </a:r>
            <a:endParaRPr>
              <a:latin typeface="Arial"/>
              <a:ea typeface="Arial"/>
              <a:cs typeface="Arial"/>
              <a:sym typeface="Arial"/>
            </a:endParaRPr>
          </a:p>
          <a:p>
            <a:pPr indent="0" lvl="0" marL="0" marR="0" rtl="0" algn="l">
              <a:spcBef>
                <a:spcPts val="0"/>
              </a:spcBef>
              <a:spcAft>
                <a:spcPts val="0"/>
              </a:spcAft>
              <a:buNone/>
            </a:pPr>
            <a:r>
              <a:t/>
            </a:r>
            <a:endParaRPr/>
          </a:p>
          <a:p>
            <a:pPr indent="0" lvl="0" marL="0" rtl="0">
              <a:spcBef>
                <a:spcPts val="0"/>
              </a:spcBef>
              <a:spcAft>
                <a:spcPts val="0"/>
              </a:spcAft>
              <a:buClr>
                <a:schemeClr val="dk1"/>
              </a:buClr>
              <a:buFont typeface="Arial"/>
              <a:buNone/>
            </a:pPr>
            <a:r>
              <a:rPr b="1" lang="es">
                <a:solidFill>
                  <a:schemeClr val="dk1"/>
                </a:solidFill>
              </a:rPr>
              <a:t>Diccionarios</a:t>
            </a:r>
            <a:endParaRPr>
              <a:solidFill>
                <a:schemeClr val="dk1"/>
              </a:solidFill>
            </a:endParaRPr>
          </a:p>
          <a:p>
            <a:pPr indent="0" lvl="0" marL="0" rtl="0">
              <a:spcBef>
                <a:spcPts val="0"/>
              </a:spcBef>
              <a:spcAft>
                <a:spcPts val="0"/>
              </a:spcAft>
              <a:buNone/>
            </a:pPr>
            <a:r>
              <a:rPr lang="es">
                <a:solidFill>
                  <a:schemeClr val="dk1"/>
                </a:solidFill>
              </a:rPr>
              <a:t>Ubicación: </a:t>
            </a:r>
            <a:endParaRPr>
              <a:solidFill>
                <a:schemeClr val="dk1"/>
              </a:solidFill>
            </a:endParaRPr>
          </a:p>
          <a:p>
            <a:pPr indent="0" lvl="0" marL="0" rtl="0">
              <a:spcBef>
                <a:spcPts val="0"/>
              </a:spcBef>
              <a:spcAft>
                <a:spcPts val="0"/>
              </a:spcAft>
              <a:buNone/>
            </a:pPr>
            <a:r>
              <a:t/>
            </a:r>
            <a:endParaRPr sz="1000">
              <a:solidFill>
                <a:schemeClr val="dk1"/>
              </a:solidFill>
            </a:endParaRPr>
          </a:p>
          <a:p>
            <a:pPr indent="0" lvl="0" marL="0" rtl="0">
              <a:spcBef>
                <a:spcPts val="0"/>
              </a:spcBef>
              <a:spcAft>
                <a:spcPts val="0"/>
              </a:spcAft>
              <a:buNone/>
            </a:pPr>
            <a:r>
              <a:rPr lang="es" sz="1200">
                <a:solidFill>
                  <a:srgbClr val="FF9900"/>
                </a:solidFill>
              </a:rPr>
              <a:t>[dspace-source] / dspace / modules / xmlui / src / main / webapp / i18n</a:t>
            </a:r>
            <a:endParaRPr sz="1200">
              <a:solidFill>
                <a:srgbClr val="FF9900"/>
              </a:solidFill>
            </a:endParaRPr>
          </a:p>
          <a:p>
            <a:pPr indent="-304800" lvl="0" marL="457200" rtl="0">
              <a:spcBef>
                <a:spcPts val="0"/>
              </a:spcBef>
              <a:spcAft>
                <a:spcPts val="0"/>
              </a:spcAft>
              <a:buClr>
                <a:srgbClr val="FF9900"/>
              </a:buClr>
              <a:buSzPts val="1200"/>
              <a:buChar char="●"/>
            </a:pPr>
            <a:r>
              <a:rPr lang="es" sz="1200">
                <a:solidFill>
                  <a:srgbClr val="FF9900"/>
                </a:solidFill>
              </a:rPr>
              <a:t>messages.xml </a:t>
            </a:r>
            <a:endParaRPr sz="1200">
              <a:solidFill>
                <a:srgbClr val="FF9900"/>
              </a:solidFill>
            </a:endParaRPr>
          </a:p>
          <a:p>
            <a:pPr indent="-304800" lvl="0" marL="457200" rtl="0">
              <a:spcBef>
                <a:spcPts val="0"/>
              </a:spcBef>
              <a:spcAft>
                <a:spcPts val="0"/>
              </a:spcAft>
              <a:buClr>
                <a:srgbClr val="FF9900"/>
              </a:buClr>
              <a:buSzPts val="1200"/>
              <a:buChar char="●"/>
            </a:pPr>
            <a:r>
              <a:rPr lang="es" sz="1200">
                <a:solidFill>
                  <a:srgbClr val="FF9900"/>
                </a:solidFill>
              </a:rPr>
              <a:t>messages_es.xml </a:t>
            </a:r>
            <a:endParaRPr sz="1200">
              <a:solidFill>
                <a:srgbClr val="FF9900"/>
              </a:solidFill>
            </a:endParaRPr>
          </a:p>
          <a:p>
            <a:pPr indent="0" lvl="0" marL="0" rtl="0">
              <a:spcBef>
                <a:spcPts val="0"/>
              </a:spcBef>
              <a:spcAft>
                <a:spcPts val="0"/>
              </a:spcAft>
              <a:buClr>
                <a:schemeClr val="dk1"/>
              </a:buClr>
              <a:buFont typeface="Arial"/>
              <a:buNone/>
            </a:pPr>
            <a:r>
              <a:t/>
            </a:r>
            <a:endParaRPr>
              <a:solidFill>
                <a:schemeClr val="dk1"/>
              </a:solidFill>
            </a:endParaRPr>
          </a:p>
          <a:p>
            <a:pPr indent="0" lvl="0" marL="0" rtl="0">
              <a:spcBef>
                <a:spcPts val="0"/>
              </a:spcBef>
              <a:spcAft>
                <a:spcPts val="0"/>
              </a:spcAft>
              <a:buNone/>
            </a:pPr>
            <a:r>
              <a:rPr lang="es">
                <a:solidFill>
                  <a:schemeClr val="dk1"/>
                </a:solidFill>
              </a:rPr>
              <a:t>Estructura:</a:t>
            </a:r>
            <a:endParaRPr sz="1200">
              <a:solidFill>
                <a:schemeClr val="dk1"/>
              </a:solidFill>
            </a:endParaRPr>
          </a:p>
          <a:p>
            <a:pPr indent="457200" lvl="0" marL="1371600" rtl="0">
              <a:spcBef>
                <a:spcPts val="0"/>
              </a:spcBef>
              <a:spcAft>
                <a:spcPts val="0"/>
              </a:spcAft>
              <a:buNone/>
            </a:pPr>
            <a:r>
              <a:rPr lang="es" sz="1200">
                <a:solidFill>
                  <a:schemeClr val="dk1"/>
                </a:solidFill>
              </a:rPr>
              <a:t>&lt;</a:t>
            </a:r>
            <a:r>
              <a:rPr lang="es" sz="1200">
                <a:solidFill>
                  <a:srgbClr val="0000FF"/>
                </a:solidFill>
              </a:rPr>
              <a:t>message</a:t>
            </a:r>
            <a:r>
              <a:rPr lang="es" sz="1200">
                <a:solidFill>
                  <a:schemeClr val="dk1"/>
                </a:solidFill>
              </a:rPr>
              <a:t> </a:t>
            </a:r>
            <a:r>
              <a:rPr lang="es" sz="1200">
                <a:solidFill>
                  <a:srgbClr val="38761D"/>
                </a:solidFill>
              </a:rPr>
              <a:t>key</a:t>
            </a:r>
            <a:r>
              <a:rPr lang="es" sz="1200">
                <a:solidFill>
                  <a:schemeClr val="dk1"/>
                </a:solidFill>
              </a:rPr>
              <a:t>="</a:t>
            </a:r>
            <a:r>
              <a:rPr lang="es" sz="1200">
                <a:solidFill>
                  <a:srgbClr val="FF0000"/>
                </a:solidFill>
              </a:rPr>
              <a:t>xmlui.general.dspace_home</a:t>
            </a:r>
            <a:r>
              <a:rPr lang="es" sz="1200">
                <a:solidFill>
                  <a:schemeClr val="dk1"/>
                </a:solidFill>
              </a:rPr>
              <a:t>"&gt;Principal&lt;/</a:t>
            </a:r>
            <a:r>
              <a:rPr lang="es" sz="1200">
                <a:solidFill>
                  <a:srgbClr val="0000FF"/>
                </a:solidFill>
              </a:rPr>
              <a:t>message</a:t>
            </a:r>
            <a:r>
              <a:rPr lang="es" sz="1200">
                <a:solidFill>
                  <a:schemeClr val="dk1"/>
                </a:solidFill>
              </a:rPr>
              <a:t>&gt;</a:t>
            </a:r>
            <a:endParaRPr sz="1200">
              <a:solidFill>
                <a:schemeClr val="dk1"/>
              </a:solidFill>
            </a:endParaRPr>
          </a:p>
          <a:p>
            <a:pPr indent="0" lvl="0" marL="0" rtl="0">
              <a:spcBef>
                <a:spcPts val="0"/>
              </a:spcBef>
              <a:spcAft>
                <a:spcPts val="0"/>
              </a:spcAft>
              <a:buClr>
                <a:schemeClr val="dk1"/>
              </a:buClr>
              <a:buFont typeface="Arial"/>
              <a:buNone/>
            </a:pPr>
            <a:r>
              <a:t/>
            </a:r>
            <a:endParaRPr sz="1200">
              <a:solidFill>
                <a:schemeClr val="dk1"/>
              </a:solidFill>
            </a:endParaRPr>
          </a:p>
          <a:p>
            <a:pPr indent="0" lvl="0" marL="0" rtl="0">
              <a:spcBef>
                <a:spcPts val="0"/>
              </a:spcBef>
              <a:spcAft>
                <a:spcPts val="0"/>
              </a:spcAft>
              <a:buClr>
                <a:schemeClr val="dk1"/>
              </a:buClr>
              <a:buFont typeface="Arial"/>
              <a:buNone/>
            </a:pPr>
            <a:r>
              <a:t/>
            </a:r>
            <a:endParaRPr sz="1800">
              <a:solidFill>
                <a:schemeClr val="dk1"/>
              </a:solidFill>
            </a:endParaRPr>
          </a:p>
          <a:p>
            <a:pPr indent="0" lvl="0" marL="0" rtl="0">
              <a:spcBef>
                <a:spcPts val="0"/>
              </a:spcBef>
              <a:spcAft>
                <a:spcPts val="0"/>
              </a:spcAft>
              <a:buClr>
                <a:schemeClr val="dk1"/>
              </a:buClr>
              <a:buFont typeface="Arial"/>
              <a:buNone/>
            </a:pPr>
            <a:r>
              <a:t/>
            </a:r>
            <a:endParaRPr sz="1800">
              <a:solidFill>
                <a:schemeClr val="dk1"/>
              </a:solidFill>
            </a:endParaRPr>
          </a:p>
          <a:p>
            <a:pPr indent="0" lvl="0" marL="0" marR="0" rtl="0" algn="l">
              <a:spcBef>
                <a:spcPts val="0"/>
              </a:spcBef>
              <a:spcAft>
                <a:spcPts val="0"/>
              </a:spcAft>
              <a:buNone/>
            </a:pPr>
            <a:r>
              <a:t/>
            </a:r>
            <a:endParaRPr sz="10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pic>
        <p:nvPicPr>
          <p:cNvPr id="737" name="Google Shape;737;p97"/>
          <p:cNvPicPr preferRelativeResize="0"/>
          <p:nvPr/>
        </p:nvPicPr>
        <p:blipFill rotWithShape="1">
          <a:blip r:embed="rId3">
            <a:alphaModFix/>
          </a:blip>
          <a:srcRect b="0" l="0" r="0" t="0"/>
          <a:stretch/>
        </p:blipFill>
        <p:spPr>
          <a:xfrm>
            <a:off x="8064000" y="72000"/>
            <a:ext cx="430920" cy="430920"/>
          </a:xfrm>
          <a:prstGeom prst="rect">
            <a:avLst/>
          </a:prstGeom>
          <a:noFill/>
          <a:ln>
            <a:noFill/>
          </a:ln>
        </p:spPr>
      </p:pic>
      <p:sp>
        <p:nvSpPr>
          <p:cNvPr id="738" name="Google Shape;738;p97"/>
          <p:cNvSpPr txBox="1"/>
          <p:nvPr/>
        </p:nvSpPr>
        <p:spPr>
          <a:xfrm>
            <a:off x="1123950" y="2102550"/>
            <a:ext cx="4800600" cy="7617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chemeClr val="dk1"/>
                </a:solidFill>
              </a:rPr>
              <a:t>default.locale = es</a:t>
            </a:r>
            <a:endParaRPr sz="1200">
              <a:solidFill>
                <a:schemeClr val="dk1"/>
              </a:solidFill>
            </a:endParaRPr>
          </a:p>
          <a:p>
            <a:pPr indent="0" lvl="0" marL="0" rtl="0">
              <a:spcBef>
                <a:spcPts val="0"/>
              </a:spcBef>
              <a:spcAft>
                <a:spcPts val="0"/>
              </a:spcAft>
              <a:buNone/>
            </a:pPr>
            <a:r>
              <a:rPr lang="es" sz="1200">
                <a:solidFill>
                  <a:schemeClr val="dk1"/>
                </a:solidFill>
              </a:rPr>
              <a:t>webui.supported.locales = es, en</a:t>
            </a:r>
            <a:endParaRPr sz="1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98"/>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Internacionalización</a:t>
            </a:r>
            <a:endParaRPr sz="1800"/>
          </a:p>
        </p:txBody>
      </p:sp>
      <p:sp>
        <p:nvSpPr>
          <p:cNvPr id="744" name="Google Shape;744;p98"/>
          <p:cNvSpPr/>
          <p:nvPr/>
        </p:nvSpPr>
        <p:spPr>
          <a:xfrm>
            <a:off x="542925" y="1008000"/>
            <a:ext cx="7905600" cy="4926000"/>
          </a:xfrm>
          <a:prstGeom prst="rect">
            <a:avLst/>
          </a:prstGeom>
          <a:noFill/>
          <a:ln>
            <a:noFill/>
          </a:ln>
        </p:spPr>
        <p:txBody>
          <a:bodyPr anchorCtr="0" anchor="t" bIns="45000" lIns="90000" spcFirstLastPara="1" rIns="90000" wrap="square" tIns="45000">
            <a:noAutofit/>
          </a:bodyPr>
          <a:lstStyle/>
          <a:p>
            <a:pPr indent="457200" lvl="0" marL="914400" rtl="0">
              <a:spcBef>
                <a:spcPts val="0"/>
              </a:spcBef>
              <a:spcAft>
                <a:spcPts val="0"/>
              </a:spcAft>
              <a:buNone/>
            </a:pPr>
            <a:r>
              <a:t/>
            </a:r>
            <a:endParaRPr sz="1200">
              <a:solidFill>
                <a:schemeClr val="dk1"/>
              </a:solidFill>
            </a:endParaRPr>
          </a:p>
          <a:p>
            <a:pPr indent="0" lvl="0" marL="0" rtl="0">
              <a:spcBef>
                <a:spcPts val="0"/>
              </a:spcBef>
              <a:spcAft>
                <a:spcPts val="0"/>
              </a:spcAft>
              <a:buNone/>
            </a:pPr>
            <a:r>
              <a:t/>
            </a:r>
            <a:endParaRPr sz="12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marR="0" rtl="0" algn="l">
              <a:spcBef>
                <a:spcPts val="0"/>
              </a:spcBef>
              <a:spcAft>
                <a:spcPts val="0"/>
              </a:spcAft>
              <a:buNone/>
            </a:pPr>
            <a:r>
              <a:t/>
            </a:r>
            <a:endParaRPr sz="10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pic>
        <p:nvPicPr>
          <p:cNvPr id="745" name="Google Shape;745;p98"/>
          <p:cNvPicPr preferRelativeResize="0"/>
          <p:nvPr/>
        </p:nvPicPr>
        <p:blipFill rotWithShape="1">
          <a:blip r:embed="rId3">
            <a:alphaModFix/>
          </a:blip>
          <a:srcRect b="0" l="0" r="0" t="0"/>
          <a:stretch/>
        </p:blipFill>
        <p:spPr>
          <a:xfrm>
            <a:off x="8064000" y="72000"/>
            <a:ext cx="430920" cy="430920"/>
          </a:xfrm>
          <a:prstGeom prst="rect">
            <a:avLst/>
          </a:prstGeom>
          <a:noFill/>
          <a:ln>
            <a:noFill/>
          </a:ln>
        </p:spPr>
      </p:pic>
      <p:pic>
        <p:nvPicPr>
          <p:cNvPr id="746" name="Google Shape;746;p98"/>
          <p:cNvPicPr preferRelativeResize="0"/>
          <p:nvPr/>
        </p:nvPicPr>
        <p:blipFill>
          <a:blip r:embed="rId4">
            <a:alphaModFix/>
          </a:blip>
          <a:stretch>
            <a:fillRect/>
          </a:stretch>
        </p:blipFill>
        <p:spPr>
          <a:xfrm>
            <a:off x="712263" y="1547813"/>
            <a:ext cx="7972425" cy="3762375"/>
          </a:xfrm>
          <a:prstGeom prst="rect">
            <a:avLst/>
          </a:prstGeom>
          <a:noFill/>
          <a:ln cap="flat" cmpd="sng" w="9525">
            <a:solidFill>
              <a:srgbClr val="4A86E8"/>
            </a:solidFill>
            <a:prstDash val="solid"/>
            <a:round/>
            <a:headEnd len="sm" w="sm" type="none"/>
            <a:tailEnd len="sm" w="sm" type="none"/>
          </a:ln>
        </p:spPr>
      </p:pic>
      <p:sp>
        <p:nvSpPr>
          <p:cNvPr id="747" name="Google Shape;747;p98"/>
          <p:cNvSpPr txBox="1"/>
          <p:nvPr/>
        </p:nvSpPr>
        <p:spPr>
          <a:xfrm>
            <a:off x="457200" y="968700"/>
            <a:ext cx="6315000" cy="39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9900"/>
                </a:solidFill>
              </a:rPr>
              <a:t>[dspace-source] / dspace / modules / xmlui / src / main / webapp / i18n / messages_es.xml</a:t>
            </a:r>
            <a:endParaRPr sz="1200">
              <a:solidFill>
                <a:srgbClr val="FF99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99"/>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Autenticación</a:t>
            </a:r>
            <a:endParaRPr sz="1800"/>
          </a:p>
        </p:txBody>
      </p:sp>
      <p:sp>
        <p:nvSpPr>
          <p:cNvPr id="753" name="Google Shape;753;p99"/>
          <p:cNvSpPr/>
          <p:nvPr/>
        </p:nvSpPr>
        <p:spPr>
          <a:xfrm>
            <a:off x="864000" y="2664000"/>
            <a:ext cx="179640" cy="5450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
        <p:nvSpPr>
          <p:cNvPr id="754" name="Google Shape;754;p99"/>
          <p:cNvSpPr/>
          <p:nvPr/>
        </p:nvSpPr>
        <p:spPr>
          <a:xfrm>
            <a:off x="864000" y="724676"/>
            <a:ext cx="7990200" cy="5085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sz="1800">
                <a:solidFill>
                  <a:srgbClr val="FF9900"/>
                </a:solidFill>
                <a:latin typeface="Arial"/>
                <a:ea typeface="Arial"/>
                <a:cs typeface="Arial"/>
                <a:sym typeface="Arial"/>
              </a:rPr>
              <a:t>[dspace-source] / config / modules / authentication.cfg</a:t>
            </a:r>
            <a:endParaRPr sz="1800">
              <a:solidFill>
                <a:srgbClr val="FF9900"/>
              </a:solidFill>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rPr b="1" lang="es" sz="1400">
                <a:latin typeface="Arial"/>
                <a:ea typeface="Arial"/>
                <a:cs typeface="Arial"/>
                <a:sym typeface="Arial"/>
              </a:rPr>
              <a:t>Authentication by Password (DEFAULT)</a:t>
            </a:r>
            <a:endParaRPr sz="1800"/>
          </a:p>
          <a:p>
            <a:pPr indent="0" lvl="0" marL="0" marR="0" rtl="0" algn="l">
              <a:spcBef>
                <a:spcPts val="0"/>
              </a:spcBef>
              <a:spcAft>
                <a:spcPts val="0"/>
              </a:spcAft>
              <a:buNone/>
            </a:pPr>
            <a:r>
              <a:rPr lang="es" sz="1200">
                <a:latin typeface="Arial"/>
                <a:ea typeface="Arial"/>
                <a:cs typeface="Arial"/>
                <a:sym typeface="Arial"/>
              </a:rPr>
              <a:t>plugin.sequence.org.dspace.authenticate.AuthenticationMethod = org.dspace.authenticate.PasswordAuthentication</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200">
                <a:solidFill>
                  <a:srgbClr val="FF9900"/>
                </a:solidFill>
              </a:rPr>
              <a:t>[dspace-source] </a:t>
            </a:r>
            <a:r>
              <a:rPr lang="es" sz="1200">
                <a:solidFill>
                  <a:srgbClr val="FF9900"/>
                </a:solidFill>
                <a:latin typeface="Arial"/>
                <a:ea typeface="Arial"/>
                <a:cs typeface="Arial"/>
                <a:sym typeface="Arial"/>
              </a:rPr>
              <a:t>/ config / modules / authentication-password.cfg</a:t>
            </a:r>
            <a:endParaRPr sz="1800">
              <a:solidFill>
                <a:srgbClr val="FF9900"/>
              </a:solidFill>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b="1"/>
          </a:p>
          <a:p>
            <a:pPr indent="0" lvl="0" marL="0" marR="0" rtl="0" algn="l">
              <a:spcBef>
                <a:spcPts val="0"/>
              </a:spcBef>
              <a:spcAft>
                <a:spcPts val="0"/>
              </a:spcAft>
              <a:buNone/>
            </a:pPr>
            <a:r>
              <a:rPr b="1" lang="es" sz="1400">
                <a:latin typeface="Arial"/>
                <a:ea typeface="Arial"/>
                <a:cs typeface="Arial"/>
                <a:sym typeface="Arial"/>
              </a:rPr>
              <a:t>IP Address based Authentication</a:t>
            </a:r>
            <a:endParaRPr sz="1800"/>
          </a:p>
          <a:p>
            <a:pPr indent="0" lvl="0" marL="0" marR="0" rtl="0" algn="l">
              <a:spcBef>
                <a:spcPts val="0"/>
              </a:spcBef>
              <a:spcAft>
                <a:spcPts val="0"/>
              </a:spcAft>
              <a:buNone/>
            </a:pPr>
            <a:r>
              <a:rPr lang="es" sz="1200">
                <a:latin typeface="Arial"/>
                <a:ea typeface="Arial"/>
                <a:cs typeface="Arial"/>
                <a:sym typeface="Arial"/>
              </a:rPr>
              <a:t>plugin.sequence.org.dspace.authenticate.AuthenticationMethod = org.dspace.authenticate.IPAuthentication</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200">
                <a:latin typeface="Arial"/>
                <a:ea typeface="Arial"/>
                <a:cs typeface="Arial"/>
                <a:sym typeface="Arial"/>
              </a:rPr>
              <a:t>Archivo de configuraciones:</a:t>
            </a:r>
            <a:endParaRPr sz="1800"/>
          </a:p>
          <a:p>
            <a:pPr indent="0" lvl="0" marL="0" marR="0" rtl="0" algn="l">
              <a:spcBef>
                <a:spcPts val="0"/>
              </a:spcBef>
              <a:spcAft>
                <a:spcPts val="0"/>
              </a:spcAft>
              <a:buNone/>
            </a:pPr>
            <a:r>
              <a:rPr lang="es" sz="1200">
                <a:solidFill>
                  <a:srgbClr val="FF9900"/>
                </a:solidFill>
              </a:rPr>
              <a:t>[dspace-source] </a:t>
            </a:r>
            <a:r>
              <a:rPr lang="es" sz="1200">
                <a:solidFill>
                  <a:srgbClr val="FF9900"/>
                </a:solidFill>
                <a:latin typeface="Arial"/>
                <a:ea typeface="Arial"/>
                <a:cs typeface="Arial"/>
                <a:sym typeface="Arial"/>
              </a:rPr>
              <a:t>/ config / modules / authentication-ip.cfg</a:t>
            </a:r>
            <a:endParaRPr sz="1800">
              <a:solidFill>
                <a:srgbClr val="FF9900"/>
              </a:solidFill>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200">
                <a:latin typeface="Arial"/>
                <a:ea typeface="Arial"/>
                <a:cs typeface="Arial"/>
                <a:sym typeface="Arial"/>
              </a:rPr>
              <a:t> </a:t>
            </a:r>
            <a:endParaRPr sz="1800"/>
          </a:p>
        </p:txBody>
      </p:sp>
      <p:sp>
        <p:nvSpPr>
          <p:cNvPr id="755" name="Google Shape;755;p99"/>
          <p:cNvSpPr txBox="1"/>
          <p:nvPr/>
        </p:nvSpPr>
        <p:spPr>
          <a:xfrm>
            <a:off x="1043650" y="2266950"/>
            <a:ext cx="6457800" cy="8856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chemeClr val="dk1"/>
                </a:solidFill>
              </a:rPr>
              <a:t>authentication-password.domain.value = @mit.edu, .ac.uk</a:t>
            </a:r>
            <a:endParaRPr sz="1800">
              <a:solidFill>
                <a:schemeClr val="dk1"/>
              </a:solidFill>
            </a:endParaRPr>
          </a:p>
          <a:p>
            <a:pPr indent="0" lvl="0" marL="0" rtl="0">
              <a:spcBef>
                <a:spcPts val="0"/>
              </a:spcBef>
              <a:spcAft>
                <a:spcPts val="0"/>
              </a:spcAft>
              <a:buNone/>
            </a:pPr>
            <a:r>
              <a:rPr lang="es" sz="1200">
                <a:solidFill>
                  <a:schemeClr val="dk1"/>
                </a:solidFill>
              </a:rPr>
              <a:t>authentication-password.login.specialgroup = My DSpace Group</a:t>
            </a:r>
            <a:endParaRPr sz="1800">
              <a:solidFill>
                <a:schemeClr val="dk1"/>
              </a:solidFill>
            </a:endParaRPr>
          </a:p>
          <a:p>
            <a:pPr indent="0" lvl="0" marL="0" rtl="0">
              <a:spcBef>
                <a:spcPts val="0"/>
              </a:spcBef>
              <a:spcAft>
                <a:spcPts val="0"/>
              </a:spcAft>
              <a:buNone/>
            </a:pPr>
            <a:r>
              <a:rPr lang="es" sz="1200">
                <a:solidFill>
                  <a:schemeClr val="dk1"/>
                </a:solidFill>
              </a:rPr>
              <a:t>authentication-password.digestAlgorithm = SHA-51</a:t>
            </a:r>
            <a:r>
              <a:rPr lang="es">
                <a:solidFill>
                  <a:schemeClr val="dk1"/>
                </a:solidFill>
              </a:rPr>
              <a:t>2</a:t>
            </a:r>
            <a:endParaRPr/>
          </a:p>
        </p:txBody>
      </p:sp>
      <p:sp>
        <p:nvSpPr>
          <p:cNvPr id="756" name="Google Shape;756;p99"/>
          <p:cNvSpPr txBox="1"/>
          <p:nvPr/>
        </p:nvSpPr>
        <p:spPr>
          <a:xfrm>
            <a:off x="1043650" y="4619625"/>
            <a:ext cx="6457800" cy="12954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chemeClr val="dk1"/>
                </a:solidFill>
              </a:rPr>
              <a:t>authentication-ip.GROUPNAME = 10.1.2.3, \</a:t>
            </a:r>
            <a:endParaRPr sz="1800">
              <a:solidFill>
                <a:schemeClr val="dk1"/>
              </a:solidFill>
            </a:endParaRPr>
          </a:p>
          <a:p>
            <a:pPr indent="0" lvl="0" marL="0" rtl="0">
              <a:spcBef>
                <a:spcPts val="0"/>
              </a:spcBef>
              <a:spcAft>
                <a:spcPts val="0"/>
              </a:spcAft>
              <a:buNone/>
            </a:pPr>
            <a:r>
              <a:rPr lang="es" sz="1200">
                <a:solidFill>
                  <a:schemeClr val="dk1"/>
                </a:solidFill>
              </a:rPr>
              <a:t>                                   13.5, \</a:t>
            </a:r>
            <a:endParaRPr sz="1800">
              <a:solidFill>
                <a:schemeClr val="dk1"/>
              </a:solidFill>
            </a:endParaRPr>
          </a:p>
          <a:p>
            <a:pPr indent="0" lvl="0" marL="0" rtl="0">
              <a:spcBef>
                <a:spcPts val="0"/>
              </a:spcBef>
              <a:spcAft>
                <a:spcPts val="0"/>
              </a:spcAft>
              <a:buNone/>
            </a:pPr>
            <a:r>
              <a:rPr lang="es" sz="1200">
                <a:solidFill>
                  <a:schemeClr val="dk1"/>
                </a:solidFill>
              </a:rPr>
              <a:t>                                   11.3.4.5/24, \</a:t>
            </a:r>
            <a:endParaRPr sz="1800">
              <a:solidFill>
                <a:schemeClr val="dk1"/>
              </a:solidFill>
            </a:endParaRPr>
          </a:p>
          <a:p>
            <a:pPr indent="0" lvl="0" marL="0" rtl="0">
              <a:spcBef>
                <a:spcPts val="0"/>
              </a:spcBef>
              <a:spcAft>
                <a:spcPts val="0"/>
              </a:spcAft>
              <a:buNone/>
            </a:pPr>
            <a:r>
              <a:rPr lang="es" sz="1200">
                <a:solidFill>
                  <a:schemeClr val="dk1"/>
                </a:solidFill>
              </a:rPr>
              <a:t>                                   12.7.8.9/255.255.128.0</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p100"/>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Autenticación</a:t>
            </a:r>
            <a:endParaRPr sz="1800"/>
          </a:p>
        </p:txBody>
      </p:sp>
      <p:sp>
        <p:nvSpPr>
          <p:cNvPr id="762" name="Google Shape;762;p100"/>
          <p:cNvSpPr/>
          <p:nvPr/>
        </p:nvSpPr>
        <p:spPr>
          <a:xfrm>
            <a:off x="864000" y="2664000"/>
            <a:ext cx="179640" cy="5450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
        <p:nvSpPr>
          <p:cNvPr id="763" name="Google Shape;763;p100"/>
          <p:cNvSpPr/>
          <p:nvPr/>
        </p:nvSpPr>
        <p:spPr>
          <a:xfrm>
            <a:off x="864000" y="724676"/>
            <a:ext cx="7702800" cy="5266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sz="1800">
                <a:solidFill>
                  <a:srgbClr val="FF9900"/>
                </a:solidFill>
              </a:rPr>
              <a:t> [dspace-source] / config / modules / authentication.cfg</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b="1" lang="es" sz="1400">
                <a:latin typeface="Arial"/>
                <a:ea typeface="Arial"/>
                <a:cs typeface="Arial"/>
                <a:sym typeface="Arial"/>
              </a:rPr>
              <a:t>LDAP Authentication</a:t>
            </a:r>
            <a:endParaRPr sz="1800"/>
          </a:p>
          <a:p>
            <a:pPr indent="0" lvl="0" marL="0" marR="0" rtl="0" algn="l">
              <a:spcBef>
                <a:spcPts val="0"/>
              </a:spcBef>
              <a:spcAft>
                <a:spcPts val="0"/>
              </a:spcAft>
              <a:buNone/>
            </a:pPr>
            <a:r>
              <a:rPr lang="es" sz="1200">
                <a:latin typeface="Arial"/>
                <a:ea typeface="Arial"/>
                <a:cs typeface="Arial"/>
                <a:sym typeface="Arial"/>
              </a:rPr>
              <a:t>plugin.sequence.org.dspace.authenticate.AuthenticationMethod = org.dspace.authenticate.LDAPAuthentication</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200">
                <a:solidFill>
                  <a:srgbClr val="FF9900"/>
                </a:solidFill>
              </a:rPr>
              <a:t>[dspace-source] </a:t>
            </a:r>
            <a:r>
              <a:rPr lang="es" sz="1200">
                <a:solidFill>
                  <a:srgbClr val="FF9900"/>
                </a:solidFill>
                <a:latin typeface="Arial"/>
                <a:ea typeface="Arial"/>
                <a:cs typeface="Arial"/>
                <a:sym typeface="Arial"/>
              </a:rPr>
              <a:t>/ config / modules / authentication-ldap.cfg</a:t>
            </a:r>
            <a:r>
              <a:rPr b="1" lang="es" sz="1200">
                <a:latin typeface="Arial"/>
                <a:ea typeface="Arial"/>
                <a:cs typeface="Arial"/>
                <a:sym typeface="Arial"/>
              </a:rPr>
              <a:t> </a:t>
            </a:r>
            <a:endParaRPr b="1" sz="1800">
              <a:latin typeface="Arial"/>
              <a:ea typeface="Arial"/>
              <a:cs typeface="Arial"/>
              <a:sym typeface="Arial"/>
            </a:endParaRPr>
          </a:p>
          <a:p>
            <a:pPr indent="0" lvl="0" marL="0" marR="0" rtl="0" algn="l">
              <a:spcBef>
                <a:spcPts val="0"/>
              </a:spcBef>
              <a:spcAft>
                <a:spcPts val="0"/>
              </a:spcAft>
              <a:buNone/>
            </a:pPr>
            <a:r>
              <a:t/>
            </a:r>
            <a:endParaRPr b="1" sz="1800"/>
          </a:p>
          <a:p>
            <a:pPr indent="0" lvl="0" marL="0" marR="0" rtl="0" algn="l">
              <a:spcBef>
                <a:spcPts val="0"/>
              </a:spcBef>
              <a:spcAft>
                <a:spcPts val="0"/>
              </a:spcAft>
              <a:buNone/>
            </a:pPr>
            <a:r>
              <a:rPr b="1" lang="es" sz="1400">
                <a:latin typeface="Arial"/>
                <a:ea typeface="Arial"/>
                <a:cs typeface="Arial"/>
                <a:sym typeface="Arial"/>
              </a:rPr>
              <a:t>Shibboleth Authentication</a:t>
            </a:r>
            <a:endParaRPr sz="1800"/>
          </a:p>
          <a:p>
            <a:pPr indent="0" lvl="0" marL="0" marR="0" rtl="0" algn="l">
              <a:spcBef>
                <a:spcPts val="0"/>
              </a:spcBef>
              <a:spcAft>
                <a:spcPts val="0"/>
              </a:spcAft>
              <a:buNone/>
            </a:pPr>
            <a:r>
              <a:rPr lang="es" sz="1200">
                <a:latin typeface="Arial"/>
                <a:ea typeface="Arial"/>
                <a:cs typeface="Arial"/>
                <a:sym typeface="Arial"/>
              </a:rPr>
              <a:t>plugin.sequence.org.dspace.authenticate.AuthenticationMethod = org.dspace.authenticate.ShibAuthentication</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200">
                <a:solidFill>
                  <a:srgbClr val="FF9900"/>
                </a:solidFill>
              </a:rPr>
              <a:t>[dspace-source] </a:t>
            </a:r>
            <a:r>
              <a:rPr lang="es" sz="1200">
                <a:solidFill>
                  <a:srgbClr val="FF9900"/>
                </a:solidFill>
                <a:latin typeface="Arial"/>
                <a:ea typeface="Arial"/>
                <a:cs typeface="Arial"/>
                <a:sym typeface="Arial"/>
              </a:rPr>
              <a:t>/ config / modules / authentication-shibboleth.cfg</a:t>
            </a:r>
            <a:endParaRPr sz="1800">
              <a:solidFill>
                <a:srgbClr val="FF9900"/>
              </a:solidFill>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rPr b="1" lang="es" sz="1400">
                <a:latin typeface="Arial"/>
                <a:ea typeface="Arial"/>
                <a:cs typeface="Arial"/>
                <a:sym typeface="Arial"/>
              </a:rPr>
              <a:t>X.509 Certificate Authentication</a:t>
            </a:r>
            <a:endParaRPr sz="1800"/>
          </a:p>
          <a:p>
            <a:pPr indent="0" lvl="0" marL="0" marR="0" rtl="0" algn="l">
              <a:spcBef>
                <a:spcPts val="0"/>
              </a:spcBef>
              <a:spcAft>
                <a:spcPts val="0"/>
              </a:spcAft>
              <a:buNone/>
            </a:pPr>
            <a:r>
              <a:rPr lang="es" sz="1200">
                <a:latin typeface="Arial"/>
                <a:ea typeface="Arial"/>
                <a:cs typeface="Arial"/>
                <a:sym typeface="Arial"/>
              </a:rPr>
              <a:t>plugin.sequence.org.dspace.authenticate.AuthenticationMethod = org.dspace.authenticate.X509Authentication</a:t>
            </a:r>
            <a:endParaRPr sz="1800"/>
          </a:p>
          <a:p>
            <a:pPr indent="0" lvl="0" marL="0" marR="0" rtl="0" algn="l">
              <a:spcBef>
                <a:spcPts val="0"/>
              </a:spcBef>
              <a:spcAft>
                <a:spcPts val="0"/>
              </a:spcAft>
              <a:buNone/>
            </a:pPr>
            <a:r>
              <a:rPr lang="es" sz="1200">
                <a:latin typeface="Arial"/>
                <a:ea typeface="Arial"/>
                <a:cs typeface="Arial"/>
                <a:sym typeface="Arial"/>
              </a:rPr>
              <a:t>plugin.sequence.org.dspace.authenticate.AuthenticationMethod = org.dspace.authenticate.PasswordAuthentication</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200">
                <a:latin typeface="Arial"/>
                <a:ea typeface="Arial"/>
                <a:cs typeface="Arial"/>
                <a:sym typeface="Arial"/>
              </a:rPr>
              <a:t>Archivo de configuraciones:</a:t>
            </a:r>
            <a:endParaRPr sz="1800"/>
          </a:p>
          <a:p>
            <a:pPr indent="0" lvl="0" marL="0" marR="0" rtl="0" algn="l">
              <a:spcBef>
                <a:spcPts val="0"/>
              </a:spcBef>
              <a:spcAft>
                <a:spcPts val="0"/>
              </a:spcAft>
              <a:buNone/>
            </a:pPr>
            <a:r>
              <a:rPr lang="es" sz="1200">
                <a:solidFill>
                  <a:srgbClr val="FF9900"/>
                </a:solidFill>
              </a:rPr>
              <a:t>[dspace-source] </a:t>
            </a:r>
            <a:r>
              <a:rPr lang="es" sz="1200">
                <a:solidFill>
                  <a:srgbClr val="FF9900"/>
                </a:solidFill>
                <a:latin typeface="Arial"/>
                <a:ea typeface="Arial"/>
                <a:cs typeface="Arial"/>
                <a:sym typeface="Arial"/>
              </a:rPr>
              <a:t>/ config / modules / authentication-x509.cfg</a:t>
            </a:r>
            <a:endParaRPr sz="1800">
              <a:solidFill>
                <a:srgbClr val="FF9900"/>
              </a:solidFill>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rPr b="1" lang="es" sz="1400">
                <a:latin typeface="Arial"/>
                <a:ea typeface="Arial"/>
                <a:cs typeface="Arial"/>
                <a:sym typeface="Arial"/>
              </a:rPr>
              <a:t>Métodos propios</a:t>
            </a:r>
            <a:endParaRPr sz="1800"/>
          </a:p>
          <a:p>
            <a:pPr indent="0" lvl="0" marL="0" marR="0" rtl="0" algn="l">
              <a:spcBef>
                <a:spcPts val="0"/>
              </a:spcBef>
              <a:spcAft>
                <a:spcPts val="0"/>
              </a:spcAft>
              <a:buNone/>
            </a:pPr>
            <a:r>
              <a:rPr lang="es" sz="1200">
                <a:latin typeface="Arial"/>
                <a:ea typeface="Arial"/>
                <a:cs typeface="Arial"/>
                <a:sym typeface="Arial"/>
              </a:rPr>
              <a:t>Pueden crear sus propios métodos de autenticación personalizado y agregarlo a la pila. Se recomienda utilizar el método existente más similar como modelo.</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101"/>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Media Filters</a:t>
            </a:r>
            <a:endParaRPr sz="1800"/>
          </a:p>
        </p:txBody>
      </p:sp>
      <p:sp>
        <p:nvSpPr>
          <p:cNvPr id="769" name="Google Shape;769;p101"/>
          <p:cNvSpPr/>
          <p:nvPr/>
        </p:nvSpPr>
        <p:spPr>
          <a:xfrm>
            <a:off x="583200" y="913349"/>
            <a:ext cx="7552500" cy="45159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800">
                <a:solidFill>
                  <a:schemeClr val="dk1"/>
                </a:solidFill>
              </a:rPr>
              <a:t>Transformando el contenido de DSpace</a:t>
            </a:r>
            <a:endParaRPr b="1" sz="1800">
              <a:solidFill>
                <a:schemeClr val="dk1"/>
              </a:solidFill>
            </a:endParaRPr>
          </a:p>
          <a:p>
            <a:pPr indent="0" lvl="0" marL="0" marR="0" rtl="0" algn="l">
              <a:spcBef>
                <a:spcPts val="0"/>
              </a:spcBef>
              <a:spcAft>
                <a:spcPts val="0"/>
              </a:spcAft>
              <a:buNone/>
            </a:pPr>
            <a:r>
              <a:t/>
            </a:r>
            <a:endParaRPr sz="1200">
              <a:solidFill>
                <a:schemeClr val="dk1"/>
              </a:solidFill>
            </a:endParaRPr>
          </a:p>
          <a:p>
            <a:pPr indent="-304800" lvl="0" marL="457200" rtl="0">
              <a:spcBef>
                <a:spcPts val="0"/>
              </a:spcBef>
              <a:spcAft>
                <a:spcPts val="0"/>
              </a:spcAft>
              <a:buClr>
                <a:schemeClr val="dk1"/>
              </a:buClr>
              <a:buSzPts val="1200"/>
              <a:buChar char="●"/>
            </a:pPr>
            <a:r>
              <a:rPr lang="es" sz="1200">
                <a:solidFill>
                  <a:schemeClr val="dk1"/>
                </a:solidFill>
              </a:rPr>
              <a:t>DSpace puede aplicar filtros o transformaciones a archivos, creando contenido nuevo. </a:t>
            </a:r>
            <a:endParaRPr sz="1200">
              <a:solidFill>
                <a:schemeClr val="dk1"/>
              </a:solidFill>
            </a:endParaRPr>
          </a:p>
          <a:p>
            <a:pPr indent="0" lvl="0" marL="457200" rtl="0">
              <a:spcBef>
                <a:spcPts val="0"/>
              </a:spcBef>
              <a:spcAft>
                <a:spcPts val="0"/>
              </a:spcAft>
              <a:buNone/>
            </a:pPr>
            <a:r>
              <a:t/>
            </a:r>
            <a:endParaRPr sz="1200">
              <a:solidFill>
                <a:schemeClr val="dk1"/>
              </a:solidFill>
            </a:endParaRPr>
          </a:p>
          <a:p>
            <a:pPr indent="-304800" lvl="0" marL="457200" rtl="0">
              <a:spcBef>
                <a:spcPts val="0"/>
              </a:spcBef>
              <a:spcAft>
                <a:spcPts val="0"/>
              </a:spcAft>
              <a:buClr>
                <a:schemeClr val="dk1"/>
              </a:buClr>
              <a:buSzPts val="1200"/>
              <a:buChar char="●"/>
            </a:pPr>
            <a:r>
              <a:rPr lang="es" sz="1200">
                <a:solidFill>
                  <a:schemeClr val="dk1"/>
                </a:solidFill>
              </a:rPr>
              <a:t>Se incluyen filtros que extraen texto para la búsqueda de texto completo y crean miniaturas para elementos que contienen imágenes. </a:t>
            </a:r>
            <a:endParaRPr sz="1200">
              <a:solidFill>
                <a:schemeClr val="dk1"/>
              </a:solidFill>
            </a:endParaRPr>
          </a:p>
          <a:p>
            <a:pPr indent="0" lvl="0" marL="457200" rtl="0">
              <a:spcBef>
                <a:spcPts val="0"/>
              </a:spcBef>
              <a:spcAft>
                <a:spcPts val="0"/>
              </a:spcAft>
              <a:buNone/>
            </a:pPr>
            <a:r>
              <a:t/>
            </a:r>
            <a:endParaRPr sz="1200">
              <a:solidFill>
                <a:schemeClr val="dk1"/>
              </a:solidFill>
            </a:endParaRPr>
          </a:p>
          <a:p>
            <a:pPr indent="-304800" lvl="0" marL="457200" rtl="0">
              <a:spcBef>
                <a:spcPts val="0"/>
              </a:spcBef>
              <a:spcAft>
                <a:spcPts val="0"/>
              </a:spcAft>
              <a:buClr>
                <a:schemeClr val="dk1"/>
              </a:buClr>
              <a:buSzPts val="1200"/>
              <a:buChar char="●"/>
            </a:pPr>
            <a:r>
              <a:rPr lang="es" sz="1200">
                <a:solidFill>
                  <a:schemeClr val="dk1"/>
                </a:solidFill>
              </a:rPr>
              <a:t>Los mediafilters están controlados por el script DSpace filter-media desde los binarios de DSpace.</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
        <p:nvSpPr>
          <p:cNvPr id="770" name="Google Shape;770;p101"/>
          <p:cNvSpPr txBox="1"/>
          <p:nvPr/>
        </p:nvSpPr>
        <p:spPr>
          <a:xfrm>
            <a:off x="2581275" y="6382200"/>
            <a:ext cx="7505700" cy="475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rPr>
              <a:t>https://wiki.duraspace.org/display/DSDOC6x/Mediafilters+for+Transforming+DSpace+Content</a:t>
            </a:r>
            <a:endParaRPr sz="1200">
              <a:solidFill>
                <a:srgbClr val="FFFFFF"/>
              </a:solidFill>
            </a:endParaRPr>
          </a:p>
        </p:txBody>
      </p:sp>
      <p:pic>
        <p:nvPicPr>
          <p:cNvPr id="771" name="Google Shape;771;p101"/>
          <p:cNvPicPr preferRelativeResize="0"/>
          <p:nvPr/>
        </p:nvPicPr>
        <p:blipFill>
          <a:blip r:embed="rId3">
            <a:alphaModFix/>
          </a:blip>
          <a:stretch>
            <a:fillRect/>
          </a:stretch>
        </p:blipFill>
        <p:spPr>
          <a:xfrm>
            <a:off x="2961200" y="3638550"/>
            <a:ext cx="2387600" cy="1790700"/>
          </a:xfrm>
          <a:prstGeom prst="rect">
            <a:avLst/>
          </a:prstGeom>
          <a:noFill/>
          <a:ln>
            <a:noFill/>
          </a:ln>
        </p:spPr>
      </p:pic>
      <p:pic>
        <p:nvPicPr>
          <p:cNvPr id="772" name="Google Shape;772;p101"/>
          <p:cNvPicPr preferRelativeResize="0"/>
          <p:nvPr/>
        </p:nvPicPr>
        <p:blipFill>
          <a:blip r:embed="rId4">
            <a:alphaModFix/>
          </a:blip>
          <a:stretch>
            <a:fillRect/>
          </a:stretch>
        </p:blipFill>
        <p:spPr>
          <a:xfrm>
            <a:off x="538163" y="3509963"/>
            <a:ext cx="1133475" cy="1133475"/>
          </a:xfrm>
          <a:prstGeom prst="rect">
            <a:avLst/>
          </a:prstGeom>
          <a:noFill/>
          <a:ln>
            <a:noFill/>
          </a:ln>
        </p:spPr>
      </p:pic>
      <p:pic>
        <p:nvPicPr>
          <p:cNvPr id="773" name="Google Shape;773;p101"/>
          <p:cNvPicPr preferRelativeResize="0"/>
          <p:nvPr/>
        </p:nvPicPr>
        <p:blipFill>
          <a:blip r:embed="rId5">
            <a:alphaModFix/>
          </a:blip>
          <a:stretch>
            <a:fillRect/>
          </a:stretch>
        </p:blipFill>
        <p:spPr>
          <a:xfrm>
            <a:off x="5499270" y="4300533"/>
            <a:ext cx="1304900" cy="1304925"/>
          </a:xfrm>
          <a:prstGeom prst="rect">
            <a:avLst/>
          </a:prstGeom>
          <a:noFill/>
          <a:ln>
            <a:noFill/>
          </a:ln>
        </p:spPr>
      </p:pic>
      <p:pic>
        <p:nvPicPr>
          <p:cNvPr id="774" name="Google Shape;774;p101"/>
          <p:cNvPicPr preferRelativeResize="0"/>
          <p:nvPr/>
        </p:nvPicPr>
        <p:blipFill>
          <a:blip r:embed="rId6">
            <a:alphaModFix/>
          </a:blip>
          <a:stretch>
            <a:fillRect/>
          </a:stretch>
        </p:blipFill>
        <p:spPr>
          <a:xfrm>
            <a:off x="682470" y="4919638"/>
            <a:ext cx="1360651" cy="1019175"/>
          </a:xfrm>
          <a:prstGeom prst="rect">
            <a:avLst/>
          </a:prstGeom>
          <a:noFill/>
          <a:ln>
            <a:noFill/>
          </a:ln>
        </p:spPr>
      </p:pic>
      <p:pic>
        <p:nvPicPr>
          <p:cNvPr id="775" name="Google Shape;775;p101"/>
          <p:cNvPicPr preferRelativeResize="0"/>
          <p:nvPr/>
        </p:nvPicPr>
        <p:blipFill>
          <a:blip r:embed="rId7">
            <a:alphaModFix/>
          </a:blip>
          <a:stretch>
            <a:fillRect/>
          </a:stretch>
        </p:blipFill>
        <p:spPr>
          <a:xfrm flipH="1">
            <a:off x="6715125" y="3257575"/>
            <a:ext cx="1543050" cy="1257275"/>
          </a:xfrm>
          <a:prstGeom prst="rect">
            <a:avLst/>
          </a:prstGeom>
          <a:noFill/>
          <a:ln>
            <a:noFill/>
          </a:ln>
        </p:spPr>
      </p:pic>
      <p:pic>
        <p:nvPicPr>
          <p:cNvPr id="776" name="Google Shape;776;p101"/>
          <p:cNvPicPr preferRelativeResize="0"/>
          <p:nvPr/>
        </p:nvPicPr>
        <p:blipFill>
          <a:blip r:embed="rId8">
            <a:alphaModFix/>
          </a:blip>
          <a:stretch>
            <a:fillRect/>
          </a:stretch>
        </p:blipFill>
        <p:spPr>
          <a:xfrm>
            <a:off x="1749675" y="3024188"/>
            <a:ext cx="1133475" cy="1133475"/>
          </a:xfrm>
          <a:prstGeom prst="rect">
            <a:avLst/>
          </a:prstGeom>
          <a:noFill/>
          <a:ln>
            <a:noFill/>
          </a:ln>
        </p:spPr>
      </p:pic>
      <p:pic>
        <p:nvPicPr>
          <p:cNvPr id="777" name="Google Shape;777;p101"/>
          <p:cNvPicPr preferRelativeResize="0"/>
          <p:nvPr/>
        </p:nvPicPr>
        <p:blipFill>
          <a:blip r:embed="rId9">
            <a:alphaModFix/>
          </a:blip>
          <a:stretch>
            <a:fillRect/>
          </a:stretch>
        </p:blipFill>
        <p:spPr>
          <a:xfrm>
            <a:off x="6954650" y="4643450"/>
            <a:ext cx="1181100" cy="1181100"/>
          </a:xfrm>
          <a:prstGeom prst="rect">
            <a:avLst/>
          </a:prstGeom>
          <a:noFill/>
          <a:ln>
            <a:noFill/>
          </a:ln>
        </p:spPr>
      </p:pic>
      <p:pic>
        <p:nvPicPr>
          <p:cNvPr id="778" name="Google Shape;778;p101"/>
          <p:cNvPicPr preferRelativeResize="0"/>
          <p:nvPr/>
        </p:nvPicPr>
        <p:blipFill>
          <a:blip r:embed="rId10">
            <a:alphaModFix/>
          </a:blip>
          <a:stretch>
            <a:fillRect/>
          </a:stretch>
        </p:blipFill>
        <p:spPr>
          <a:xfrm>
            <a:off x="2043118" y="4224343"/>
            <a:ext cx="1019175" cy="1019175"/>
          </a:xfrm>
          <a:prstGeom prst="rect">
            <a:avLst/>
          </a:prstGeom>
          <a:noFill/>
          <a:ln>
            <a:noFill/>
          </a:ln>
        </p:spPr>
      </p:pic>
      <p:pic>
        <p:nvPicPr>
          <p:cNvPr id="779" name="Google Shape;779;p101"/>
          <p:cNvPicPr preferRelativeResize="0"/>
          <p:nvPr/>
        </p:nvPicPr>
        <p:blipFill>
          <a:blip r:embed="rId11">
            <a:alphaModFix/>
          </a:blip>
          <a:stretch>
            <a:fillRect/>
          </a:stretch>
        </p:blipFill>
        <p:spPr>
          <a:xfrm>
            <a:off x="5824525" y="3205163"/>
            <a:ext cx="1019175" cy="1019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57"/>
          <p:cNvSpPr/>
          <p:nvPr/>
        </p:nvSpPr>
        <p:spPr>
          <a:xfrm>
            <a:off x="457200" y="88920"/>
            <a:ext cx="8227440" cy="39312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9" name="Google Shape;249;p57"/>
          <p:cNvSpPr/>
          <p:nvPr/>
        </p:nvSpPr>
        <p:spPr>
          <a:xfrm>
            <a:off x="1326240" y="1905480"/>
            <a:ext cx="6233760" cy="18385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lang="es" sz="3600">
                <a:solidFill>
                  <a:srgbClr val="2A7886"/>
                </a:solidFill>
              </a:rPr>
              <a:t>Consorcio de Servicios </a:t>
            </a:r>
            <a:endParaRPr sz="1800"/>
          </a:p>
          <a:p>
            <a:pPr indent="0" lvl="0" marL="0" marR="0" rtl="0" algn="ctr">
              <a:lnSpc>
                <a:spcPct val="100000"/>
              </a:lnSpc>
              <a:spcBef>
                <a:spcPts val="0"/>
              </a:spcBef>
              <a:spcAft>
                <a:spcPts val="0"/>
              </a:spcAft>
              <a:buNone/>
            </a:pPr>
            <a:r>
              <a:rPr lang="es" sz="3600">
                <a:solidFill>
                  <a:srgbClr val="2A7886"/>
                </a:solidFill>
              </a:rPr>
              <a:t>Universitarios de Cataluña</a:t>
            </a:r>
            <a:endParaRPr sz="1800"/>
          </a:p>
          <a:p>
            <a:pPr indent="0" lvl="0" marL="0" marR="0" rtl="0" algn="ctr">
              <a:lnSpc>
                <a:spcPct val="100000"/>
              </a:lnSpc>
              <a:spcBef>
                <a:spcPts val="0"/>
              </a:spcBef>
              <a:spcAft>
                <a:spcPts val="0"/>
              </a:spcAft>
              <a:buNone/>
            </a:pPr>
            <a:r>
              <a:rPr b="1" lang="es" sz="4800">
                <a:solidFill>
                  <a:srgbClr val="2A7886"/>
                </a:solidFill>
              </a:rPr>
              <a:t>CSUC</a:t>
            </a:r>
            <a:endParaRPr sz="18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102"/>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Media Filters</a:t>
            </a:r>
            <a:endParaRPr sz="1800"/>
          </a:p>
        </p:txBody>
      </p:sp>
      <p:sp>
        <p:nvSpPr>
          <p:cNvPr id="785" name="Google Shape;785;p102"/>
          <p:cNvSpPr/>
          <p:nvPr/>
        </p:nvSpPr>
        <p:spPr>
          <a:xfrm>
            <a:off x="611775" y="722940"/>
            <a:ext cx="7552500" cy="4940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600"/>
              <a:t>Media Filters</a:t>
            </a:r>
            <a:r>
              <a:rPr b="1" lang="es" sz="1600">
                <a:latin typeface="Arial"/>
                <a:ea typeface="Arial"/>
                <a:cs typeface="Arial"/>
                <a:sym typeface="Arial"/>
              </a:rPr>
              <a:t> disponibles</a:t>
            </a:r>
            <a:endParaRPr b="1" sz="1600">
              <a:latin typeface="Arial"/>
              <a:ea typeface="Arial"/>
              <a:cs typeface="Arial"/>
              <a:sym typeface="Arial"/>
            </a:endParaRPr>
          </a:p>
          <a:p>
            <a:pPr indent="0" lvl="0" marL="0" marR="0" rtl="0" algn="l">
              <a:spcBef>
                <a:spcPts val="0"/>
              </a:spcBef>
              <a:spcAft>
                <a:spcPts val="0"/>
              </a:spcAft>
              <a:buNone/>
            </a:pPr>
            <a:r>
              <a:t/>
            </a:r>
            <a:endParaRPr b="1" sz="1600"/>
          </a:p>
          <a:p>
            <a:pPr indent="0" lvl="0" marL="0" marR="0" rtl="0" algn="l">
              <a:spcBef>
                <a:spcPts val="0"/>
              </a:spcBef>
              <a:spcAft>
                <a:spcPts val="0"/>
              </a:spcAft>
              <a:buNone/>
            </a:pPr>
            <a:r>
              <a:t/>
            </a:r>
            <a:endParaRPr b="1" sz="16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graphicFrame>
        <p:nvGraphicFramePr>
          <p:cNvPr id="786" name="Google Shape;786;p102"/>
          <p:cNvGraphicFramePr/>
          <p:nvPr/>
        </p:nvGraphicFramePr>
        <p:xfrm>
          <a:off x="951425" y="1219200"/>
          <a:ext cx="3000000" cy="3000000"/>
        </p:xfrm>
        <a:graphic>
          <a:graphicData uri="http://schemas.openxmlformats.org/drawingml/2006/table">
            <a:tbl>
              <a:tblPr>
                <a:noFill/>
                <a:tableStyleId>{42EF0FBD-8048-425A-BACF-25B9D7E7969B}</a:tableStyleId>
              </a:tblPr>
              <a:tblGrid>
                <a:gridCol w="3619500"/>
                <a:gridCol w="3619500"/>
              </a:tblGrid>
              <a:tr h="381000">
                <a:tc>
                  <a:txBody>
                    <a:bodyPr>
                      <a:noAutofit/>
                    </a:bodyPr>
                    <a:lstStyle/>
                    <a:p>
                      <a:pPr indent="0" lvl="0" marL="0" rtl="0">
                        <a:spcBef>
                          <a:spcPts val="0"/>
                        </a:spcBef>
                        <a:spcAft>
                          <a:spcPts val="0"/>
                        </a:spcAft>
                        <a:buNone/>
                      </a:pPr>
                      <a:r>
                        <a:rPr b="1" lang="es" sz="1000">
                          <a:solidFill>
                            <a:schemeClr val="dk1"/>
                          </a:solidFill>
                        </a:rPr>
                        <a:t>PDF Text Extractor </a:t>
                      </a:r>
                      <a:endParaRPr b="1" sz="1000"/>
                    </a:p>
                  </a:txBody>
                  <a:tcPr marT="91425" marB="91425" marR="91425" marL="91425"/>
                </a:tc>
                <a:tc>
                  <a:txBody>
                    <a:bodyPr>
                      <a:noAutofit/>
                    </a:bodyPr>
                    <a:lstStyle/>
                    <a:p>
                      <a:pPr indent="0" lvl="0" marL="0" rtl="0">
                        <a:spcBef>
                          <a:spcPts val="0"/>
                        </a:spcBef>
                        <a:spcAft>
                          <a:spcPts val="0"/>
                        </a:spcAft>
                        <a:buClr>
                          <a:schemeClr val="dk1"/>
                        </a:buClr>
                        <a:buSzPts val="1100"/>
                        <a:buFont typeface="Arial"/>
                        <a:buNone/>
                      </a:pPr>
                      <a:r>
                        <a:rPr lang="es" sz="1000">
                          <a:solidFill>
                            <a:schemeClr val="dk1"/>
                          </a:solidFill>
                        </a:rPr>
                        <a:t>extrae el texto completo de los documentos PDF  (texto o ocr - PDFBox).</a:t>
                      </a:r>
                      <a:endParaRPr sz="1000"/>
                    </a:p>
                  </a:txBody>
                  <a:tcPr marT="91425" marB="91425" marR="91425" marL="91425"/>
                </a:tc>
              </a:tr>
              <a:tr h="381000">
                <a:tc>
                  <a:txBody>
                    <a:bodyPr>
                      <a:noAutofit/>
                    </a:bodyPr>
                    <a:lstStyle/>
                    <a:p>
                      <a:pPr indent="0" lvl="0" marL="0" rtl="0">
                        <a:spcBef>
                          <a:spcPts val="0"/>
                        </a:spcBef>
                        <a:spcAft>
                          <a:spcPts val="0"/>
                        </a:spcAft>
                        <a:buClr>
                          <a:schemeClr val="dk1"/>
                        </a:buClr>
                        <a:buSzPts val="1100"/>
                        <a:buFont typeface="Arial"/>
                        <a:buNone/>
                      </a:pPr>
                      <a:r>
                        <a:rPr b="1" lang="es" sz="1000">
                          <a:solidFill>
                            <a:schemeClr val="dk1"/>
                          </a:solidFill>
                        </a:rPr>
                        <a:t>HTML Text Extractor </a:t>
                      </a:r>
                      <a:endParaRPr b="1" sz="1000">
                        <a:solidFill>
                          <a:schemeClr val="dk1"/>
                        </a:solidFill>
                      </a:endParaRPr>
                    </a:p>
                  </a:txBody>
                  <a:tcPr marT="91425" marB="91425" marR="91425" marL="91425"/>
                </a:tc>
                <a:tc>
                  <a:txBody>
                    <a:bodyPr>
                      <a:noAutofit/>
                    </a:bodyPr>
                    <a:lstStyle/>
                    <a:p>
                      <a:pPr indent="0" lvl="0" marL="0" rtl="0">
                        <a:spcBef>
                          <a:spcPts val="0"/>
                        </a:spcBef>
                        <a:spcAft>
                          <a:spcPts val="0"/>
                        </a:spcAft>
                        <a:buClr>
                          <a:schemeClr val="dk1"/>
                        </a:buClr>
                        <a:buSzPts val="1100"/>
                        <a:buFont typeface="Arial"/>
                        <a:buNone/>
                      </a:pPr>
                      <a:r>
                        <a:rPr lang="es" sz="1000">
                          <a:solidFill>
                            <a:schemeClr val="dk1"/>
                          </a:solidFill>
                        </a:rPr>
                        <a:t>extrae el texto completo de documentos HTML (HTML de Swing).</a:t>
                      </a:r>
                      <a:endParaRPr sz="1000"/>
                    </a:p>
                  </a:txBody>
                  <a:tcPr marT="91425" marB="91425" marR="91425" marL="91425"/>
                </a:tc>
              </a:tr>
              <a:tr h="381000">
                <a:tc>
                  <a:txBody>
                    <a:bodyPr>
                      <a:noAutofit/>
                    </a:bodyPr>
                    <a:lstStyle/>
                    <a:p>
                      <a:pPr indent="0" lvl="0" marL="0" rtl="0">
                        <a:spcBef>
                          <a:spcPts val="0"/>
                        </a:spcBef>
                        <a:spcAft>
                          <a:spcPts val="0"/>
                        </a:spcAft>
                        <a:buClr>
                          <a:schemeClr val="dk1"/>
                        </a:buClr>
                        <a:buSzPts val="1100"/>
                        <a:buFont typeface="Arial"/>
                        <a:buNone/>
                      </a:pPr>
                      <a:r>
                        <a:rPr b="1" lang="es" sz="1000">
                          <a:solidFill>
                            <a:schemeClr val="dk1"/>
                          </a:solidFill>
                        </a:rPr>
                        <a:t>Word Text Extractor</a:t>
                      </a:r>
                      <a:endParaRPr b="1" sz="1000">
                        <a:solidFill>
                          <a:schemeClr val="dk1"/>
                        </a:solidFill>
                      </a:endParaRPr>
                    </a:p>
                  </a:txBody>
                  <a:tcPr marT="91425" marB="91425" marR="91425" marL="91425"/>
                </a:tc>
                <a:tc>
                  <a:txBody>
                    <a:bodyPr>
                      <a:noAutofit/>
                    </a:bodyPr>
                    <a:lstStyle/>
                    <a:p>
                      <a:pPr indent="0" lvl="0" marL="0" rtl="0">
                        <a:spcBef>
                          <a:spcPts val="0"/>
                        </a:spcBef>
                        <a:spcAft>
                          <a:spcPts val="0"/>
                        </a:spcAft>
                        <a:buClr>
                          <a:schemeClr val="dk1"/>
                        </a:buClr>
                        <a:buSzPts val="1100"/>
                        <a:buFont typeface="Arial"/>
                        <a:buNone/>
                      </a:pPr>
                      <a:r>
                        <a:rPr lang="es" sz="1000">
                          <a:solidFill>
                            <a:schemeClr val="dk1"/>
                          </a:solidFill>
                        </a:rPr>
                        <a:t>extrae el texto completo de los documentos XML de Microsoft Word y Microsoft Word. (Apache POI).</a:t>
                      </a:r>
                      <a:endParaRPr sz="1000"/>
                    </a:p>
                  </a:txBody>
                  <a:tcPr marT="91425" marB="91425" marR="91425" marL="91425"/>
                </a:tc>
              </a:tr>
              <a:tr h="381000">
                <a:tc>
                  <a:txBody>
                    <a:bodyPr>
                      <a:noAutofit/>
                    </a:bodyPr>
                    <a:lstStyle/>
                    <a:p>
                      <a:pPr indent="0" lvl="0" marL="0" rtl="0">
                        <a:spcBef>
                          <a:spcPts val="0"/>
                        </a:spcBef>
                        <a:spcAft>
                          <a:spcPts val="0"/>
                        </a:spcAft>
                        <a:buClr>
                          <a:schemeClr val="dk1"/>
                        </a:buClr>
                        <a:buSzPts val="1100"/>
                        <a:buFont typeface="Arial"/>
                        <a:buNone/>
                      </a:pPr>
                      <a:r>
                        <a:rPr b="1" lang="es" sz="1000">
                          <a:solidFill>
                            <a:schemeClr val="dk1"/>
                          </a:solidFill>
                        </a:rPr>
                        <a:t>Excel Text Extractor </a:t>
                      </a:r>
                      <a:endParaRPr b="1" sz="1000">
                        <a:solidFill>
                          <a:schemeClr val="dk1"/>
                        </a:solidFill>
                      </a:endParaRPr>
                    </a:p>
                    <a:p>
                      <a:pPr indent="0" lvl="0" marL="0" rtl="0">
                        <a:spcBef>
                          <a:spcPts val="0"/>
                        </a:spcBef>
                        <a:spcAft>
                          <a:spcPts val="0"/>
                        </a:spcAft>
                        <a:buClr>
                          <a:schemeClr val="dk1"/>
                        </a:buClr>
                        <a:buSzPts val="1100"/>
                        <a:buFont typeface="Arial"/>
                        <a:buNone/>
                      </a:pPr>
                      <a:r>
                        <a:t/>
                      </a:r>
                      <a:endParaRPr b="1" sz="1000">
                        <a:solidFill>
                          <a:schemeClr val="dk1"/>
                        </a:solidFill>
                      </a:endParaRPr>
                    </a:p>
                  </a:txBody>
                  <a:tcPr marT="91425" marB="91425" marR="91425" marL="91425"/>
                </a:tc>
                <a:tc>
                  <a:txBody>
                    <a:bodyPr>
                      <a:noAutofit/>
                    </a:bodyPr>
                    <a:lstStyle/>
                    <a:p>
                      <a:pPr indent="0" lvl="0" marL="0" rtl="0">
                        <a:spcBef>
                          <a:spcPts val="0"/>
                        </a:spcBef>
                        <a:spcAft>
                          <a:spcPts val="0"/>
                        </a:spcAft>
                        <a:buClr>
                          <a:schemeClr val="dk1"/>
                        </a:buClr>
                        <a:buSzPts val="1100"/>
                        <a:buFont typeface="Arial"/>
                        <a:buNone/>
                      </a:pPr>
                      <a:r>
                        <a:rPr lang="es" sz="1000">
                          <a:solidFill>
                            <a:schemeClr val="dk1"/>
                          </a:solidFill>
                        </a:rPr>
                        <a:t>extrae el texto completo de los documentos de Microsoft Excel. (Apache POI).</a:t>
                      </a:r>
                      <a:endParaRPr sz="1000"/>
                    </a:p>
                  </a:txBody>
                  <a:tcPr marT="91425" marB="91425" marR="91425" marL="91425"/>
                </a:tc>
              </a:tr>
              <a:tr h="381000">
                <a:tc>
                  <a:txBody>
                    <a:bodyPr>
                      <a:noAutofit/>
                    </a:bodyPr>
                    <a:lstStyle/>
                    <a:p>
                      <a:pPr indent="0" lvl="0" marL="0" rtl="0">
                        <a:spcBef>
                          <a:spcPts val="0"/>
                        </a:spcBef>
                        <a:spcAft>
                          <a:spcPts val="0"/>
                        </a:spcAft>
                        <a:buClr>
                          <a:schemeClr val="dk1"/>
                        </a:buClr>
                        <a:buSzPts val="1100"/>
                        <a:buFont typeface="Arial"/>
                        <a:buNone/>
                      </a:pPr>
                      <a:r>
                        <a:rPr b="1" lang="es" sz="1000">
                          <a:solidFill>
                            <a:schemeClr val="dk1"/>
                          </a:solidFill>
                        </a:rPr>
                        <a:t>PowerPoint Text Extractor </a:t>
                      </a:r>
                      <a:endParaRPr b="1" sz="1000">
                        <a:solidFill>
                          <a:schemeClr val="dk1"/>
                        </a:solidFill>
                      </a:endParaRPr>
                    </a:p>
                    <a:p>
                      <a:pPr indent="0" lvl="0" marL="0" rtl="0">
                        <a:spcBef>
                          <a:spcPts val="0"/>
                        </a:spcBef>
                        <a:spcAft>
                          <a:spcPts val="0"/>
                        </a:spcAft>
                        <a:buClr>
                          <a:schemeClr val="dk1"/>
                        </a:buClr>
                        <a:buSzPts val="1100"/>
                        <a:buFont typeface="Arial"/>
                        <a:buNone/>
                      </a:pPr>
                      <a:r>
                        <a:t/>
                      </a:r>
                      <a:endParaRPr b="1" sz="1000">
                        <a:solidFill>
                          <a:schemeClr val="dk1"/>
                        </a:solidFill>
                      </a:endParaRPr>
                    </a:p>
                  </a:txBody>
                  <a:tcPr marT="91425" marB="91425" marR="91425" marL="91425"/>
                </a:tc>
                <a:tc>
                  <a:txBody>
                    <a:bodyPr>
                      <a:noAutofit/>
                    </a:bodyPr>
                    <a:lstStyle/>
                    <a:p>
                      <a:pPr indent="0" lvl="0" marL="0" rtl="0">
                        <a:spcBef>
                          <a:spcPts val="0"/>
                        </a:spcBef>
                        <a:spcAft>
                          <a:spcPts val="0"/>
                        </a:spcAft>
                        <a:buClr>
                          <a:schemeClr val="dk1"/>
                        </a:buClr>
                        <a:buSzPts val="1100"/>
                        <a:buFont typeface="Arial"/>
                        <a:buNone/>
                      </a:pPr>
                      <a:r>
                        <a:rPr lang="es" sz="1000">
                          <a:solidFill>
                            <a:schemeClr val="dk1"/>
                          </a:solidFill>
                        </a:rPr>
                        <a:t>extrae el texto completo de diapositivas y Microsoft PowerPoint </a:t>
                      </a:r>
                      <a:r>
                        <a:rPr lang="es" sz="1000">
                          <a:solidFill>
                            <a:schemeClr val="dk1"/>
                          </a:solidFill>
                        </a:rPr>
                        <a:t>(Apache POI).</a:t>
                      </a:r>
                      <a:endParaRPr sz="1000"/>
                    </a:p>
                  </a:txBody>
                  <a:tcPr marT="91425" marB="91425" marR="91425" marL="91425"/>
                </a:tc>
              </a:tr>
              <a:tr h="381000">
                <a:tc>
                  <a:txBody>
                    <a:bodyPr>
                      <a:noAutofit/>
                    </a:bodyPr>
                    <a:lstStyle/>
                    <a:p>
                      <a:pPr indent="0" lvl="0" marL="0" rtl="0">
                        <a:spcBef>
                          <a:spcPts val="0"/>
                        </a:spcBef>
                        <a:spcAft>
                          <a:spcPts val="0"/>
                        </a:spcAft>
                        <a:buClr>
                          <a:schemeClr val="dk1"/>
                        </a:buClr>
                        <a:buSzPts val="1100"/>
                        <a:buFont typeface="Arial"/>
                        <a:buNone/>
                      </a:pPr>
                      <a:r>
                        <a:rPr b="1" lang="es" sz="1000">
                          <a:solidFill>
                            <a:schemeClr val="dk1"/>
                          </a:solidFill>
                        </a:rPr>
                        <a:t>PDFBox JPEG Thumbnail	 </a:t>
                      </a:r>
                      <a:endParaRPr b="1" sz="1000">
                        <a:solidFill>
                          <a:schemeClr val="dk1"/>
                        </a:solidFill>
                      </a:endParaRPr>
                    </a:p>
                    <a:p>
                      <a:pPr indent="0" lvl="0" marL="0" rtl="0">
                        <a:spcBef>
                          <a:spcPts val="0"/>
                        </a:spcBef>
                        <a:spcAft>
                          <a:spcPts val="0"/>
                        </a:spcAft>
                        <a:buClr>
                          <a:schemeClr val="dk1"/>
                        </a:buClr>
                        <a:buSzPts val="1100"/>
                        <a:buFont typeface="Arial"/>
                        <a:buNone/>
                      </a:pPr>
                      <a:r>
                        <a:t/>
                      </a:r>
                      <a:endParaRPr b="1" sz="1000">
                        <a:solidFill>
                          <a:schemeClr val="dk1"/>
                        </a:solidFill>
                      </a:endParaRPr>
                    </a:p>
                  </a:txBody>
                  <a:tcPr marT="91425" marB="91425" marR="91425" marL="91425"/>
                </a:tc>
                <a:tc>
                  <a:txBody>
                    <a:bodyPr>
                      <a:noAutofit/>
                    </a:bodyPr>
                    <a:lstStyle/>
                    <a:p>
                      <a:pPr indent="0" lvl="0" marL="0" rtl="0">
                        <a:spcBef>
                          <a:spcPts val="0"/>
                        </a:spcBef>
                        <a:spcAft>
                          <a:spcPts val="0"/>
                        </a:spcAft>
                        <a:buClr>
                          <a:schemeClr val="dk1"/>
                        </a:buClr>
                        <a:buSzPts val="1100"/>
                        <a:buFont typeface="Arial"/>
                        <a:buNone/>
                      </a:pPr>
                      <a:r>
                        <a:rPr lang="es" sz="1000">
                          <a:solidFill>
                            <a:schemeClr val="dk1"/>
                          </a:solidFill>
                        </a:rPr>
                        <a:t>crea imágenes en miniatura de la primera página de archivos PDF.</a:t>
                      </a:r>
                      <a:endParaRPr sz="1000"/>
                    </a:p>
                  </a:txBody>
                  <a:tcPr marT="91425" marB="91425" marR="91425" marL="91425"/>
                </a:tc>
              </a:tr>
              <a:tr h="381000">
                <a:tc>
                  <a:txBody>
                    <a:bodyPr>
                      <a:noAutofit/>
                    </a:bodyPr>
                    <a:lstStyle/>
                    <a:p>
                      <a:pPr indent="0" lvl="0" marL="0" rtl="0">
                        <a:spcBef>
                          <a:spcPts val="0"/>
                        </a:spcBef>
                        <a:spcAft>
                          <a:spcPts val="0"/>
                        </a:spcAft>
                        <a:buClr>
                          <a:schemeClr val="dk1"/>
                        </a:buClr>
                        <a:buSzPts val="1100"/>
                        <a:buFont typeface="Arial"/>
                        <a:buNone/>
                      </a:pPr>
                      <a:r>
                        <a:rPr b="1" lang="es" sz="1000">
                          <a:solidFill>
                            <a:schemeClr val="dk1"/>
                          </a:solidFill>
                        </a:rPr>
                        <a:t>JPEG Thumbnail </a:t>
                      </a:r>
                      <a:endParaRPr b="1" sz="1000">
                        <a:solidFill>
                          <a:schemeClr val="dk1"/>
                        </a:solidFill>
                      </a:endParaRPr>
                    </a:p>
                  </a:txBody>
                  <a:tcPr marT="91425" marB="91425" marR="91425" marL="91425"/>
                </a:tc>
                <a:tc>
                  <a:txBody>
                    <a:bodyPr>
                      <a:noAutofit/>
                    </a:bodyPr>
                    <a:lstStyle/>
                    <a:p>
                      <a:pPr indent="0" lvl="0" marL="0" rtl="0">
                        <a:spcBef>
                          <a:spcPts val="0"/>
                        </a:spcBef>
                        <a:spcAft>
                          <a:spcPts val="0"/>
                        </a:spcAft>
                        <a:buNone/>
                      </a:pPr>
                      <a:r>
                        <a:rPr lang="es" sz="1000">
                          <a:solidFill>
                            <a:schemeClr val="dk1"/>
                          </a:solidFill>
                        </a:rPr>
                        <a:t>crea imágenes en miniatura de archivos GIF, JPEG y PNG.</a:t>
                      </a:r>
                      <a:endParaRPr sz="1000"/>
                    </a:p>
                  </a:txBody>
                  <a:tcPr marT="91425" marB="91425" marR="91425" marL="91425"/>
                </a:tc>
              </a:tr>
              <a:tr h="381000">
                <a:tc>
                  <a:txBody>
                    <a:bodyPr>
                      <a:noAutofit/>
                    </a:bodyPr>
                    <a:lstStyle/>
                    <a:p>
                      <a:pPr indent="0" lvl="0" marL="0" rtl="0">
                        <a:spcBef>
                          <a:spcPts val="0"/>
                        </a:spcBef>
                        <a:spcAft>
                          <a:spcPts val="0"/>
                        </a:spcAft>
                        <a:buClr>
                          <a:schemeClr val="dk1"/>
                        </a:buClr>
                        <a:buSzPts val="1100"/>
                        <a:buFont typeface="Arial"/>
                        <a:buNone/>
                      </a:pPr>
                      <a:r>
                        <a:rPr b="1" lang="es" sz="1000">
                          <a:solidFill>
                            <a:schemeClr val="dk1"/>
                          </a:solidFill>
                        </a:rPr>
                        <a:t>Branded Preview JPEG </a:t>
                      </a:r>
                      <a:endParaRPr b="1" sz="1000">
                        <a:solidFill>
                          <a:schemeClr val="dk1"/>
                        </a:solidFill>
                      </a:endParaRPr>
                    </a:p>
                  </a:txBody>
                  <a:tcPr marT="91425" marB="91425" marR="91425" marL="91425"/>
                </a:tc>
                <a:tc>
                  <a:txBody>
                    <a:bodyPr>
                      <a:noAutofit/>
                    </a:bodyPr>
                    <a:lstStyle/>
                    <a:p>
                      <a:pPr indent="0" lvl="0" marL="0" rtl="0">
                        <a:spcBef>
                          <a:spcPts val="0"/>
                        </a:spcBef>
                        <a:spcAft>
                          <a:spcPts val="0"/>
                        </a:spcAft>
                        <a:buNone/>
                      </a:pPr>
                      <a:r>
                        <a:rPr lang="es" sz="1000">
                          <a:solidFill>
                            <a:schemeClr val="dk1"/>
                          </a:solidFill>
                        </a:rPr>
                        <a:t>crea una imagen de vista previa de marca para archivos GIF, JPEG y PNG.</a:t>
                      </a:r>
                      <a:endParaRPr sz="1000"/>
                    </a:p>
                  </a:txBody>
                  <a:tcPr marT="91425" marB="91425" marR="91425" marL="91425"/>
                </a:tc>
              </a:tr>
              <a:tr h="381000">
                <a:tc>
                  <a:txBody>
                    <a:bodyPr>
                      <a:noAutofit/>
                    </a:bodyPr>
                    <a:lstStyle/>
                    <a:p>
                      <a:pPr indent="0" lvl="0" marL="0" rtl="0">
                        <a:spcBef>
                          <a:spcPts val="0"/>
                        </a:spcBef>
                        <a:spcAft>
                          <a:spcPts val="0"/>
                        </a:spcAft>
                        <a:buClr>
                          <a:schemeClr val="dk1"/>
                        </a:buClr>
                        <a:buSzPts val="1100"/>
                        <a:buFont typeface="Arial"/>
                        <a:buNone/>
                      </a:pPr>
                      <a:r>
                        <a:rPr b="1" lang="es" sz="1000">
                          <a:solidFill>
                            <a:schemeClr val="dk1"/>
                          </a:solidFill>
                        </a:rPr>
                        <a:t>ImageMagick Image Thumbnail Generator	</a:t>
                      </a:r>
                      <a:endParaRPr b="1" sz="1000">
                        <a:solidFill>
                          <a:schemeClr val="dk1"/>
                        </a:solidFill>
                      </a:endParaRPr>
                    </a:p>
                    <a:p>
                      <a:pPr indent="0" lvl="0" marL="0" rtl="0">
                        <a:spcBef>
                          <a:spcPts val="0"/>
                        </a:spcBef>
                        <a:spcAft>
                          <a:spcPts val="0"/>
                        </a:spcAft>
                        <a:buClr>
                          <a:schemeClr val="dk1"/>
                        </a:buClr>
                        <a:buSzPts val="1100"/>
                        <a:buFont typeface="Arial"/>
                        <a:buNone/>
                      </a:pPr>
                      <a:r>
                        <a:t/>
                      </a:r>
                      <a:endParaRPr b="1" sz="1000">
                        <a:solidFill>
                          <a:schemeClr val="dk1"/>
                        </a:solidFill>
                      </a:endParaRPr>
                    </a:p>
                  </a:txBody>
                  <a:tcPr marT="91425" marB="91425" marR="91425" marL="91425"/>
                </a:tc>
                <a:tc>
                  <a:txBody>
                    <a:bodyPr>
                      <a:noAutofit/>
                    </a:bodyPr>
                    <a:lstStyle/>
                    <a:p>
                      <a:pPr indent="0" lvl="0" marL="0" rtl="0">
                        <a:spcBef>
                          <a:spcPts val="0"/>
                        </a:spcBef>
                        <a:spcAft>
                          <a:spcPts val="0"/>
                        </a:spcAft>
                        <a:buNone/>
                      </a:pPr>
                      <a:r>
                        <a:rPr lang="es" sz="1000">
                          <a:solidFill>
                            <a:schemeClr val="dk1"/>
                          </a:solidFill>
                        </a:rPr>
                        <a:t>crea miniaturas de </a:t>
                      </a:r>
                      <a:r>
                        <a:rPr lang="es" sz="1000">
                          <a:solidFill>
                            <a:schemeClr val="dk1"/>
                          </a:solidFill>
                        </a:rPr>
                        <a:t>archivos</a:t>
                      </a:r>
                      <a:r>
                        <a:rPr lang="es" sz="1000">
                          <a:solidFill>
                            <a:schemeClr val="dk1"/>
                          </a:solidFill>
                        </a:rPr>
                        <a:t> de imágenes</a:t>
                      </a:r>
                      <a:endParaRPr sz="1000">
                        <a:solidFill>
                          <a:schemeClr val="dk1"/>
                        </a:solidFill>
                      </a:endParaRPr>
                    </a:p>
                    <a:p>
                      <a:pPr indent="0" lvl="0" marL="0" rtl="0">
                        <a:spcBef>
                          <a:spcPts val="0"/>
                        </a:spcBef>
                        <a:spcAft>
                          <a:spcPts val="0"/>
                        </a:spcAft>
                        <a:buClr>
                          <a:schemeClr val="dk1"/>
                        </a:buClr>
                        <a:buSzPts val="1100"/>
                        <a:buFont typeface="Arial"/>
                        <a:buNone/>
                      </a:pPr>
                      <a:r>
                        <a:rPr lang="es" sz="1000">
                          <a:solidFill>
                            <a:schemeClr val="dk1"/>
                          </a:solidFill>
                        </a:rPr>
                        <a:t>(</a:t>
                      </a:r>
                      <a:r>
                        <a:rPr lang="es" sz="1000">
                          <a:solidFill>
                            <a:schemeClr val="dk1"/>
                          </a:solidFill>
                        </a:rPr>
                        <a:t>ImageMagick).</a:t>
                      </a:r>
                      <a:endParaRPr sz="1000">
                        <a:solidFill>
                          <a:schemeClr val="dk1"/>
                        </a:solidFill>
                      </a:endParaRPr>
                    </a:p>
                  </a:txBody>
                  <a:tcPr marT="91425" marB="91425" marR="91425" marL="91425"/>
                </a:tc>
              </a:tr>
              <a:tr h="381000">
                <a:tc>
                  <a:txBody>
                    <a:bodyPr>
                      <a:noAutofit/>
                    </a:bodyPr>
                    <a:lstStyle/>
                    <a:p>
                      <a:pPr indent="0" lvl="0" marL="0" rtl="0">
                        <a:spcBef>
                          <a:spcPts val="0"/>
                        </a:spcBef>
                        <a:spcAft>
                          <a:spcPts val="0"/>
                        </a:spcAft>
                        <a:buClr>
                          <a:schemeClr val="dk1"/>
                        </a:buClr>
                        <a:buSzPts val="1100"/>
                        <a:buFont typeface="Arial"/>
                        <a:buNone/>
                      </a:pPr>
                      <a:r>
                        <a:rPr b="1" lang="es" sz="1000">
                          <a:solidFill>
                            <a:schemeClr val="dk1"/>
                          </a:solidFill>
                        </a:rPr>
                        <a:t>ImageMagick PDF Thumbnail Generator	 </a:t>
                      </a:r>
                      <a:endParaRPr b="1" sz="1000">
                        <a:solidFill>
                          <a:schemeClr val="dk1"/>
                        </a:solidFill>
                      </a:endParaRPr>
                    </a:p>
                  </a:txBody>
                  <a:tcPr marT="91425" marB="91425" marR="91425" marL="91425"/>
                </a:tc>
                <a:tc>
                  <a:txBody>
                    <a:bodyPr>
                      <a:noAutofit/>
                    </a:bodyPr>
                    <a:lstStyle/>
                    <a:p>
                      <a:pPr indent="0" lvl="0" marL="0" rtl="0">
                        <a:spcBef>
                          <a:spcPts val="0"/>
                        </a:spcBef>
                        <a:spcAft>
                          <a:spcPts val="0"/>
                        </a:spcAft>
                        <a:buClr>
                          <a:schemeClr val="dk1"/>
                        </a:buClr>
                        <a:buSzPts val="1100"/>
                        <a:buFont typeface="Arial"/>
                        <a:buNone/>
                      </a:pPr>
                      <a:r>
                        <a:rPr lang="es" sz="1000">
                          <a:solidFill>
                            <a:schemeClr val="dk1"/>
                          </a:solidFill>
                        </a:rPr>
                        <a:t>c</a:t>
                      </a:r>
                      <a:r>
                        <a:rPr lang="es" sz="1000">
                          <a:solidFill>
                            <a:schemeClr val="dk1"/>
                          </a:solidFill>
                        </a:rPr>
                        <a:t>rea imágenes en miniatura de la primera página de archivos PDF (ImageMagick y Ghostscript).</a:t>
                      </a:r>
                      <a:endParaRPr sz="1000"/>
                    </a:p>
                  </a:txBody>
                  <a:tcPr marT="91425" marB="91425" marR="91425" marL="91425"/>
                </a:tc>
              </a:tr>
            </a:tbl>
          </a:graphicData>
        </a:graphic>
      </p:graphicFrame>
      <p:sp>
        <p:nvSpPr>
          <p:cNvPr id="787" name="Google Shape;787;p102"/>
          <p:cNvSpPr txBox="1"/>
          <p:nvPr/>
        </p:nvSpPr>
        <p:spPr>
          <a:xfrm>
            <a:off x="2581275" y="6382200"/>
            <a:ext cx="7505700" cy="475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rPr>
              <a:t>https://wiki.duraspace.org/display/DSDOC6x/Mediafilters+for+Transforming+DSpace+Content</a:t>
            </a:r>
            <a:endParaRPr sz="12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103"/>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Media Filters</a:t>
            </a:r>
            <a:endParaRPr sz="1800"/>
          </a:p>
        </p:txBody>
      </p:sp>
      <p:sp>
        <p:nvSpPr>
          <p:cNvPr id="793" name="Google Shape;793;p103"/>
          <p:cNvSpPr/>
          <p:nvPr/>
        </p:nvSpPr>
        <p:spPr>
          <a:xfrm>
            <a:off x="635040" y="936000"/>
            <a:ext cx="7428600" cy="3832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600">
                <a:latin typeface="Arial"/>
                <a:ea typeface="Arial"/>
                <a:cs typeface="Arial"/>
                <a:sym typeface="Arial"/>
              </a:rPr>
              <a:t>Generando las miniaturas / Ejecutar media filters</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0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000"/>
          </a:p>
          <a:p>
            <a:pPr indent="0" lvl="0" marL="0" marR="0" rtl="0" algn="l">
              <a:spcBef>
                <a:spcPts val="0"/>
              </a:spcBef>
              <a:spcAft>
                <a:spcPts val="0"/>
              </a:spcAft>
              <a:buNone/>
            </a:pPr>
            <a:r>
              <a:t/>
            </a:r>
            <a:endParaRPr sz="1000"/>
          </a:p>
          <a:p>
            <a:pPr indent="0" lvl="0" marL="0" marR="0" rtl="0" algn="l">
              <a:spcBef>
                <a:spcPts val="0"/>
              </a:spcBef>
              <a:spcAft>
                <a:spcPts val="0"/>
              </a:spcAft>
              <a:buNone/>
            </a:pPr>
            <a:r>
              <a:rPr lang="es" sz="1200">
                <a:latin typeface="Arial"/>
                <a:ea typeface="Arial"/>
                <a:cs typeface="Arial"/>
                <a:sym typeface="Arial"/>
              </a:rPr>
              <a:t>Activamos algunas configuraciones de visualización dentro del fichero </a:t>
            </a:r>
            <a:endParaRPr sz="1200">
              <a:latin typeface="Arial"/>
              <a:ea typeface="Arial"/>
              <a:cs typeface="Arial"/>
              <a:sym typeface="Arial"/>
            </a:endParaRPr>
          </a:p>
          <a:p>
            <a:pPr indent="0" lvl="0" marL="0" marR="0" rtl="0" algn="l">
              <a:spcBef>
                <a:spcPts val="0"/>
              </a:spcBef>
              <a:spcAft>
                <a:spcPts val="0"/>
              </a:spcAft>
              <a:buNone/>
            </a:pPr>
            <a:r>
              <a:t/>
            </a:r>
            <a:endParaRPr sz="1000"/>
          </a:p>
          <a:p>
            <a:pPr indent="0" lvl="0" marL="0" marR="0" rtl="0" algn="l">
              <a:spcBef>
                <a:spcPts val="0"/>
              </a:spcBef>
              <a:spcAft>
                <a:spcPts val="0"/>
              </a:spcAft>
              <a:buNone/>
            </a:pPr>
            <a:r>
              <a:rPr lang="es" sz="1200">
                <a:solidFill>
                  <a:srgbClr val="FF9900"/>
                </a:solidFill>
              </a:rPr>
              <a:t>[dspace-source] </a:t>
            </a:r>
            <a:r>
              <a:rPr lang="es" sz="1200">
                <a:solidFill>
                  <a:srgbClr val="FF9900"/>
                </a:solidFill>
                <a:latin typeface="Arial"/>
                <a:ea typeface="Arial"/>
                <a:cs typeface="Arial"/>
                <a:sym typeface="Arial"/>
              </a:rPr>
              <a:t>/ dspace / config / dspace.cfg</a:t>
            </a:r>
            <a:endParaRPr sz="1200">
              <a:solidFill>
                <a:srgbClr val="FF9900"/>
              </a:solidFill>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pic>
        <p:nvPicPr>
          <p:cNvPr id="794" name="Google Shape;794;p103"/>
          <p:cNvPicPr preferRelativeResize="0"/>
          <p:nvPr/>
        </p:nvPicPr>
        <p:blipFill rotWithShape="1">
          <a:blip r:embed="rId3">
            <a:alphaModFix/>
          </a:blip>
          <a:srcRect b="0" l="0" r="0" t="0"/>
          <a:stretch/>
        </p:blipFill>
        <p:spPr>
          <a:xfrm>
            <a:off x="8063640" y="71640"/>
            <a:ext cx="430920" cy="430920"/>
          </a:xfrm>
          <a:prstGeom prst="rect">
            <a:avLst/>
          </a:prstGeom>
          <a:noFill/>
          <a:ln>
            <a:noFill/>
          </a:ln>
        </p:spPr>
      </p:pic>
      <p:sp>
        <p:nvSpPr>
          <p:cNvPr id="795" name="Google Shape;795;p103"/>
          <p:cNvSpPr/>
          <p:nvPr/>
        </p:nvSpPr>
        <p:spPr>
          <a:xfrm>
            <a:off x="1224000" y="2998500"/>
            <a:ext cx="5399700" cy="792300"/>
          </a:xfrm>
          <a:prstGeom prst="rect">
            <a:avLst/>
          </a:prstGeom>
          <a:solidFill>
            <a:srgbClr val="FFFFFF"/>
          </a:solid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spcBef>
                <a:spcPts val="0"/>
              </a:spcBef>
              <a:spcAft>
                <a:spcPts val="0"/>
              </a:spcAft>
              <a:buNone/>
            </a:pPr>
            <a:r>
              <a:rPr lang="es" sz="1200">
                <a:latin typeface="Arial"/>
                <a:ea typeface="Arial"/>
                <a:cs typeface="Arial"/>
                <a:sym typeface="Arial"/>
              </a:rPr>
              <a:t>webui.browse.thumbnail.show = true</a:t>
            </a:r>
            <a:endParaRPr sz="1200"/>
          </a:p>
          <a:p>
            <a:pPr indent="0" lvl="0" marL="0" marR="0" rtl="0" algn="l">
              <a:spcBef>
                <a:spcPts val="0"/>
              </a:spcBef>
              <a:spcAft>
                <a:spcPts val="0"/>
              </a:spcAft>
              <a:buNone/>
            </a:pPr>
            <a:r>
              <a:rPr lang="es" sz="1200">
                <a:latin typeface="Arial"/>
                <a:ea typeface="Arial"/>
                <a:cs typeface="Arial"/>
                <a:sym typeface="Arial"/>
              </a:rPr>
              <a:t>xmlui.theme.mirage.item-list.emphasis = file</a:t>
            </a:r>
            <a:endParaRPr sz="1200"/>
          </a:p>
        </p:txBody>
      </p:sp>
      <p:graphicFrame>
        <p:nvGraphicFramePr>
          <p:cNvPr id="796" name="Google Shape;796;p103"/>
          <p:cNvGraphicFramePr/>
          <p:nvPr/>
        </p:nvGraphicFramePr>
        <p:xfrm>
          <a:off x="824525" y="1467875"/>
          <a:ext cx="3000000" cy="3000000"/>
        </p:xfrm>
        <a:graphic>
          <a:graphicData uri="http://schemas.openxmlformats.org/drawingml/2006/table">
            <a:tbl>
              <a:tblPr>
                <a:noFill/>
                <a:tableStyleId>{42EF0FBD-8048-425A-BACF-25B9D7E7969B}</a:tableStyleId>
              </a:tblPr>
              <a:tblGrid>
                <a:gridCol w="3619500"/>
                <a:gridCol w="3619500"/>
              </a:tblGrid>
              <a:tr h="381000">
                <a:tc>
                  <a:txBody>
                    <a:bodyPr>
                      <a:noAutofit/>
                    </a:bodyPr>
                    <a:lstStyle/>
                    <a:p>
                      <a:pPr indent="0" lvl="0" marL="0" rtl="0">
                        <a:spcBef>
                          <a:spcPts val="0"/>
                        </a:spcBef>
                        <a:spcAft>
                          <a:spcPts val="0"/>
                        </a:spcAft>
                        <a:buClr>
                          <a:schemeClr val="dk1"/>
                        </a:buClr>
                        <a:buSzPts val="1100"/>
                        <a:buFont typeface="Arial"/>
                        <a:buNone/>
                      </a:pPr>
                      <a:r>
                        <a:rPr b="1" lang="es" sz="1200">
                          <a:solidFill>
                            <a:schemeClr val="dk1"/>
                          </a:solidFill>
                        </a:rPr>
                        <a:t>JPEG Thumbnail </a:t>
                      </a:r>
                      <a:endParaRPr sz="1200"/>
                    </a:p>
                  </a:txBody>
                  <a:tcPr marT="91425" marB="91425" marR="91425" marL="91425"/>
                </a:tc>
                <a:tc>
                  <a:txBody>
                    <a:bodyPr>
                      <a:noAutofit/>
                    </a:bodyPr>
                    <a:lstStyle/>
                    <a:p>
                      <a:pPr indent="0" lvl="0" marL="0" rtl="0">
                        <a:spcBef>
                          <a:spcPts val="0"/>
                        </a:spcBef>
                        <a:spcAft>
                          <a:spcPts val="0"/>
                        </a:spcAft>
                        <a:buNone/>
                      </a:pPr>
                      <a:r>
                        <a:rPr lang="es" sz="1200">
                          <a:solidFill>
                            <a:schemeClr val="dk1"/>
                          </a:solidFill>
                        </a:rPr>
                        <a:t>crea imágenes en miniatura de archivos GIF, JPEG y PNG</a:t>
                      </a:r>
                      <a:endParaRPr sz="1200"/>
                    </a:p>
                  </a:txBody>
                  <a:tcPr marT="91425" marB="91425" marR="91425" marL="91425"/>
                </a:tc>
              </a:tr>
            </a:tbl>
          </a:graphicData>
        </a:graphic>
      </p:graphicFrame>
      <p:sp>
        <p:nvSpPr>
          <p:cNvPr id="797" name="Google Shape;797;p103"/>
          <p:cNvSpPr txBox="1"/>
          <p:nvPr/>
        </p:nvSpPr>
        <p:spPr>
          <a:xfrm>
            <a:off x="824525" y="4352925"/>
            <a:ext cx="7239000" cy="9906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a:t>
            </a:r>
            <a:r>
              <a:rPr lang="es" sz="1200">
                <a:solidFill>
                  <a:srgbClr val="FFFFFF"/>
                </a:solidFill>
                <a:latin typeface="Consolas"/>
                <a:ea typeface="Consolas"/>
                <a:cs typeface="Consolas"/>
                <a:sym typeface="Consolas"/>
              </a:rPr>
              <a:t>/proyectos/dspace/bin/dspace filter-media -p "JPEG Thumbnail" -v </a:t>
            </a:r>
            <a:endParaRPr>
              <a:solidFill>
                <a:srgbClr val="F3F3F3"/>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104"/>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Media Filters</a:t>
            </a:r>
            <a:endParaRPr sz="1800"/>
          </a:p>
        </p:txBody>
      </p:sp>
      <p:sp>
        <p:nvSpPr>
          <p:cNvPr id="803" name="Google Shape;803;p104"/>
          <p:cNvSpPr/>
          <p:nvPr/>
        </p:nvSpPr>
        <p:spPr>
          <a:xfrm>
            <a:off x="635050" y="936000"/>
            <a:ext cx="7788600" cy="5379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800">
                <a:latin typeface="Arial"/>
                <a:ea typeface="Arial"/>
                <a:cs typeface="Arial"/>
                <a:sym typeface="Arial"/>
              </a:rPr>
              <a:t>Añadiendo media filters personalizados</a:t>
            </a:r>
            <a:endParaRPr b="1" sz="1800">
              <a:latin typeface="Arial"/>
              <a:ea typeface="Arial"/>
              <a:cs typeface="Arial"/>
              <a:sym typeface="Arial"/>
            </a:endParaRPr>
          </a:p>
          <a:p>
            <a:pPr indent="0" lvl="0" marL="0" marR="0" rtl="0" algn="l">
              <a:spcBef>
                <a:spcPts val="0"/>
              </a:spcBef>
              <a:spcAft>
                <a:spcPts val="0"/>
              </a:spcAft>
              <a:buNone/>
            </a:pPr>
            <a:r>
              <a:t/>
            </a:r>
            <a:endParaRPr b="1" sz="1800"/>
          </a:p>
          <a:p>
            <a:pPr indent="0" lvl="0" marL="0" marR="0" rtl="0" algn="l">
              <a:spcBef>
                <a:spcPts val="0"/>
              </a:spcBef>
              <a:spcAft>
                <a:spcPts val="0"/>
              </a:spcAft>
              <a:buNone/>
            </a:pPr>
            <a:r>
              <a:t/>
            </a:r>
            <a:endParaRPr b="1" sz="1800"/>
          </a:p>
          <a:p>
            <a:pPr indent="0" lvl="0" marL="0" marR="0" rtl="0" algn="l">
              <a:spcBef>
                <a:spcPts val="0"/>
              </a:spcBef>
              <a:spcAft>
                <a:spcPts val="0"/>
              </a:spcAft>
              <a:buNone/>
            </a:pPr>
            <a:r>
              <a:t/>
            </a:r>
            <a:endParaRPr b="1" sz="1800"/>
          </a:p>
          <a:p>
            <a:pPr indent="0" lvl="0" marL="0" marR="0" rtl="0" algn="l">
              <a:spcBef>
                <a:spcPts val="0"/>
              </a:spcBef>
              <a:spcAft>
                <a:spcPts val="0"/>
              </a:spcAft>
              <a:buNone/>
            </a:pPr>
            <a:r>
              <a:t/>
            </a:r>
            <a:endParaRPr sz="1200"/>
          </a:p>
          <a:p>
            <a:pPr indent="0" lvl="0" marL="0" marR="0" rtl="0" algn="l">
              <a:spcBef>
                <a:spcPts val="0"/>
              </a:spcBef>
              <a:spcAft>
                <a:spcPts val="0"/>
              </a:spcAft>
              <a:buNone/>
            </a:pPr>
            <a:r>
              <a:rPr b="1" lang="es" sz="1800"/>
              <a:t>1- Copiamos mediafilter de ejemplo</a:t>
            </a:r>
            <a:endParaRPr b="1" sz="1800"/>
          </a:p>
          <a:p>
            <a:pPr indent="0" lvl="0" marL="0" marR="0" rtl="0" algn="l">
              <a:spcBef>
                <a:spcPts val="0"/>
              </a:spcBef>
              <a:spcAft>
                <a:spcPts val="0"/>
              </a:spcAft>
              <a:buNone/>
            </a:pPr>
            <a:r>
              <a:t/>
            </a:r>
            <a:endParaRPr b="1" sz="1200"/>
          </a:p>
          <a:p>
            <a:pPr indent="0" lvl="0" marL="0" marR="0" rtl="0" algn="l">
              <a:spcBef>
                <a:spcPts val="0"/>
              </a:spcBef>
              <a:spcAft>
                <a:spcPts val="0"/>
              </a:spcAft>
              <a:buNone/>
            </a:pPr>
            <a:r>
              <a:t/>
            </a:r>
            <a:endParaRPr b="1" sz="1200"/>
          </a:p>
          <a:p>
            <a:pPr indent="0" lvl="0" marL="0" marR="0" rtl="0" algn="l">
              <a:spcBef>
                <a:spcPts val="0"/>
              </a:spcBef>
              <a:spcAft>
                <a:spcPts val="0"/>
              </a:spcAft>
              <a:buNone/>
            </a:pPr>
            <a:r>
              <a:t/>
            </a:r>
            <a:endParaRPr b="1" sz="1200"/>
          </a:p>
          <a:p>
            <a:pPr indent="0" lvl="0" marL="0" marR="0" rtl="0" algn="l">
              <a:spcBef>
                <a:spcPts val="0"/>
              </a:spcBef>
              <a:spcAft>
                <a:spcPts val="0"/>
              </a:spcAft>
              <a:buNone/>
            </a:pPr>
            <a:r>
              <a:t/>
            </a:r>
            <a:endParaRPr b="1" sz="1200"/>
          </a:p>
          <a:p>
            <a:pPr indent="0" lvl="0" marL="0" marR="0" rtl="0" algn="l">
              <a:spcBef>
                <a:spcPts val="0"/>
              </a:spcBef>
              <a:spcAft>
                <a:spcPts val="0"/>
              </a:spcAft>
              <a:buNone/>
            </a:pPr>
            <a:r>
              <a:t/>
            </a:r>
            <a:endParaRPr b="1" sz="1200"/>
          </a:p>
          <a:p>
            <a:pPr indent="0" lvl="0" marL="0" marR="0" rtl="0" algn="l">
              <a:spcBef>
                <a:spcPts val="0"/>
              </a:spcBef>
              <a:spcAft>
                <a:spcPts val="0"/>
              </a:spcAft>
              <a:buNone/>
            </a:pPr>
            <a:r>
              <a:t/>
            </a:r>
            <a:endParaRPr b="1" sz="1200"/>
          </a:p>
          <a:p>
            <a:pPr indent="0" lvl="0" marL="0" marR="0" rtl="0" algn="l">
              <a:spcBef>
                <a:spcPts val="0"/>
              </a:spcBef>
              <a:spcAft>
                <a:spcPts val="0"/>
              </a:spcAft>
              <a:buNone/>
            </a:pPr>
            <a:r>
              <a:t/>
            </a:r>
            <a:endParaRPr b="1" sz="1200"/>
          </a:p>
          <a:p>
            <a:pPr indent="0" lvl="0" marL="0" marR="0" rtl="0" algn="l">
              <a:spcBef>
                <a:spcPts val="0"/>
              </a:spcBef>
              <a:spcAft>
                <a:spcPts val="0"/>
              </a:spcAft>
              <a:buNone/>
            </a:pPr>
            <a:r>
              <a:t/>
            </a:r>
            <a:endParaRPr b="1" sz="1200"/>
          </a:p>
          <a:p>
            <a:pPr indent="0" lvl="0" marL="0" marR="0" rtl="0" algn="l">
              <a:spcBef>
                <a:spcPts val="0"/>
              </a:spcBef>
              <a:spcAft>
                <a:spcPts val="0"/>
              </a:spcAft>
              <a:buNone/>
            </a:pPr>
            <a:r>
              <a:rPr lang="es" sz="1200">
                <a:latin typeface="Arial"/>
                <a:ea typeface="Arial"/>
                <a:cs typeface="Arial"/>
                <a:sym typeface="Arial"/>
              </a:rPr>
              <a:t>Añadimos algunas configuraciones de visualización dentro del fichero </a:t>
            </a:r>
            <a:endParaRPr sz="1200">
              <a:latin typeface="Arial"/>
              <a:ea typeface="Arial"/>
              <a:cs typeface="Arial"/>
              <a:sym typeface="Arial"/>
            </a:endParaRPr>
          </a:p>
          <a:p>
            <a:pPr indent="0" lvl="0" marL="0" marR="0" rtl="0" algn="l">
              <a:spcBef>
                <a:spcPts val="0"/>
              </a:spcBef>
              <a:spcAft>
                <a:spcPts val="0"/>
              </a:spcAft>
              <a:buNone/>
            </a:pPr>
            <a:r>
              <a:t/>
            </a:r>
            <a:endParaRPr sz="1200">
              <a:solidFill>
                <a:srgbClr val="FF9900"/>
              </a:solidFill>
            </a:endParaRPr>
          </a:p>
          <a:p>
            <a:pPr indent="0" lvl="0" marL="0" marR="0" rtl="0" algn="l">
              <a:spcBef>
                <a:spcPts val="0"/>
              </a:spcBef>
              <a:spcAft>
                <a:spcPts val="0"/>
              </a:spcAft>
              <a:buNone/>
            </a:pPr>
            <a:r>
              <a:rPr lang="es" sz="1200">
                <a:solidFill>
                  <a:srgbClr val="FF9900"/>
                </a:solidFill>
              </a:rPr>
              <a:t>[dspace-source] </a:t>
            </a:r>
            <a:r>
              <a:rPr lang="es" sz="1200">
                <a:solidFill>
                  <a:srgbClr val="FF9900"/>
                </a:solidFill>
                <a:latin typeface="Arial"/>
                <a:ea typeface="Arial"/>
                <a:cs typeface="Arial"/>
                <a:sym typeface="Arial"/>
              </a:rPr>
              <a:t>/ dspace / config / dspace.cfg</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b="1" sz="1200"/>
          </a:p>
          <a:p>
            <a:pPr indent="0" lvl="0" marL="0" marR="0" rtl="0" algn="l">
              <a:spcBef>
                <a:spcPts val="0"/>
              </a:spcBef>
              <a:spcAft>
                <a:spcPts val="0"/>
              </a:spcAft>
              <a:buNone/>
            </a:pPr>
            <a:r>
              <a:t/>
            </a:r>
            <a:endParaRPr b="1" sz="1200"/>
          </a:p>
          <a:p>
            <a:pPr indent="0" lvl="0" marL="0" marR="0" rtl="0" algn="l">
              <a:spcBef>
                <a:spcPts val="0"/>
              </a:spcBef>
              <a:spcAft>
                <a:spcPts val="0"/>
              </a:spcAft>
              <a:buNone/>
            </a:pPr>
            <a:r>
              <a:t/>
            </a:r>
            <a:endParaRPr b="1" sz="1200"/>
          </a:p>
          <a:p>
            <a:pPr indent="0" lvl="0" marL="0" marR="0" rtl="0" algn="l">
              <a:spcBef>
                <a:spcPts val="0"/>
              </a:spcBef>
              <a:spcAft>
                <a:spcPts val="0"/>
              </a:spcAft>
              <a:buNone/>
            </a:pPr>
            <a:r>
              <a:t/>
            </a:r>
            <a:endParaRPr b="1" sz="1200"/>
          </a:p>
          <a:p>
            <a:pPr indent="0" lvl="0" marL="0" marR="0" rtl="0" algn="l">
              <a:spcBef>
                <a:spcPts val="0"/>
              </a:spcBef>
              <a:spcAft>
                <a:spcPts val="0"/>
              </a:spcAft>
              <a:buNone/>
            </a:pPr>
            <a:r>
              <a:t/>
            </a:r>
            <a:endParaRPr b="1" sz="1200"/>
          </a:p>
          <a:p>
            <a:pPr indent="0" lvl="0" marL="0" marR="0" rtl="0" algn="l">
              <a:spcBef>
                <a:spcPts val="0"/>
              </a:spcBef>
              <a:spcAft>
                <a:spcPts val="0"/>
              </a:spcAft>
              <a:buNone/>
            </a:pPr>
            <a:r>
              <a:t/>
            </a:r>
            <a:endParaRPr b="1" sz="1200"/>
          </a:p>
          <a:p>
            <a:pPr indent="0" lvl="0" marL="0" marR="0" rtl="0" algn="l">
              <a:spcBef>
                <a:spcPts val="0"/>
              </a:spcBef>
              <a:spcAft>
                <a:spcPts val="0"/>
              </a:spcAft>
              <a:buNone/>
            </a:pPr>
            <a:r>
              <a:t/>
            </a:r>
            <a:endParaRPr b="1" sz="1200"/>
          </a:p>
          <a:p>
            <a:pPr indent="0" lvl="0" marL="0" marR="0" rtl="0" algn="l">
              <a:spcBef>
                <a:spcPts val="0"/>
              </a:spcBef>
              <a:spcAft>
                <a:spcPts val="0"/>
              </a:spcAft>
              <a:buNone/>
            </a:pPr>
            <a:r>
              <a:t/>
            </a:r>
            <a:endParaRPr b="1" sz="1200"/>
          </a:p>
          <a:p>
            <a:pPr indent="0" lvl="0" marL="0" marR="0" rtl="0" algn="l">
              <a:spcBef>
                <a:spcPts val="0"/>
              </a:spcBef>
              <a:spcAft>
                <a:spcPts val="0"/>
              </a:spcAft>
              <a:buNone/>
            </a:pPr>
            <a:r>
              <a:t/>
            </a:r>
            <a:endParaRPr sz="1800">
              <a:solidFill>
                <a:srgbClr val="E69138"/>
              </a:solidFill>
            </a:endParaRPr>
          </a:p>
        </p:txBody>
      </p:sp>
      <p:pic>
        <p:nvPicPr>
          <p:cNvPr id="804" name="Google Shape;804;p104"/>
          <p:cNvPicPr preferRelativeResize="0"/>
          <p:nvPr/>
        </p:nvPicPr>
        <p:blipFill rotWithShape="1">
          <a:blip r:embed="rId3">
            <a:alphaModFix/>
          </a:blip>
          <a:srcRect b="0" l="0" r="0" t="0"/>
          <a:stretch/>
        </p:blipFill>
        <p:spPr>
          <a:xfrm>
            <a:off x="8063640" y="71640"/>
            <a:ext cx="430920" cy="430920"/>
          </a:xfrm>
          <a:prstGeom prst="rect">
            <a:avLst/>
          </a:prstGeom>
          <a:noFill/>
          <a:ln>
            <a:noFill/>
          </a:ln>
        </p:spPr>
      </p:pic>
      <p:sp>
        <p:nvSpPr>
          <p:cNvPr id="805" name="Google Shape;805;p104"/>
          <p:cNvSpPr/>
          <p:nvPr/>
        </p:nvSpPr>
        <p:spPr>
          <a:xfrm>
            <a:off x="733425" y="4745550"/>
            <a:ext cx="7282500" cy="1527600"/>
          </a:xfrm>
          <a:prstGeom prst="rect">
            <a:avLst/>
          </a:prstGeom>
          <a:solidFill>
            <a:srgbClr val="FFFFFF"/>
          </a:solid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100">
                <a:latin typeface="Arial"/>
                <a:ea typeface="Arial"/>
                <a:cs typeface="Arial"/>
                <a:sym typeface="Arial"/>
              </a:rPr>
              <a:t>filter.plugins = Imagen Visor</a:t>
            </a:r>
            <a:endParaRPr sz="1100"/>
          </a:p>
          <a:p>
            <a:pPr indent="0" lvl="0" marL="0" marR="0" rtl="0" algn="l">
              <a:spcBef>
                <a:spcPts val="0"/>
              </a:spcBef>
              <a:spcAft>
                <a:spcPts val="0"/>
              </a:spcAft>
              <a:buNone/>
            </a:pPr>
            <a:r>
              <a:rPr lang="es" sz="1100">
                <a:latin typeface="Arial"/>
                <a:ea typeface="Arial"/>
                <a:cs typeface="Arial"/>
                <a:sym typeface="Arial"/>
              </a:rPr>
              <a:t>plugin.named.org.dspace.app.mediafilter.FormatFilter = org.dspace.app.mediafilter.ImgFilter = Imagen Visor</a:t>
            </a:r>
            <a:endParaRPr sz="1100"/>
          </a:p>
          <a:p>
            <a:pPr indent="0" lvl="0" marL="0" marR="0" rtl="0" algn="l">
              <a:spcBef>
                <a:spcPts val="0"/>
              </a:spcBef>
              <a:spcAft>
                <a:spcPts val="0"/>
              </a:spcAft>
              <a:buNone/>
            </a:pPr>
            <a:r>
              <a:rPr lang="es" sz="1100">
                <a:latin typeface="Arial"/>
                <a:ea typeface="Arial"/>
                <a:cs typeface="Arial"/>
                <a:sym typeface="Arial"/>
              </a:rPr>
              <a:t>filter.org.dspace.app.mediafilter.ImgFilter.inputFormats = JPEG, TIFF</a:t>
            </a:r>
            <a:endParaRPr sz="1100"/>
          </a:p>
          <a:p>
            <a:pPr indent="0" lvl="0" marL="0" marR="0" rtl="0" algn="l">
              <a:spcBef>
                <a:spcPts val="0"/>
              </a:spcBef>
              <a:spcAft>
                <a:spcPts val="0"/>
              </a:spcAft>
              <a:buNone/>
            </a:pPr>
            <a:r>
              <a:rPr lang="es" sz="1100">
                <a:latin typeface="Arial"/>
                <a:ea typeface="Arial"/>
                <a:cs typeface="Arial"/>
                <a:sym typeface="Arial"/>
              </a:rPr>
              <a:t>filter.tempfile.config = ${filter.tempfile.config}</a:t>
            </a:r>
            <a:endParaRPr sz="1100"/>
          </a:p>
          <a:p>
            <a:pPr indent="0" lvl="0" marL="0" marR="0" rtl="0" algn="l">
              <a:spcBef>
                <a:spcPts val="0"/>
              </a:spcBef>
              <a:spcAft>
                <a:spcPts val="0"/>
              </a:spcAft>
              <a:buNone/>
            </a:pPr>
            <a:r>
              <a:rPr lang="es" sz="1100">
                <a:latin typeface="Arial"/>
                <a:ea typeface="Arial"/>
                <a:cs typeface="Arial"/>
                <a:sym typeface="Arial"/>
              </a:rPr>
              <a:t>filter.exec.convert = convert -layers flatten </a:t>
            </a:r>
            <a:endParaRPr sz="1100"/>
          </a:p>
          <a:p>
            <a:pPr indent="0" lvl="0" marL="0" marR="0" rtl="0" algn="l">
              <a:spcBef>
                <a:spcPts val="0"/>
              </a:spcBef>
              <a:spcAft>
                <a:spcPts val="0"/>
              </a:spcAft>
              <a:buNone/>
            </a:pPr>
            <a:r>
              <a:rPr lang="es" sz="1100">
                <a:latin typeface="Arial"/>
                <a:ea typeface="Arial"/>
                <a:cs typeface="Arial"/>
                <a:sym typeface="Arial"/>
              </a:rPr>
              <a:t>filter.ImgFilter.thumbnail.config = -format jpg -resize 300</a:t>
            </a:r>
            <a:endParaRPr sz="1100"/>
          </a:p>
          <a:p>
            <a:pPr indent="0" lvl="0" marL="0" marR="0" rtl="0" algn="l">
              <a:spcBef>
                <a:spcPts val="0"/>
              </a:spcBef>
              <a:spcAft>
                <a:spcPts val="0"/>
              </a:spcAft>
              <a:buNone/>
            </a:pPr>
            <a:r>
              <a:rPr lang="es" sz="1100">
                <a:latin typeface="Arial"/>
                <a:ea typeface="Arial"/>
                <a:cs typeface="Arial"/>
                <a:sym typeface="Arial"/>
              </a:rPr>
              <a:t>filter.ImgFilter.visor.config = -format jpg -resize 800 -density 72</a:t>
            </a:r>
            <a:endParaRPr sz="1100"/>
          </a:p>
          <a:p>
            <a:pPr indent="0" lvl="0" marL="0" marR="0" rtl="0" algn="l">
              <a:spcBef>
                <a:spcPts val="0"/>
              </a:spcBef>
              <a:spcAft>
                <a:spcPts val="0"/>
              </a:spcAft>
              <a:buNone/>
            </a:pPr>
            <a:r>
              <a:t/>
            </a:r>
            <a:endParaRPr sz="1800"/>
          </a:p>
        </p:txBody>
      </p:sp>
      <p:sp>
        <p:nvSpPr>
          <p:cNvPr id="806" name="Google Shape;806;p104"/>
          <p:cNvSpPr txBox="1"/>
          <p:nvPr/>
        </p:nvSpPr>
        <p:spPr>
          <a:xfrm>
            <a:off x="776900" y="2752725"/>
            <a:ext cx="7239000" cy="9906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rPr>
              <a:t>$ </a:t>
            </a:r>
            <a:r>
              <a:rPr lang="es" sz="1200">
                <a:solidFill>
                  <a:srgbClr val="FFFFFF"/>
                </a:solidFill>
                <a:latin typeface="Consolas"/>
                <a:ea typeface="Consolas"/>
                <a:cs typeface="Consolas"/>
                <a:sym typeface="Consolas"/>
              </a:rPr>
              <a:t>cd /proyectos/src/DSpace</a:t>
            </a:r>
            <a:endParaRPr sz="1200">
              <a:solidFill>
                <a:srgbClr val="FFFFFF"/>
              </a:solidFill>
            </a:endParaRPr>
          </a:p>
          <a:p>
            <a:pPr indent="0" lvl="0" marL="0" rtl="0">
              <a:spcBef>
                <a:spcPts val="0"/>
              </a:spcBef>
              <a:spcAft>
                <a:spcPts val="0"/>
              </a:spcAft>
              <a:buNone/>
            </a:pPr>
            <a:r>
              <a:rPr lang="es" sz="1200">
                <a:solidFill>
                  <a:srgbClr val="FFFFFF"/>
                </a:solidFill>
              </a:rPr>
              <a:t>$ </a:t>
            </a:r>
            <a:r>
              <a:rPr lang="es" sz="1200">
                <a:solidFill>
                  <a:srgbClr val="FFFFFF"/>
                </a:solidFill>
              </a:rPr>
              <a:t>cp /proyectos/materiales/FilterMedias/ImgFilter.java dspace/modules/additions/src/main/java/org/dspace/app/mediafilter/</a:t>
            </a:r>
            <a:endParaRPr sz="1200">
              <a:solidFill>
                <a:srgbClr val="FFFFFF"/>
              </a:solidFill>
            </a:endParaRPr>
          </a:p>
          <a:p>
            <a:pPr indent="0" lvl="0" marL="0" rtl="0">
              <a:spcBef>
                <a:spcPts val="0"/>
              </a:spcBef>
              <a:spcAft>
                <a:spcPts val="0"/>
              </a:spcAft>
              <a:buNone/>
            </a:pPr>
            <a:r>
              <a:t/>
            </a:r>
            <a:endParaRPr sz="1200">
              <a:solidFill>
                <a:srgbClr val="FFFFFF"/>
              </a:solidFill>
              <a:latin typeface="Consolas"/>
              <a:ea typeface="Consolas"/>
              <a:cs typeface="Consolas"/>
              <a:sym typeface="Consolas"/>
            </a:endParaRPr>
          </a:p>
        </p:txBody>
      </p:sp>
      <p:graphicFrame>
        <p:nvGraphicFramePr>
          <p:cNvPr id="807" name="Google Shape;807;p104"/>
          <p:cNvGraphicFramePr/>
          <p:nvPr/>
        </p:nvGraphicFramePr>
        <p:xfrm>
          <a:off x="776900" y="1455450"/>
          <a:ext cx="3000000" cy="3000000"/>
        </p:xfrm>
        <a:graphic>
          <a:graphicData uri="http://schemas.openxmlformats.org/drawingml/2006/table">
            <a:tbl>
              <a:tblPr>
                <a:noFill/>
                <a:tableStyleId>{42EF0FBD-8048-425A-BACF-25B9D7E7969B}</a:tableStyleId>
              </a:tblPr>
              <a:tblGrid>
                <a:gridCol w="3619500"/>
                <a:gridCol w="3619500"/>
              </a:tblGrid>
              <a:tr h="381000">
                <a:tc>
                  <a:txBody>
                    <a:bodyPr>
                      <a:noAutofit/>
                    </a:bodyPr>
                    <a:lstStyle/>
                    <a:p>
                      <a:pPr indent="0" lvl="0" marL="0" rtl="0">
                        <a:spcBef>
                          <a:spcPts val="0"/>
                        </a:spcBef>
                        <a:spcAft>
                          <a:spcPts val="0"/>
                        </a:spcAft>
                        <a:buClr>
                          <a:schemeClr val="dk1"/>
                        </a:buClr>
                        <a:buFont typeface="Arial"/>
                        <a:buNone/>
                      </a:pPr>
                      <a:r>
                        <a:rPr b="1" lang="es" sz="1200">
                          <a:solidFill>
                            <a:schemeClr val="dk1"/>
                          </a:solidFill>
                        </a:rPr>
                        <a:t>Imagen Visor</a:t>
                      </a:r>
                      <a:endParaRPr sz="1200"/>
                    </a:p>
                  </a:txBody>
                  <a:tcPr marT="91425" marB="91425" marR="91425" marL="91425"/>
                </a:tc>
                <a:tc>
                  <a:txBody>
                    <a:bodyPr>
                      <a:noAutofit/>
                    </a:bodyPr>
                    <a:lstStyle/>
                    <a:p>
                      <a:pPr indent="0" lvl="0" marL="0" rtl="0">
                        <a:spcBef>
                          <a:spcPts val="0"/>
                        </a:spcBef>
                        <a:spcAft>
                          <a:spcPts val="0"/>
                        </a:spcAft>
                        <a:buNone/>
                      </a:pPr>
                      <a:r>
                        <a:rPr lang="es" sz="1200">
                          <a:solidFill>
                            <a:schemeClr val="dk1"/>
                          </a:solidFill>
                        </a:rPr>
                        <a:t>crea imágenes a resolución personalizada dentro del Bundle VISOR - ficheros JPEG i TIFF</a:t>
                      </a:r>
                      <a:endParaRPr sz="1200">
                        <a:solidFill>
                          <a:schemeClr val="dk1"/>
                        </a:solidFill>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105"/>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Media Filters</a:t>
            </a:r>
            <a:endParaRPr sz="1800"/>
          </a:p>
        </p:txBody>
      </p:sp>
      <p:sp>
        <p:nvSpPr>
          <p:cNvPr id="813" name="Google Shape;813;p105"/>
          <p:cNvSpPr/>
          <p:nvPr/>
        </p:nvSpPr>
        <p:spPr>
          <a:xfrm>
            <a:off x="635040" y="936000"/>
            <a:ext cx="7788600" cy="6703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800"/>
              <a:t>2- Compilamos DSpace </a:t>
            </a:r>
            <a:r>
              <a:rPr lang="es" sz="1800"/>
              <a:t>(usuario tomcat)</a:t>
            </a:r>
            <a:endParaRPr sz="1800"/>
          </a:p>
          <a:p>
            <a:pPr indent="0" lvl="0" marL="0" marR="0" rtl="0" algn="l">
              <a:spcBef>
                <a:spcPts val="0"/>
              </a:spcBef>
              <a:spcAft>
                <a:spcPts val="0"/>
              </a:spcAft>
              <a:buNone/>
            </a:pPr>
            <a:r>
              <a:t/>
            </a:r>
            <a:endParaRPr b="1"/>
          </a:p>
          <a:p>
            <a:pPr indent="0" lvl="0" marL="0" marR="0" rtl="0" algn="l">
              <a:spcBef>
                <a:spcPts val="0"/>
              </a:spcBef>
              <a:spcAft>
                <a:spcPts val="0"/>
              </a:spcAft>
              <a:buNone/>
            </a:pPr>
            <a:r>
              <a:t/>
            </a:r>
            <a:endParaRPr b="1"/>
          </a:p>
          <a:p>
            <a:pPr indent="0" lvl="0" marL="0" marR="0" rtl="0" algn="l">
              <a:spcBef>
                <a:spcPts val="0"/>
              </a:spcBef>
              <a:spcAft>
                <a:spcPts val="0"/>
              </a:spcAft>
              <a:buNone/>
            </a:pPr>
            <a:r>
              <a:t/>
            </a:r>
            <a:endParaRPr b="1"/>
          </a:p>
          <a:p>
            <a:pPr indent="0" lvl="0" marL="0" marR="0" rtl="0" algn="l">
              <a:spcBef>
                <a:spcPts val="0"/>
              </a:spcBef>
              <a:spcAft>
                <a:spcPts val="0"/>
              </a:spcAft>
              <a:buNone/>
            </a:pPr>
            <a:r>
              <a:t/>
            </a:r>
            <a:endParaRPr b="1"/>
          </a:p>
          <a:p>
            <a:pPr indent="0" lvl="0" marL="0" marR="0" rtl="0" algn="l">
              <a:spcBef>
                <a:spcPts val="0"/>
              </a:spcBef>
              <a:spcAft>
                <a:spcPts val="0"/>
              </a:spcAft>
              <a:buNone/>
            </a:pPr>
            <a:r>
              <a:t/>
            </a:r>
            <a:endParaRPr sz="1200">
              <a:latin typeface="Arial"/>
              <a:ea typeface="Arial"/>
              <a:cs typeface="Arial"/>
              <a:sym typeface="Arial"/>
            </a:endParaRPr>
          </a:p>
          <a:p>
            <a:pPr indent="0" lvl="0" marL="0" marR="0" rtl="0" algn="l">
              <a:spcBef>
                <a:spcPts val="0"/>
              </a:spcBef>
              <a:spcAft>
                <a:spcPts val="0"/>
              </a:spcAft>
              <a:buNone/>
            </a:pPr>
            <a:r>
              <a:t/>
            </a:r>
            <a:endParaRPr sz="1200"/>
          </a:p>
          <a:p>
            <a:pPr indent="0" lvl="0" marL="0" marR="0" rtl="0" algn="l">
              <a:spcBef>
                <a:spcPts val="0"/>
              </a:spcBef>
              <a:spcAft>
                <a:spcPts val="0"/>
              </a:spcAft>
              <a:buNone/>
            </a:pPr>
            <a:r>
              <a:t/>
            </a:r>
            <a:endParaRPr b="1"/>
          </a:p>
          <a:p>
            <a:pPr indent="0" lvl="0" marL="0" marR="0" rtl="0" algn="l">
              <a:spcBef>
                <a:spcPts val="0"/>
              </a:spcBef>
              <a:spcAft>
                <a:spcPts val="0"/>
              </a:spcAft>
              <a:buNone/>
            </a:pPr>
            <a:r>
              <a:rPr b="1" lang="es" sz="1800"/>
              <a:t>3- Actualizamos versión de los binarios </a:t>
            </a:r>
            <a:r>
              <a:rPr lang="es" sz="1800">
                <a:solidFill>
                  <a:schemeClr val="dk1"/>
                </a:solidFill>
              </a:rPr>
              <a:t>(usuario tomcat)</a:t>
            </a:r>
            <a:endParaRPr b="1" sz="1800"/>
          </a:p>
          <a:p>
            <a:pPr indent="0" lvl="0" marL="0" marR="0" rtl="0" algn="l">
              <a:spcBef>
                <a:spcPts val="0"/>
              </a:spcBef>
              <a:spcAft>
                <a:spcPts val="0"/>
              </a:spcAft>
              <a:buNone/>
            </a:pPr>
            <a:r>
              <a:t/>
            </a:r>
            <a:endParaRPr b="1"/>
          </a:p>
          <a:p>
            <a:pPr indent="0" lvl="0" marL="0" marR="0" rtl="0" algn="l">
              <a:spcBef>
                <a:spcPts val="0"/>
              </a:spcBef>
              <a:spcAft>
                <a:spcPts val="0"/>
              </a:spcAft>
              <a:buNone/>
            </a:pPr>
            <a:r>
              <a:t/>
            </a:r>
            <a:endParaRPr b="1"/>
          </a:p>
          <a:p>
            <a:pPr indent="0" lvl="0" marL="0" marR="0" rtl="0" algn="l">
              <a:spcBef>
                <a:spcPts val="0"/>
              </a:spcBef>
              <a:spcAft>
                <a:spcPts val="0"/>
              </a:spcAft>
              <a:buNone/>
            </a:pPr>
            <a:r>
              <a:t/>
            </a:r>
            <a:endParaRPr b="1"/>
          </a:p>
          <a:p>
            <a:pPr indent="0" lvl="0" marL="0" marR="0" rtl="0" algn="l">
              <a:spcBef>
                <a:spcPts val="0"/>
              </a:spcBef>
              <a:spcAft>
                <a:spcPts val="0"/>
              </a:spcAft>
              <a:buNone/>
            </a:pPr>
            <a:r>
              <a:t/>
            </a:r>
            <a:endParaRPr b="1"/>
          </a:p>
          <a:p>
            <a:pPr indent="0" lvl="0" marL="0" marR="0" rtl="0" algn="l">
              <a:spcBef>
                <a:spcPts val="0"/>
              </a:spcBef>
              <a:spcAft>
                <a:spcPts val="0"/>
              </a:spcAft>
              <a:buNone/>
            </a:pPr>
            <a:r>
              <a:t/>
            </a:r>
            <a:endParaRPr b="1"/>
          </a:p>
          <a:p>
            <a:pPr indent="0" lvl="0" marL="0" marR="0" rtl="0" algn="l">
              <a:spcBef>
                <a:spcPts val="0"/>
              </a:spcBef>
              <a:spcAft>
                <a:spcPts val="0"/>
              </a:spcAft>
              <a:buNone/>
            </a:pPr>
            <a:r>
              <a:t/>
            </a:r>
            <a:endParaRPr b="1"/>
          </a:p>
          <a:p>
            <a:pPr indent="0" lvl="0" marL="0" rtl="0">
              <a:spcBef>
                <a:spcPts val="0"/>
              </a:spcBef>
              <a:spcAft>
                <a:spcPts val="0"/>
              </a:spcAft>
              <a:buNone/>
            </a:pPr>
            <a:r>
              <a:rPr b="1" lang="es" sz="1800">
                <a:solidFill>
                  <a:schemeClr val="dk1"/>
                </a:solidFill>
              </a:rPr>
              <a:t>4- Lanzamos proceso mediafilter </a:t>
            </a:r>
            <a:r>
              <a:rPr lang="es" sz="1800">
                <a:solidFill>
                  <a:schemeClr val="dk1"/>
                </a:solidFill>
              </a:rPr>
              <a:t>(usuario tomcat)</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Clr>
                <a:schemeClr val="dk1"/>
              </a:buClr>
              <a:buFont typeface="Arial"/>
              <a:buNone/>
            </a:pPr>
            <a:r>
              <a:t/>
            </a:r>
            <a:endParaRPr sz="1800">
              <a:solidFill>
                <a:schemeClr val="dk1"/>
              </a:solidFill>
            </a:endParaRPr>
          </a:p>
          <a:p>
            <a:pPr indent="0" lvl="0" marL="0" marR="0" rtl="0" algn="l">
              <a:spcBef>
                <a:spcPts val="0"/>
              </a:spcBef>
              <a:spcAft>
                <a:spcPts val="0"/>
              </a:spcAft>
              <a:buNone/>
            </a:pPr>
            <a:r>
              <a:t/>
            </a:r>
            <a:endParaRPr sz="12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solidFill>
                <a:srgbClr val="E69138"/>
              </a:solidFill>
            </a:endParaRPr>
          </a:p>
        </p:txBody>
      </p:sp>
      <p:pic>
        <p:nvPicPr>
          <p:cNvPr id="814" name="Google Shape;814;p105"/>
          <p:cNvPicPr preferRelativeResize="0"/>
          <p:nvPr/>
        </p:nvPicPr>
        <p:blipFill rotWithShape="1">
          <a:blip r:embed="rId3">
            <a:alphaModFix/>
          </a:blip>
          <a:srcRect b="0" l="0" r="0" t="0"/>
          <a:stretch/>
        </p:blipFill>
        <p:spPr>
          <a:xfrm>
            <a:off x="8063640" y="71640"/>
            <a:ext cx="430920" cy="430920"/>
          </a:xfrm>
          <a:prstGeom prst="rect">
            <a:avLst/>
          </a:prstGeom>
          <a:noFill/>
          <a:ln>
            <a:noFill/>
          </a:ln>
        </p:spPr>
      </p:pic>
      <p:sp>
        <p:nvSpPr>
          <p:cNvPr id="815" name="Google Shape;815;p105"/>
          <p:cNvSpPr txBox="1"/>
          <p:nvPr/>
        </p:nvSpPr>
        <p:spPr>
          <a:xfrm>
            <a:off x="757850" y="1314450"/>
            <a:ext cx="7239000" cy="9906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su – tomcat</a:t>
            </a:r>
            <a:endParaRPr sz="1800">
              <a:solidFill>
                <a:srgbClr val="FFFFFF"/>
              </a:solidFill>
              <a:latin typeface="Consolas"/>
              <a:ea typeface="Consolas"/>
              <a:cs typeface="Consolas"/>
              <a:sym typeface="Consolas"/>
            </a:endParaRPr>
          </a:p>
          <a:p>
            <a:pPr indent="0" lvl="0" marL="0" rtl="0">
              <a:spcBef>
                <a:spcPts val="0"/>
              </a:spcBef>
              <a:spcAft>
                <a:spcPts val="0"/>
              </a:spcAft>
              <a:buNone/>
            </a:pPr>
            <a:r>
              <a:rPr lang="es" sz="1200">
                <a:solidFill>
                  <a:srgbClr val="FFFFFF"/>
                </a:solidFill>
                <a:latin typeface="Consolas"/>
                <a:ea typeface="Consolas"/>
                <a:cs typeface="Consolas"/>
                <a:sym typeface="Consolas"/>
              </a:rPr>
              <a:t>$ cd /proyectos/src/DSpace</a:t>
            </a:r>
            <a:endParaRPr sz="1800">
              <a:solidFill>
                <a:srgbClr val="FFFFFF"/>
              </a:solidFill>
              <a:latin typeface="Consolas"/>
              <a:ea typeface="Consolas"/>
              <a:cs typeface="Consolas"/>
              <a:sym typeface="Consolas"/>
            </a:endParaRPr>
          </a:p>
          <a:p>
            <a:pPr indent="0" lvl="0" marL="0" rtl="0">
              <a:spcBef>
                <a:spcPts val="0"/>
              </a:spcBef>
              <a:spcAft>
                <a:spcPts val="0"/>
              </a:spcAft>
              <a:buNone/>
            </a:pPr>
            <a:r>
              <a:rPr lang="es" sz="1200">
                <a:solidFill>
                  <a:srgbClr val="FFFFFF"/>
                </a:solidFill>
                <a:latin typeface="Consolas"/>
                <a:ea typeface="Consolas"/>
                <a:cs typeface="Consolas"/>
                <a:sym typeface="Consolas"/>
              </a:rPr>
              <a:t>$ mvn package -Dmirage2.on=true -o</a:t>
            </a:r>
            <a:endParaRPr sz="1200">
              <a:solidFill>
                <a:srgbClr val="FFFFFF"/>
              </a:solidFill>
              <a:latin typeface="Consolas"/>
              <a:ea typeface="Consolas"/>
              <a:cs typeface="Consolas"/>
              <a:sym typeface="Consolas"/>
            </a:endParaRPr>
          </a:p>
        </p:txBody>
      </p:sp>
      <p:sp>
        <p:nvSpPr>
          <p:cNvPr id="816" name="Google Shape;816;p105"/>
          <p:cNvSpPr txBox="1"/>
          <p:nvPr/>
        </p:nvSpPr>
        <p:spPr>
          <a:xfrm>
            <a:off x="757850" y="3067050"/>
            <a:ext cx="7239000" cy="9906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cd dspace/target/dspace-installer</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s" sz="1200">
                <a:solidFill>
                  <a:srgbClr val="FFFFFF"/>
                </a:solidFill>
                <a:latin typeface="Consolas"/>
                <a:ea typeface="Consolas"/>
                <a:cs typeface="Consolas"/>
                <a:sym typeface="Consolas"/>
              </a:rPr>
              <a:t>$ ant update</a:t>
            </a:r>
            <a:endParaRPr sz="1200">
              <a:solidFill>
                <a:srgbClr val="FFFFFF"/>
              </a:solidFill>
              <a:latin typeface="Consolas"/>
              <a:ea typeface="Consolas"/>
              <a:cs typeface="Consolas"/>
              <a:sym typeface="Consolas"/>
            </a:endParaRPr>
          </a:p>
        </p:txBody>
      </p:sp>
      <p:sp>
        <p:nvSpPr>
          <p:cNvPr id="817" name="Google Shape;817;p105"/>
          <p:cNvSpPr txBox="1"/>
          <p:nvPr/>
        </p:nvSpPr>
        <p:spPr>
          <a:xfrm>
            <a:off x="757850" y="4591050"/>
            <a:ext cx="7239000" cy="6954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a:t>
            </a:r>
            <a:r>
              <a:rPr lang="es" sz="1200">
                <a:solidFill>
                  <a:srgbClr val="FFFFFF"/>
                </a:solidFill>
                <a:latin typeface="Consolas"/>
                <a:ea typeface="Consolas"/>
                <a:cs typeface="Consolas"/>
                <a:sym typeface="Consolas"/>
              </a:rPr>
              <a:t>/proyectos/dspace/bin/dspace filter-media -i &lt;handle&gt;  -p "Imagen Visor"</a:t>
            </a:r>
            <a:endParaRPr sz="1200">
              <a:solidFill>
                <a:srgbClr val="FFFFFF"/>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106"/>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Curation Tasks</a:t>
            </a:r>
            <a:endParaRPr sz="1800"/>
          </a:p>
        </p:txBody>
      </p:sp>
      <p:sp>
        <p:nvSpPr>
          <p:cNvPr id="823" name="Google Shape;823;p106"/>
          <p:cNvSpPr/>
          <p:nvPr/>
        </p:nvSpPr>
        <p:spPr>
          <a:xfrm>
            <a:off x="1449625" y="6449000"/>
            <a:ext cx="7503000" cy="346200"/>
          </a:xfrm>
          <a:prstGeom prst="rect">
            <a:avLst/>
          </a:prstGeom>
          <a:noFill/>
          <a:ln>
            <a:noFill/>
          </a:ln>
        </p:spPr>
        <p:txBody>
          <a:bodyPr anchorCtr="0" anchor="t" bIns="45000" lIns="90000" spcFirstLastPara="1" rIns="90000" wrap="square" tIns="45000">
            <a:noAutofit/>
          </a:bodyPr>
          <a:lstStyle/>
          <a:p>
            <a:pPr indent="0" lvl="0" marL="0" marR="0" rtl="0" algn="r">
              <a:spcBef>
                <a:spcPts val="0"/>
              </a:spcBef>
              <a:spcAft>
                <a:spcPts val="0"/>
              </a:spcAft>
              <a:buNone/>
            </a:pPr>
            <a:r>
              <a:rPr lang="es" sz="1200">
                <a:solidFill>
                  <a:srgbClr val="F3F3F3"/>
                </a:solidFill>
              </a:rPr>
              <a:t>https://wiki.duraspace.org/display/DSDOC6x/Curation+System</a:t>
            </a:r>
            <a:endParaRPr sz="1200">
              <a:solidFill>
                <a:srgbClr val="F3F3F3"/>
              </a:solidFill>
            </a:endParaRPr>
          </a:p>
        </p:txBody>
      </p:sp>
      <p:sp>
        <p:nvSpPr>
          <p:cNvPr id="824" name="Google Shape;824;p106"/>
          <p:cNvSpPr/>
          <p:nvPr/>
        </p:nvSpPr>
        <p:spPr>
          <a:xfrm>
            <a:off x="596875" y="819150"/>
            <a:ext cx="7394700" cy="3038400"/>
          </a:xfrm>
          <a:prstGeom prst="rect">
            <a:avLst/>
          </a:prstGeom>
          <a:noFill/>
          <a:ln>
            <a:noFill/>
          </a:ln>
        </p:spPr>
        <p:txBody>
          <a:bodyPr anchorCtr="0" anchor="t" bIns="45000" lIns="90000" spcFirstLastPara="1" rIns="90000" wrap="square" tIns="45000">
            <a:noAutofit/>
          </a:bodyPr>
          <a:lstStyle/>
          <a:p>
            <a:pPr indent="-317500" lvl="0" marL="457200" rtl="0">
              <a:lnSpc>
                <a:spcPct val="115000"/>
              </a:lnSpc>
              <a:spcBef>
                <a:spcPts val="0"/>
              </a:spcBef>
              <a:spcAft>
                <a:spcPts val="0"/>
              </a:spcAft>
              <a:buClr>
                <a:schemeClr val="dk1"/>
              </a:buClr>
              <a:buSzPts val="1400"/>
              <a:buChar char="●"/>
            </a:pPr>
            <a:r>
              <a:rPr lang="es">
                <a:solidFill>
                  <a:schemeClr val="dk1"/>
                </a:solidFill>
              </a:rPr>
              <a:t>El objetivo del sistema de curación es proporcionar una forma simple y extensible para administrar las operaciones rutinarias sobre el contenido de un repositorio. </a:t>
            </a:r>
            <a:endParaRPr>
              <a:solidFill>
                <a:schemeClr val="dk1"/>
              </a:solidFill>
            </a:endParaRPr>
          </a:p>
          <a:p>
            <a:pPr indent="0" lvl="0" marL="457200" rtl="0">
              <a:lnSpc>
                <a:spcPct val="115000"/>
              </a:lnSpc>
              <a:spcBef>
                <a:spcPts val="0"/>
              </a:spcBef>
              <a:spcAft>
                <a:spcPts val="0"/>
              </a:spcAft>
              <a:buNone/>
            </a:pPr>
            <a:r>
              <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s">
                <a:solidFill>
                  <a:schemeClr val="dk1"/>
                </a:solidFill>
              </a:rPr>
              <a:t>Cada una de las operaciones es conocida como “tasks” (tareas).</a:t>
            </a:r>
            <a:endParaRPr>
              <a:solidFill>
                <a:schemeClr val="dk1"/>
              </a:solidFill>
            </a:endParaRPr>
          </a:p>
          <a:p>
            <a:pPr indent="0" lvl="0" marL="457200" rtl="0">
              <a:lnSpc>
                <a:spcPct val="115000"/>
              </a:lnSpc>
              <a:spcBef>
                <a:spcPts val="0"/>
              </a:spcBef>
              <a:spcAft>
                <a:spcPts val="0"/>
              </a:spcAft>
              <a:buNone/>
            </a:pPr>
            <a:r>
              <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s">
                <a:solidFill>
                  <a:schemeClr val="dk1"/>
                </a:solidFill>
              </a:rPr>
              <a:t>Las tareas pueden operar en cualquier objeto DSpace (comunidades, colecciones, elementos).</a:t>
            </a:r>
            <a:endParaRPr>
              <a:solidFill>
                <a:schemeClr val="dk1"/>
              </a:solidFill>
            </a:endParaRPr>
          </a:p>
          <a:p>
            <a:pPr indent="0" lvl="0" marL="457200" rtl="0">
              <a:lnSpc>
                <a:spcPct val="115000"/>
              </a:lnSpc>
              <a:spcBef>
                <a:spcPts val="0"/>
              </a:spcBef>
              <a:spcAft>
                <a:spcPts val="0"/>
              </a:spcAft>
              <a:buNone/>
            </a:pPr>
            <a:r>
              <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s">
                <a:solidFill>
                  <a:schemeClr val="dk1"/>
                </a:solidFill>
              </a:rPr>
              <a:t>DSpace proporciona tareas base y son extensibles para generar nuestras propias tareas.</a:t>
            </a:r>
            <a:endParaRPr>
              <a:solidFill>
                <a:schemeClr val="dk1"/>
              </a:solidFill>
            </a:endParaRPr>
          </a:p>
          <a:p>
            <a:pPr indent="0" lvl="0" marL="0" rtl="0">
              <a:lnSpc>
                <a:spcPct val="115000"/>
              </a:lnSpc>
              <a:spcBef>
                <a:spcPts val="0"/>
              </a:spcBef>
              <a:spcAft>
                <a:spcPts val="0"/>
              </a:spcAft>
              <a:buSzPts val="1100"/>
              <a:buNone/>
            </a:pPr>
            <a:r>
              <a:t/>
            </a:r>
            <a:endParaRPr sz="1200">
              <a:solidFill>
                <a:schemeClr val="dk1"/>
              </a:solidFill>
            </a:endParaRPr>
          </a:p>
          <a:p>
            <a:pPr indent="0" lvl="0" marL="0" rtl="0">
              <a:lnSpc>
                <a:spcPct val="115000"/>
              </a:lnSpc>
              <a:spcBef>
                <a:spcPts val="0"/>
              </a:spcBef>
              <a:spcAft>
                <a:spcPts val="0"/>
              </a:spcAft>
              <a:buSzPts val="1100"/>
              <a:buNone/>
            </a:pPr>
            <a:r>
              <a:rPr lang="es" sz="1200">
                <a:solidFill>
                  <a:schemeClr val="dk1"/>
                </a:solidFill>
              </a:rPr>
              <a:t>Algunos ejemplos de curation tasks podrían ser:</a:t>
            </a:r>
            <a:endParaRPr sz="1800"/>
          </a:p>
        </p:txBody>
      </p:sp>
      <p:graphicFrame>
        <p:nvGraphicFramePr>
          <p:cNvPr id="825" name="Google Shape;825;p106"/>
          <p:cNvGraphicFramePr/>
          <p:nvPr/>
        </p:nvGraphicFramePr>
        <p:xfrm>
          <a:off x="951425" y="4105275"/>
          <a:ext cx="3000000" cy="3000000"/>
        </p:xfrm>
        <a:graphic>
          <a:graphicData uri="http://schemas.openxmlformats.org/drawingml/2006/table">
            <a:tbl>
              <a:tblPr>
                <a:noFill/>
                <a:tableStyleId>{42EF0FBD-8048-425A-BACF-25B9D7E7969B}</a:tableStyleId>
              </a:tblPr>
              <a:tblGrid>
                <a:gridCol w="7239000"/>
              </a:tblGrid>
              <a:tr h="381000">
                <a:tc>
                  <a:txBody>
                    <a:bodyPr>
                      <a:noAutofit/>
                    </a:bodyPr>
                    <a:lstStyle/>
                    <a:p>
                      <a:pPr indent="0" lvl="0" marL="0" rtl="0">
                        <a:lnSpc>
                          <a:spcPct val="115000"/>
                        </a:lnSpc>
                        <a:spcBef>
                          <a:spcPts val="0"/>
                        </a:spcBef>
                        <a:spcAft>
                          <a:spcPts val="0"/>
                        </a:spcAft>
                        <a:buClr>
                          <a:schemeClr val="dk1"/>
                        </a:buClr>
                        <a:buSzPts val="1100"/>
                        <a:buFont typeface="Arial"/>
                        <a:buNone/>
                      </a:pPr>
                      <a:r>
                        <a:rPr lang="es" sz="1200">
                          <a:solidFill>
                            <a:schemeClr val="dk1"/>
                          </a:solidFill>
                        </a:rPr>
                        <a:t>aplicar un escaneo de virus a archivos dentro de elementos</a:t>
                      </a:r>
                      <a:endParaRPr sz="1200">
                        <a:solidFill>
                          <a:schemeClr val="dk1"/>
                        </a:solidFill>
                      </a:endParaRPr>
                    </a:p>
                  </a:txBody>
                  <a:tcPr marT="91425" marB="91425" marR="91425" marL="91425"/>
                </a:tc>
              </a:tr>
              <a:tr h="381000">
                <a:tc>
                  <a:txBody>
                    <a:bodyPr>
                      <a:noAutofit/>
                    </a:bodyPr>
                    <a:lstStyle/>
                    <a:p>
                      <a:pPr indent="0" lvl="0" marL="0" rtl="0">
                        <a:lnSpc>
                          <a:spcPct val="115000"/>
                        </a:lnSpc>
                        <a:spcBef>
                          <a:spcPts val="0"/>
                        </a:spcBef>
                        <a:spcAft>
                          <a:spcPts val="0"/>
                        </a:spcAft>
                        <a:buClr>
                          <a:schemeClr val="dk1"/>
                        </a:buClr>
                        <a:buSzPts val="1100"/>
                        <a:buFont typeface="Arial"/>
                        <a:buNone/>
                      </a:pPr>
                      <a:r>
                        <a:rPr lang="es" sz="1200">
                          <a:solidFill>
                            <a:schemeClr val="dk1"/>
                          </a:solidFill>
                        </a:rPr>
                        <a:t>actualizar valores de metadatos basados en fechas actuales (copyright)</a:t>
                      </a:r>
                      <a:endParaRPr sz="1200">
                        <a:solidFill>
                          <a:schemeClr val="dk1"/>
                        </a:solidFill>
                      </a:endParaRPr>
                    </a:p>
                  </a:txBody>
                  <a:tcPr marT="91425" marB="91425" marR="91425" marL="91425"/>
                </a:tc>
              </a:tr>
              <a:tr h="381000">
                <a:tc>
                  <a:txBody>
                    <a:bodyPr>
                      <a:noAutofit/>
                    </a:bodyPr>
                    <a:lstStyle/>
                    <a:p>
                      <a:pPr indent="0" lvl="0" marL="0" rtl="0">
                        <a:lnSpc>
                          <a:spcPct val="115000"/>
                        </a:lnSpc>
                        <a:spcBef>
                          <a:spcPts val="0"/>
                        </a:spcBef>
                        <a:spcAft>
                          <a:spcPts val="0"/>
                        </a:spcAft>
                        <a:buClr>
                          <a:schemeClr val="dk1"/>
                        </a:buClr>
                        <a:buSzPts val="1100"/>
                        <a:buFont typeface="Arial"/>
                        <a:buNone/>
                      </a:pPr>
                      <a:r>
                        <a:rPr lang="es" sz="1200">
                          <a:solidFill>
                            <a:schemeClr val="dk1"/>
                          </a:solidFill>
                        </a:rPr>
                        <a:t>comprobar valores de metadatos, presencia y valores de estos</a:t>
                      </a:r>
                      <a:endParaRPr sz="1200">
                        <a:solidFill>
                          <a:schemeClr val="dk1"/>
                        </a:solidFill>
                      </a:endParaRPr>
                    </a:p>
                  </a:txBody>
                  <a:tcPr marT="91425" marB="91425" marR="91425" marL="91425"/>
                </a:tc>
              </a:tr>
              <a:tr h="381000">
                <a:tc>
                  <a:txBody>
                    <a:bodyPr>
                      <a:noAutofit/>
                    </a:bodyPr>
                    <a:lstStyle/>
                    <a:p>
                      <a:pPr indent="0" lvl="0" marL="0" rtl="0">
                        <a:lnSpc>
                          <a:spcPct val="115000"/>
                        </a:lnSpc>
                        <a:spcBef>
                          <a:spcPts val="0"/>
                        </a:spcBef>
                        <a:spcAft>
                          <a:spcPts val="0"/>
                        </a:spcAft>
                        <a:buClr>
                          <a:schemeClr val="dk1"/>
                        </a:buClr>
                        <a:buSzPts val="1100"/>
                        <a:buFont typeface="Arial"/>
                        <a:buNone/>
                      </a:pPr>
                      <a:r>
                        <a:rPr lang="es" sz="1200">
                          <a:solidFill>
                            <a:schemeClr val="dk1"/>
                          </a:solidFill>
                        </a:rPr>
                        <a:t>comprobar integridad de los ficheros asociados al elemento</a:t>
                      </a:r>
                      <a:endParaRPr sz="1200">
                        <a:solidFill>
                          <a:schemeClr val="dk1"/>
                        </a:solidFill>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107"/>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Curation Tasks</a:t>
            </a:r>
            <a:endParaRPr sz="1800"/>
          </a:p>
        </p:txBody>
      </p:sp>
      <p:sp>
        <p:nvSpPr>
          <p:cNvPr id="831" name="Google Shape;831;p107"/>
          <p:cNvSpPr/>
          <p:nvPr/>
        </p:nvSpPr>
        <p:spPr>
          <a:xfrm>
            <a:off x="864000" y="5823600"/>
            <a:ext cx="70557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sz="1800">
                <a:latin typeface="Arial"/>
                <a:ea typeface="Arial"/>
                <a:cs typeface="Arial"/>
                <a:sym typeface="Arial"/>
              </a:rPr>
              <a:t>https://wiki.duraspace.org/display/DSDOC6x/Curation+System</a:t>
            </a:r>
            <a:endParaRPr sz="1800"/>
          </a:p>
        </p:txBody>
      </p:sp>
      <p:graphicFrame>
        <p:nvGraphicFramePr>
          <p:cNvPr id="832" name="Google Shape;832;p107"/>
          <p:cNvGraphicFramePr/>
          <p:nvPr/>
        </p:nvGraphicFramePr>
        <p:xfrm>
          <a:off x="951425" y="1137735"/>
          <a:ext cx="3000000" cy="3000000"/>
        </p:xfrm>
        <a:graphic>
          <a:graphicData uri="http://schemas.openxmlformats.org/drawingml/2006/table">
            <a:tbl>
              <a:tblPr>
                <a:noFill/>
                <a:tableStyleId>{42EF0FBD-8048-425A-BACF-25B9D7E7969B}</a:tableStyleId>
              </a:tblPr>
              <a:tblGrid>
                <a:gridCol w="2413000"/>
                <a:gridCol w="4089400"/>
                <a:gridCol w="736600"/>
              </a:tblGrid>
              <a:tr h="416050">
                <a:tc>
                  <a:txBody>
                    <a:bodyPr>
                      <a:noAutofit/>
                    </a:bodyPr>
                    <a:lstStyle/>
                    <a:p>
                      <a:pPr indent="0" lvl="0" marL="0" rtl="0">
                        <a:spcBef>
                          <a:spcPts val="0"/>
                        </a:spcBef>
                        <a:spcAft>
                          <a:spcPts val="0"/>
                        </a:spcAft>
                        <a:buClr>
                          <a:schemeClr val="dk1"/>
                        </a:buClr>
                        <a:buFont typeface="Arial"/>
                        <a:buNone/>
                      </a:pPr>
                      <a:r>
                        <a:rPr b="1" lang="es" sz="1200">
                          <a:solidFill>
                            <a:schemeClr val="dk1"/>
                          </a:solidFill>
                        </a:rPr>
                        <a:t>NoOpCurationTask</a:t>
                      </a:r>
                      <a:endParaRPr b="1" sz="1200"/>
                    </a:p>
                  </a:txBody>
                  <a:tcPr marT="91425" marB="91425" marR="91425" marL="91425"/>
                </a:tc>
                <a:tc>
                  <a:txBody>
                    <a:bodyPr>
                      <a:noAutofit/>
                    </a:bodyPr>
                    <a:lstStyle/>
                    <a:p>
                      <a:pPr indent="0" lvl="0" marL="0">
                        <a:spcBef>
                          <a:spcPts val="0"/>
                        </a:spcBef>
                        <a:spcAft>
                          <a:spcPts val="0"/>
                        </a:spcAft>
                        <a:buNone/>
                      </a:pPr>
                      <a:r>
                        <a:rPr lang="es" sz="1200"/>
                        <a:t>Ninguna operación (Ejemplo)</a:t>
                      </a:r>
                      <a:endParaRPr sz="1200"/>
                    </a:p>
                  </a:txBody>
                  <a:tcPr marT="91425" marB="91425" marR="91425" marL="91425"/>
                </a:tc>
                <a:tc>
                  <a:txBody>
                    <a:bodyPr>
                      <a:noAutofit/>
                    </a:bodyPr>
                    <a:lstStyle/>
                    <a:p>
                      <a:pPr indent="0" lvl="0" marL="0">
                        <a:spcBef>
                          <a:spcPts val="0"/>
                        </a:spcBef>
                        <a:spcAft>
                          <a:spcPts val="0"/>
                        </a:spcAft>
                        <a:buNone/>
                      </a:pPr>
                      <a:r>
                        <a:rPr lang="es" sz="1200"/>
                        <a:t>No UI</a:t>
                      </a:r>
                      <a:endParaRPr sz="1200"/>
                    </a:p>
                  </a:txBody>
                  <a:tcPr marT="91425" marB="91425" marR="91425" marL="91425"/>
                </a:tc>
              </a:tr>
              <a:tr h="416050">
                <a:tc>
                  <a:txBody>
                    <a:bodyPr>
                      <a:noAutofit/>
                    </a:bodyPr>
                    <a:lstStyle/>
                    <a:p>
                      <a:pPr indent="0" lvl="0" marL="0" rtl="0">
                        <a:spcBef>
                          <a:spcPts val="0"/>
                        </a:spcBef>
                        <a:spcAft>
                          <a:spcPts val="0"/>
                        </a:spcAft>
                        <a:buClr>
                          <a:schemeClr val="dk1"/>
                        </a:buClr>
                        <a:buFont typeface="Arial"/>
                        <a:buNone/>
                      </a:pPr>
                      <a:r>
                        <a:rPr b="1" lang="es" sz="1200">
                          <a:solidFill>
                            <a:schemeClr val="dk1"/>
                          </a:solidFill>
                        </a:rPr>
                        <a:t>ProfileFormats</a:t>
                      </a:r>
                      <a:endParaRPr b="1" sz="1200">
                        <a:solidFill>
                          <a:schemeClr val="dk1"/>
                        </a:solidFill>
                      </a:endParaRPr>
                    </a:p>
                  </a:txBody>
                  <a:tcPr marT="91425" marB="91425" marR="91425" marL="91425"/>
                </a:tc>
                <a:tc>
                  <a:txBody>
                    <a:bodyPr>
                      <a:noAutofit/>
                    </a:bodyPr>
                    <a:lstStyle/>
                    <a:p>
                      <a:pPr indent="0" lvl="0" marL="0" rtl="0">
                        <a:spcBef>
                          <a:spcPts val="0"/>
                        </a:spcBef>
                        <a:spcAft>
                          <a:spcPts val="0"/>
                        </a:spcAft>
                        <a:buNone/>
                      </a:pPr>
                      <a:r>
                        <a:rPr lang="es" sz="1200">
                          <a:solidFill>
                            <a:schemeClr val="dk1"/>
                          </a:solidFill>
                        </a:rPr>
                        <a:t>crea una tabla de formatos Bitstream para su </a:t>
                      </a:r>
                      <a:r>
                        <a:rPr lang="es" sz="1200">
                          <a:solidFill>
                            <a:schemeClr val="dk1"/>
                          </a:solidFill>
                        </a:rPr>
                        <a:t>distribución</a:t>
                      </a:r>
                      <a:endParaRPr sz="1200"/>
                    </a:p>
                  </a:txBody>
                  <a:tcPr marT="91425" marB="91425" marR="91425" marL="91425"/>
                </a:tc>
                <a:tc>
                  <a:txBody>
                    <a:bodyPr>
                      <a:noAutofit/>
                    </a:bodyPr>
                    <a:lstStyle/>
                    <a:p>
                      <a:pPr indent="0" lvl="0" marL="0" rtl="0">
                        <a:spcBef>
                          <a:spcPts val="0"/>
                        </a:spcBef>
                        <a:spcAft>
                          <a:spcPts val="0"/>
                        </a:spcAft>
                        <a:buNone/>
                      </a:pPr>
                      <a:r>
                        <a:rPr lang="es" sz="1200"/>
                        <a:t>UI</a:t>
                      </a:r>
                      <a:endParaRPr sz="1200"/>
                    </a:p>
                  </a:txBody>
                  <a:tcPr marT="91425" marB="91425" marR="91425" marL="91425"/>
                </a:tc>
              </a:tr>
              <a:tr h="416050">
                <a:tc>
                  <a:txBody>
                    <a:bodyPr>
                      <a:noAutofit/>
                    </a:bodyPr>
                    <a:lstStyle/>
                    <a:p>
                      <a:pPr indent="0" lvl="0" marL="0" rtl="0">
                        <a:spcBef>
                          <a:spcPts val="0"/>
                        </a:spcBef>
                        <a:spcAft>
                          <a:spcPts val="0"/>
                        </a:spcAft>
                        <a:buClr>
                          <a:schemeClr val="dk1"/>
                        </a:buClr>
                        <a:buFont typeface="Arial"/>
                        <a:buNone/>
                      </a:pPr>
                      <a:r>
                        <a:rPr b="1" lang="es" sz="1200">
                          <a:solidFill>
                            <a:schemeClr val="dk1"/>
                          </a:solidFill>
                        </a:rPr>
                        <a:t>RequiredMetadata</a:t>
                      </a:r>
                      <a:endParaRPr b="1" sz="1200">
                        <a:solidFill>
                          <a:schemeClr val="dk1"/>
                        </a:solidFill>
                      </a:endParaRPr>
                    </a:p>
                  </a:txBody>
                  <a:tcPr marT="91425" marB="91425" marR="91425" marL="91425"/>
                </a:tc>
                <a:tc>
                  <a:txBody>
                    <a:bodyPr>
                      <a:noAutofit/>
                    </a:bodyPr>
                    <a:lstStyle/>
                    <a:p>
                      <a:pPr indent="0" lvl="0" marL="0" rtl="0">
                        <a:spcBef>
                          <a:spcPts val="0"/>
                        </a:spcBef>
                        <a:spcAft>
                          <a:spcPts val="0"/>
                        </a:spcAft>
                        <a:buNone/>
                      </a:pPr>
                      <a:r>
                        <a:rPr lang="es" sz="1200">
                          <a:solidFill>
                            <a:schemeClr val="dk1"/>
                          </a:solidFill>
                        </a:rPr>
                        <a:t>verifica los campos obligatorios según submission-forms.xml.</a:t>
                      </a:r>
                      <a:endParaRPr sz="1200"/>
                    </a:p>
                  </a:txBody>
                  <a:tcPr marT="91425" marB="91425" marR="91425" marL="91425"/>
                </a:tc>
                <a:tc>
                  <a:txBody>
                    <a:bodyPr>
                      <a:noAutofit/>
                    </a:bodyPr>
                    <a:lstStyle/>
                    <a:p>
                      <a:pPr indent="0" lvl="0" marL="0" rtl="0">
                        <a:spcBef>
                          <a:spcPts val="0"/>
                        </a:spcBef>
                        <a:spcAft>
                          <a:spcPts val="0"/>
                        </a:spcAft>
                        <a:buNone/>
                      </a:pPr>
                      <a:r>
                        <a:rPr lang="es" sz="1200"/>
                        <a:t>UI</a:t>
                      </a:r>
                      <a:endParaRPr sz="1200"/>
                    </a:p>
                  </a:txBody>
                  <a:tcPr marT="91425" marB="91425" marR="91425" marL="91425"/>
                </a:tc>
              </a:tr>
              <a:tr h="416050">
                <a:tc>
                  <a:txBody>
                    <a:bodyPr>
                      <a:noAutofit/>
                    </a:bodyPr>
                    <a:lstStyle/>
                    <a:p>
                      <a:pPr indent="0" lvl="0" marL="0" rtl="0">
                        <a:spcBef>
                          <a:spcPts val="0"/>
                        </a:spcBef>
                        <a:spcAft>
                          <a:spcPts val="0"/>
                        </a:spcAft>
                        <a:buClr>
                          <a:schemeClr val="dk1"/>
                        </a:buClr>
                        <a:buFont typeface="Arial"/>
                        <a:buNone/>
                      </a:pPr>
                      <a:r>
                        <a:rPr b="1" lang="es" sz="1200">
                          <a:solidFill>
                            <a:schemeClr val="dk1"/>
                          </a:solidFill>
                        </a:rPr>
                        <a:t>ClamScan</a:t>
                      </a:r>
                      <a:endParaRPr b="1" sz="1200">
                        <a:solidFill>
                          <a:schemeClr val="dk1"/>
                        </a:solidFill>
                      </a:endParaRPr>
                    </a:p>
                  </a:txBody>
                  <a:tcPr marT="91425" marB="91425" marR="91425" marL="91425"/>
                </a:tc>
                <a:tc>
                  <a:txBody>
                    <a:bodyPr>
                      <a:noAutofit/>
                    </a:bodyPr>
                    <a:lstStyle/>
                    <a:p>
                      <a:pPr indent="0" lvl="0" marL="0" rtl="0">
                        <a:lnSpc>
                          <a:spcPct val="115000"/>
                        </a:lnSpc>
                        <a:spcBef>
                          <a:spcPts val="0"/>
                        </a:spcBef>
                        <a:spcAft>
                          <a:spcPts val="0"/>
                        </a:spcAft>
                        <a:buNone/>
                      </a:pPr>
                      <a:r>
                        <a:rPr lang="es" sz="1200">
                          <a:solidFill>
                            <a:schemeClr val="dk1"/>
                          </a:solidFill>
                        </a:rPr>
                        <a:t>conjunto de métodos para escanear ficheros usando el daemon clamav</a:t>
                      </a:r>
                      <a:endParaRPr sz="1200"/>
                    </a:p>
                  </a:txBody>
                  <a:tcPr marT="91425" marB="91425" marR="91425" marL="91425"/>
                </a:tc>
                <a:tc>
                  <a:txBody>
                    <a:bodyPr>
                      <a:noAutofit/>
                    </a:bodyPr>
                    <a:lstStyle/>
                    <a:p>
                      <a:pPr indent="0" lvl="0" marL="0" rtl="0">
                        <a:spcBef>
                          <a:spcPts val="0"/>
                        </a:spcBef>
                        <a:spcAft>
                          <a:spcPts val="0"/>
                        </a:spcAft>
                        <a:buNone/>
                      </a:pPr>
                      <a:r>
                        <a:rPr lang="es" sz="1200"/>
                        <a:t>No UI</a:t>
                      </a:r>
                      <a:endParaRPr sz="1200"/>
                    </a:p>
                  </a:txBody>
                  <a:tcPr marT="91425" marB="91425" marR="91425" marL="91425"/>
                </a:tc>
              </a:tr>
              <a:tr h="416050">
                <a:tc>
                  <a:txBody>
                    <a:bodyPr>
                      <a:noAutofit/>
                    </a:bodyPr>
                    <a:lstStyle/>
                    <a:p>
                      <a:pPr indent="0" lvl="0" marL="0" rtl="0">
                        <a:spcBef>
                          <a:spcPts val="0"/>
                        </a:spcBef>
                        <a:spcAft>
                          <a:spcPts val="0"/>
                        </a:spcAft>
                        <a:buClr>
                          <a:schemeClr val="dk1"/>
                        </a:buClr>
                        <a:buFont typeface="Arial"/>
                        <a:buNone/>
                      </a:pPr>
                      <a:r>
                        <a:rPr b="1" lang="es" sz="1200">
                          <a:solidFill>
                            <a:schemeClr val="dk1"/>
                          </a:solidFill>
                        </a:rPr>
                        <a:t>MicrosoftTranslator</a:t>
                      </a:r>
                      <a:endParaRPr b="1" sz="1200">
                        <a:solidFill>
                          <a:schemeClr val="dk1"/>
                        </a:solidFill>
                      </a:endParaRPr>
                    </a:p>
                  </a:txBody>
                  <a:tcPr marT="91425" marB="91425" marR="91425" marL="91425"/>
                </a:tc>
                <a:tc>
                  <a:txBody>
                    <a:bodyPr>
                      <a:noAutofit/>
                    </a:bodyPr>
                    <a:lstStyle/>
                    <a:p>
                      <a:pPr indent="0" lvl="0" marL="0" rtl="0">
                        <a:spcBef>
                          <a:spcPts val="0"/>
                        </a:spcBef>
                        <a:spcAft>
                          <a:spcPts val="0"/>
                        </a:spcAft>
                        <a:buNone/>
                      </a:pPr>
                      <a:r>
                        <a:rPr lang="es" sz="1200">
                          <a:solidFill>
                            <a:schemeClr val="dk1"/>
                          </a:solidFill>
                        </a:rPr>
                        <a:t>traduce los </a:t>
                      </a:r>
                      <a:r>
                        <a:rPr lang="es" sz="1200">
                          <a:solidFill>
                            <a:schemeClr val="dk1"/>
                          </a:solidFill>
                        </a:rPr>
                        <a:t>campos de </a:t>
                      </a:r>
                      <a:r>
                        <a:rPr lang="es" sz="1200">
                          <a:solidFill>
                            <a:schemeClr val="dk1"/>
                          </a:solidFill>
                        </a:rPr>
                        <a:t>metadatos utilizando Microsoft Translation API v2</a:t>
                      </a:r>
                      <a:endParaRPr sz="1200"/>
                    </a:p>
                  </a:txBody>
                  <a:tcPr marT="91425" marB="91425" marR="91425" marL="91425"/>
                </a:tc>
                <a:tc>
                  <a:txBody>
                    <a:bodyPr>
                      <a:noAutofit/>
                    </a:bodyPr>
                    <a:lstStyle/>
                    <a:p>
                      <a:pPr indent="0" lvl="0" marL="0" rtl="0">
                        <a:spcBef>
                          <a:spcPts val="0"/>
                        </a:spcBef>
                        <a:spcAft>
                          <a:spcPts val="0"/>
                        </a:spcAft>
                        <a:buNone/>
                      </a:pPr>
                      <a:r>
                        <a:rPr lang="es" sz="1200">
                          <a:solidFill>
                            <a:schemeClr val="dk1"/>
                          </a:solidFill>
                        </a:rPr>
                        <a:t>No UI</a:t>
                      </a:r>
                      <a:endParaRPr sz="1200"/>
                    </a:p>
                  </a:txBody>
                  <a:tcPr marT="91425" marB="91425" marR="91425" marL="91425"/>
                </a:tc>
              </a:tr>
              <a:tr h="416050">
                <a:tc>
                  <a:txBody>
                    <a:bodyPr>
                      <a:noAutofit/>
                    </a:bodyPr>
                    <a:lstStyle/>
                    <a:p>
                      <a:pPr indent="0" lvl="0" marL="0" rtl="0">
                        <a:spcBef>
                          <a:spcPts val="0"/>
                        </a:spcBef>
                        <a:spcAft>
                          <a:spcPts val="0"/>
                        </a:spcAft>
                        <a:buClr>
                          <a:schemeClr val="dk1"/>
                        </a:buClr>
                        <a:buFont typeface="Arial"/>
                        <a:buNone/>
                      </a:pPr>
                      <a:r>
                        <a:rPr b="1" lang="es" sz="1200">
                          <a:solidFill>
                            <a:schemeClr val="dk1"/>
                          </a:solidFill>
                        </a:rPr>
                        <a:t>MetadataValueLinkChecker</a:t>
                      </a:r>
                      <a:endParaRPr b="1" sz="1200">
                        <a:solidFill>
                          <a:schemeClr val="dk1"/>
                        </a:solidFill>
                      </a:endParaRPr>
                    </a:p>
                  </a:txBody>
                  <a:tcPr marT="91425" marB="91425" marR="91425" marL="91425"/>
                </a:tc>
                <a:tc>
                  <a:txBody>
                    <a:bodyPr>
                      <a:noAutofit/>
                    </a:bodyPr>
                    <a:lstStyle/>
                    <a:p>
                      <a:pPr indent="0" lvl="0" marL="0" rtl="0">
                        <a:spcBef>
                          <a:spcPts val="0"/>
                        </a:spcBef>
                        <a:spcAft>
                          <a:spcPts val="0"/>
                        </a:spcAft>
                        <a:buNone/>
                      </a:pPr>
                      <a:r>
                        <a:rPr lang="es" sz="1200">
                          <a:solidFill>
                            <a:schemeClr val="dk1"/>
                          </a:solidFill>
                        </a:rPr>
                        <a:t>comprueba los enlaces indicados en todos los campos de metadatos ^http: // o ^https: //</a:t>
                      </a:r>
                      <a:endParaRPr sz="1200"/>
                    </a:p>
                  </a:txBody>
                  <a:tcPr marT="91425" marB="91425" marR="91425" marL="91425"/>
                </a:tc>
                <a:tc>
                  <a:txBody>
                    <a:bodyPr>
                      <a:noAutofit/>
                    </a:bodyPr>
                    <a:lstStyle/>
                    <a:p>
                      <a:pPr indent="0" lvl="0" marL="0" rtl="0">
                        <a:spcBef>
                          <a:spcPts val="0"/>
                        </a:spcBef>
                        <a:spcAft>
                          <a:spcPts val="0"/>
                        </a:spcAft>
                        <a:buNone/>
                      </a:pPr>
                      <a:r>
                        <a:rPr lang="es" sz="1200"/>
                        <a:t>UI</a:t>
                      </a:r>
                      <a:endParaRPr sz="1200"/>
                    </a:p>
                  </a:txBody>
                  <a:tcPr marT="91425" marB="91425" marR="91425" marL="91425"/>
                </a:tc>
              </a:tr>
            </a:tbl>
          </a:graphicData>
        </a:graphic>
      </p:graphicFrame>
      <p:sp>
        <p:nvSpPr>
          <p:cNvPr id="833" name="Google Shape;833;p107"/>
          <p:cNvSpPr/>
          <p:nvPr/>
        </p:nvSpPr>
        <p:spPr>
          <a:xfrm>
            <a:off x="720000" y="730763"/>
            <a:ext cx="7199700" cy="282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600">
                <a:latin typeface="Arial"/>
                <a:ea typeface="Arial"/>
                <a:cs typeface="Arial"/>
                <a:sym typeface="Arial"/>
              </a:rPr>
              <a:t>Curation Tasks disponibles</a:t>
            </a:r>
            <a:endParaRPr sz="1800"/>
          </a:p>
        </p:txBody>
      </p:sp>
      <p:sp>
        <p:nvSpPr>
          <p:cNvPr id="834" name="Google Shape;834;p107"/>
          <p:cNvSpPr/>
          <p:nvPr/>
        </p:nvSpPr>
        <p:spPr>
          <a:xfrm>
            <a:off x="457200" y="4714225"/>
            <a:ext cx="8041800" cy="1473900"/>
          </a:xfrm>
          <a:prstGeom prst="rect">
            <a:avLst/>
          </a:prstGeom>
          <a:solidFill>
            <a:srgbClr val="FFFFFF"/>
          </a:solid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spcBef>
                <a:spcPts val="0"/>
              </a:spcBef>
              <a:spcAft>
                <a:spcPts val="0"/>
              </a:spcAft>
              <a:buNone/>
            </a:pPr>
            <a:r>
              <a:rPr lang="es" sz="1200">
                <a:latin typeface="Arial"/>
                <a:ea typeface="Arial"/>
                <a:cs typeface="Arial"/>
                <a:sym typeface="Arial"/>
              </a:rPr>
              <a:t>### Task Class implementations</a:t>
            </a:r>
            <a:endParaRPr sz="1200"/>
          </a:p>
          <a:p>
            <a:pPr indent="0" lvl="0" marL="0" marR="0" rtl="0" algn="l">
              <a:spcBef>
                <a:spcPts val="0"/>
              </a:spcBef>
              <a:spcAft>
                <a:spcPts val="0"/>
              </a:spcAft>
              <a:buNone/>
            </a:pPr>
            <a:r>
              <a:rPr lang="es" sz="1200">
                <a:latin typeface="Arial"/>
                <a:ea typeface="Arial"/>
                <a:cs typeface="Arial"/>
                <a:sym typeface="Arial"/>
              </a:rPr>
              <a:t>plugin.named.org.dspace.curate.CurationTask = org.dspace.ctask.general.NoOpCurationTask = noop</a:t>
            </a:r>
            <a:endParaRPr sz="1200"/>
          </a:p>
          <a:p>
            <a:pPr indent="0" lvl="0" marL="0" marR="0" rtl="0" algn="l">
              <a:spcBef>
                <a:spcPts val="0"/>
              </a:spcBef>
              <a:spcAft>
                <a:spcPts val="0"/>
              </a:spcAft>
              <a:buNone/>
            </a:pPr>
            <a:r>
              <a:rPr lang="es" sz="1200">
                <a:latin typeface="Arial"/>
                <a:ea typeface="Arial"/>
                <a:cs typeface="Arial"/>
                <a:sym typeface="Arial"/>
              </a:rPr>
              <a:t>plugin.named.org.dspace.curate.CurationTask = org.dspace.ctask.general.ProfileFormats = profileformats</a:t>
            </a:r>
            <a:endParaRPr sz="1200"/>
          </a:p>
          <a:p>
            <a:pPr indent="0" lvl="0" marL="0" marR="0" rtl="0" algn="l">
              <a:spcBef>
                <a:spcPts val="0"/>
              </a:spcBef>
              <a:spcAft>
                <a:spcPts val="0"/>
              </a:spcAft>
              <a:buNone/>
            </a:pPr>
            <a:r>
              <a:rPr lang="es" sz="1200">
                <a:latin typeface="Arial"/>
                <a:ea typeface="Arial"/>
                <a:cs typeface="Arial"/>
                <a:sym typeface="Arial"/>
              </a:rPr>
              <a:t>plugin.named.org.dspace.curate.CurationTask = org.dspace.ctask.general.RequiredMetadata = requiredmetadata</a:t>
            </a:r>
            <a:endParaRPr sz="1200"/>
          </a:p>
          <a:p>
            <a:pPr indent="0" lvl="0" marL="0" marR="0" rtl="0" algn="l">
              <a:spcBef>
                <a:spcPts val="0"/>
              </a:spcBef>
              <a:spcAft>
                <a:spcPts val="0"/>
              </a:spcAft>
              <a:buNone/>
            </a:pPr>
            <a:r>
              <a:rPr lang="es" sz="1200">
                <a:latin typeface="Arial"/>
                <a:ea typeface="Arial"/>
                <a:cs typeface="Arial"/>
                <a:sym typeface="Arial"/>
              </a:rPr>
              <a:t>plugin.named.org.dspace.curate.CurationTask = org.dspace.ctask.general.ClamScan = vscan</a:t>
            </a:r>
            <a:endParaRPr sz="1200"/>
          </a:p>
          <a:p>
            <a:pPr indent="0" lvl="0" marL="0" marR="0" rtl="0" algn="l">
              <a:spcBef>
                <a:spcPts val="0"/>
              </a:spcBef>
              <a:spcAft>
                <a:spcPts val="0"/>
              </a:spcAft>
              <a:buNone/>
            </a:pPr>
            <a:r>
              <a:rPr lang="es" sz="1200">
                <a:latin typeface="Arial"/>
                <a:ea typeface="Arial"/>
                <a:cs typeface="Arial"/>
                <a:sym typeface="Arial"/>
              </a:rPr>
              <a:t>plugin.named.org.dspace.curate.CurationTask = org.dspace.ctask.general.MicrosoftTranslator = translate</a:t>
            </a:r>
            <a:endParaRPr sz="1200"/>
          </a:p>
          <a:p>
            <a:pPr indent="0" lvl="0" marL="0" marR="0" rtl="0" algn="l">
              <a:spcBef>
                <a:spcPts val="0"/>
              </a:spcBef>
              <a:spcAft>
                <a:spcPts val="0"/>
              </a:spcAft>
              <a:buNone/>
            </a:pPr>
            <a:r>
              <a:rPr lang="es" sz="1200">
                <a:latin typeface="Arial"/>
                <a:ea typeface="Arial"/>
                <a:cs typeface="Arial"/>
                <a:sym typeface="Arial"/>
              </a:rPr>
              <a:t>plugin.named.org.dspace.curate.CurationTask = org.dspace.ctask.general.MetadataValueLinkChecker = checklinks</a:t>
            </a:r>
            <a:endParaRPr sz="1200"/>
          </a:p>
        </p:txBody>
      </p:sp>
      <p:sp>
        <p:nvSpPr>
          <p:cNvPr id="835" name="Google Shape;835;p107"/>
          <p:cNvSpPr txBox="1"/>
          <p:nvPr/>
        </p:nvSpPr>
        <p:spPr>
          <a:xfrm>
            <a:off x="720000" y="4266313"/>
            <a:ext cx="5467200" cy="447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s">
                <a:solidFill>
                  <a:srgbClr val="E69138"/>
                </a:solidFill>
              </a:rPr>
              <a:t>[dspace-source] / config / modules / curate.cfg</a:t>
            </a:r>
            <a:endParaRPr sz="1800">
              <a:solidFill>
                <a:schemeClr val="dk1"/>
              </a:solidFill>
            </a:endParaRPr>
          </a:p>
        </p:txBody>
      </p:sp>
      <p:sp>
        <p:nvSpPr>
          <p:cNvPr id="836" name="Google Shape;836;p107"/>
          <p:cNvSpPr/>
          <p:nvPr/>
        </p:nvSpPr>
        <p:spPr>
          <a:xfrm>
            <a:off x="1449625" y="6449000"/>
            <a:ext cx="7503000" cy="346200"/>
          </a:xfrm>
          <a:prstGeom prst="rect">
            <a:avLst/>
          </a:prstGeom>
          <a:noFill/>
          <a:ln>
            <a:noFill/>
          </a:ln>
        </p:spPr>
        <p:txBody>
          <a:bodyPr anchorCtr="0" anchor="t" bIns="45000" lIns="90000" spcFirstLastPara="1" rIns="90000" wrap="square" tIns="45000">
            <a:noAutofit/>
          </a:bodyPr>
          <a:lstStyle/>
          <a:p>
            <a:pPr indent="0" lvl="0" marL="0" marR="0" rtl="0" algn="r">
              <a:spcBef>
                <a:spcPts val="0"/>
              </a:spcBef>
              <a:spcAft>
                <a:spcPts val="0"/>
              </a:spcAft>
              <a:buNone/>
            </a:pPr>
            <a:r>
              <a:rPr lang="es" sz="1200">
                <a:solidFill>
                  <a:srgbClr val="F3F3F3"/>
                </a:solidFill>
              </a:rPr>
              <a:t>https://wiki.duraspace.org/display/DSDOC6x/Curation+System</a:t>
            </a:r>
            <a:endParaRPr sz="1200">
              <a:solidFill>
                <a:srgbClr val="F3F3F3"/>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108"/>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Curation Tasks</a:t>
            </a:r>
            <a:endParaRPr sz="1800"/>
          </a:p>
        </p:txBody>
      </p:sp>
      <p:sp>
        <p:nvSpPr>
          <p:cNvPr id="842" name="Google Shape;842;p108"/>
          <p:cNvSpPr/>
          <p:nvPr/>
        </p:nvSpPr>
        <p:spPr>
          <a:xfrm>
            <a:off x="720000" y="819000"/>
            <a:ext cx="7552500" cy="6758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800">
                <a:latin typeface="Arial"/>
                <a:ea typeface="Arial"/>
                <a:cs typeface="Arial"/>
                <a:sym typeface="Arial"/>
              </a:rPr>
              <a:t>Añadiendo curation tasks personalizados</a:t>
            </a:r>
            <a:endParaRPr b="1" sz="1800">
              <a:latin typeface="Arial"/>
              <a:ea typeface="Arial"/>
              <a:cs typeface="Arial"/>
              <a:sym typeface="Arial"/>
            </a:endParaRPr>
          </a:p>
          <a:p>
            <a:pPr indent="0" lvl="0" marL="0" marR="0" rtl="0" algn="l">
              <a:spcBef>
                <a:spcPts val="0"/>
              </a:spcBef>
              <a:spcAft>
                <a:spcPts val="0"/>
              </a:spcAft>
              <a:buNone/>
            </a:pPr>
            <a:r>
              <a:t/>
            </a:r>
            <a:endParaRPr b="1" sz="1800"/>
          </a:p>
          <a:p>
            <a:pPr indent="0" lvl="0" marL="0" marR="0" rtl="0" algn="l">
              <a:spcBef>
                <a:spcPts val="0"/>
              </a:spcBef>
              <a:spcAft>
                <a:spcPts val="0"/>
              </a:spcAft>
              <a:buNone/>
            </a:pPr>
            <a:r>
              <a:t/>
            </a:r>
            <a:endParaRPr b="1" sz="1800"/>
          </a:p>
          <a:p>
            <a:pPr indent="0" lvl="0" marL="0" marR="0" rtl="0" algn="l">
              <a:spcBef>
                <a:spcPts val="0"/>
              </a:spcBef>
              <a:spcAft>
                <a:spcPts val="0"/>
              </a:spcAft>
              <a:buNone/>
            </a:pPr>
            <a:r>
              <a:t/>
            </a:r>
            <a:endParaRPr b="1" sz="1800"/>
          </a:p>
          <a:p>
            <a:pPr indent="0" lvl="0" marL="0" marR="0" rtl="0" algn="l">
              <a:spcBef>
                <a:spcPts val="0"/>
              </a:spcBef>
              <a:spcAft>
                <a:spcPts val="0"/>
              </a:spcAft>
              <a:buNone/>
            </a:pPr>
            <a:r>
              <a:t/>
            </a:r>
            <a:endParaRPr sz="1200"/>
          </a:p>
          <a:p>
            <a:pPr indent="0" lvl="0" marL="0" marR="0" rtl="0" algn="l">
              <a:spcBef>
                <a:spcPts val="0"/>
              </a:spcBef>
              <a:spcAft>
                <a:spcPts val="0"/>
              </a:spcAft>
              <a:buNone/>
            </a:pPr>
            <a:r>
              <a:rPr b="1" lang="es" sz="1800"/>
              <a:t>1- Copiamos mediafilter de ejemplo</a:t>
            </a:r>
            <a:endParaRPr b="1" sz="1800"/>
          </a:p>
          <a:p>
            <a:pPr indent="0" lvl="0" marL="0" marR="0" rtl="0" algn="l">
              <a:spcBef>
                <a:spcPts val="0"/>
              </a:spcBef>
              <a:spcAft>
                <a:spcPts val="0"/>
              </a:spcAft>
              <a:buNone/>
            </a:pPr>
            <a:r>
              <a:rPr lang="es" sz="1200">
                <a:latin typeface="Arial"/>
                <a:ea typeface="Arial"/>
                <a:cs typeface="Arial"/>
                <a:sym typeface="Arial"/>
              </a:rPr>
              <a:t>	</a:t>
            </a:r>
            <a:endParaRPr sz="1800"/>
          </a:p>
          <a:p>
            <a:pPr indent="0" lvl="0" marL="0" marR="0" rtl="0" algn="l">
              <a:spcBef>
                <a:spcPts val="0"/>
              </a:spcBef>
              <a:spcAft>
                <a:spcPts val="0"/>
              </a:spcAft>
              <a:buNone/>
            </a:pPr>
            <a:r>
              <a:t/>
            </a:r>
            <a:endParaRPr sz="1200">
              <a:solidFill>
                <a:srgbClr val="E69138"/>
              </a:solidFill>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b="1" lang="es" sz="1800"/>
              <a:t>2- Añadimos las referencias a la nueva tarea accesible desde UI </a:t>
            </a:r>
            <a:endParaRPr b="1" sz="1800"/>
          </a:p>
          <a:p>
            <a:pPr indent="0" lvl="0" marL="0" rtl="0">
              <a:spcBef>
                <a:spcPts val="0"/>
              </a:spcBef>
              <a:spcAft>
                <a:spcPts val="0"/>
              </a:spcAft>
              <a:buNone/>
            </a:pPr>
            <a:r>
              <a:t/>
            </a:r>
            <a:endParaRPr b="1" sz="1200">
              <a:solidFill>
                <a:srgbClr val="E69138"/>
              </a:solidFill>
            </a:endParaRPr>
          </a:p>
          <a:p>
            <a:pPr indent="0" lvl="0" marL="0" rtl="0">
              <a:spcBef>
                <a:spcPts val="0"/>
              </a:spcBef>
              <a:spcAft>
                <a:spcPts val="0"/>
              </a:spcAft>
              <a:buClr>
                <a:schemeClr val="dk1"/>
              </a:buClr>
              <a:buFont typeface="Arial"/>
              <a:buNone/>
            </a:pPr>
            <a:r>
              <a:rPr b="1" lang="es" sz="1200">
                <a:solidFill>
                  <a:srgbClr val="E69138"/>
                </a:solidFill>
              </a:rPr>
              <a:t>[dspace-source] / config / modules / curate.cfg</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000">
                <a:latin typeface="Arial"/>
                <a:ea typeface="Arial"/>
                <a:cs typeface="Arial"/>
                <a:sym typeface="Arial"/>
              </a:rPr>
              <a:t>	</a:t>
            </a:r>
            <a:endParaRPr sz="1800"/>
          </a:p>
        </p:txBody>
      </p:sp>
      <p:sp>
        <p:nvSpPr>
          <p:cNvPr id="843" name="Google Shape;843;p108"/>
          <p:cNvSpPr/>
          <p:nvPr/>
        </p:nvSpPr>
        <p:spPr>
          <a:xfrm>
            <a:off x="876750" y="4744224"/>
            <a:ext cx="7055700" cy="1189800"/>
          </a:xfrm>
          <a:prstGeom prst="rect">
            <a:avLst/>
          </a:prstGeom>
          <a:solidFill>
            <a:srgbClr val="FFFFFF"/>
          </a:solid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spcBef>
                <a:spcPts val="0"/>
              </a:spcBef>
              <a:spcAft>
                <a:spcPts val="0"/>
              </a:spcAft>
              <a:buNone/>
            </a:pPr>
            <a:r>
              <a:rPr lang="es" sz="1200">
                <a:latin typeface="Arial"/>
                <a:ea typeface="Arial"/>
                <a:cs typeface="Arial"/>
                <a:sym typeface="Arial"/>
              </a:rPr>
              <a:t># add new tasks here (or in additional config files)</a:t>
            </a:r>
            <a:endParaRPr sz="1200"/>
          </a:p>
          <a:p>
            <a:pPr indent="0" lvl="0" marL="0" marR="0" rtl="0" algn="l">
              <a:spcBef>
                <a:spcPts val="0"/>
              </a:spcBef>
              <a:spcAft>
                <a:spcPts val="0"/>
              </a:spcAft>
              <a:buNone/>
            </a:pPr>
            <a:r>
              <a:rPr lang="es" sz="1200">
                <a:latin typeface="Arial"/>
                <a:ea typeface="Arial"/>
                <a:cs typeface="Arial"/>
                <a:sym typeface="Arial"/>
              </a:rPr>
              <a:t>plugin.named.org.dspace.curate.CurationTask = org.dspace.ctask.general.ActualizarDCRights = actualitzarrights</a:t>
            </a:r>
            <a:endParaRPr sz="1200"/>
          </a:p>
          <a:p>
            <a:pPr indent="0" lvl="0" marL="0" marR="0" rtl="0" algn="l">
              <a:spcBef>
                <a:spcPts val="0"/>
              </a:spcBef>
              <a:spcAft>
                <a:spcPts val="0"/>
              </a:spcAft>
              <a:buNone/>
            </a:pPr>
            <a:r>
              <a:t/>
            </a:r>
            <a:endParaRPr sz="1200"/>
          </a:p>
          <a:p>
            <a:pPr indent="0" lvl="0" marL="0" marR="0" rtl="0" algn="l">
              <a:spcBef>
                <a:spcPts val="0"/>
              </a:spcBef>
              <a:spcAft>
                <a:spcPts val="0"/>
              </a:spcAft>
              <a:buNone/>
            </a:pPr>
            <a:r>
              <a:rPr lang="es" sz="1200">
                <a:latin typeface="Arial"/>
                <a:ea typeface="Arial"/>
                <a:cs typeface="Arial"/>
                <a:sym typeface="Arial"/>
              </a:rPr>
              <a:t>curate.ui.tasknames = actualizarrights = Actualizar DCRights</a:t>
            </a:r>
            <a:endParaRPr sz="1200"/>
          </a:p>
        </p:txBody>
      </p:sp>
      <p:pic>
        <p:nvPicPr>
          <p:cNvPr id="844" name="Google Shape;844;p108"/>
          <p:cNvPicPr preferRelativeResize="0"/>
          <p:nvPr/>
        </p:nvPicPr>
        <p:blipFill rotWithShape="1">
          <a:blip r:embed="rId3">
            <a:alphaModFix/>
          </a:blip>
          <a:srcRect b="0" l="0" r="0" t="0"/>
          <a:stretch/>
        </p:blipFill>
        <p:spPr>
          <a:xfrm>
            <a:off x="8063640" y="71640"/>
            <a:ext cx="430920" cy="430920"/>
          </a:xfrm>
          <a:prstGeom prst="rect">
            <a:avLst/>
          </a:prstGeom>
          <a:noFill/>
          <a:ln>
            <a:noFill/>
          </a:ln>
        </p:spPr>
      </p:pic>
      <p:graphicFrame>
        <p:nvGraphicFramePr>
          <p:cNvPr id="845" name="Google Shape;845;p108"/>
          <p:cNvGraphicFramePr/>
          <p:nvPr/>
        </p:nvGraphicFramePr>
        <p:xfrm>
          <a:off x="952500" y="1356810"/>
          <a:ext cx="3000000" cy="3000000"/>
        </p:xfrm>
        <a:graphic>
          <a:graphicData uri="http://schemas.openxmlformats.org/drawingml/2006/table">
            <a:tbl>
              <a:tblPr>
                <a:noFill/>
                <a:tableStyleId>{42EF0FBD-8048-425A-BACF-25B9D7E7969B}</a:tableStyleId>
              </a:tblPr>
              <a:tblGrid>
                <a:gridCol w="2413000"/>
                <a:gridCol w="4089400"/>
                <a:gridCol w="736600"/>
              </a:tblGrid>
              <a:tr h="416050">
                <a:tc>
                  <a:txBody>
                    <a:bodyPr>
                      <a:noAutofit/>
                    </a:bodyPr>
                    <a:lstStyle/>
                    <a:p>
                      <a:pPr indent="0" lvl="0" marL="0" rtl="0">
                        <a:spcBef>
                          <a:spcPts val="0"/>
                        </a:spcBef>
                        <a:spcAft>
                          <a:spcPts val="0"/>
                        </a:spcAft>
                        <a:buNone/>
                      </a:pPr>
                      <a:r>
                        <a:rPr lang="es" sz="1200">
                          <a:solidFill>
                            <a:schemeClr val="dk1"/>
                          </a:solidFill>
                        </a:rPr>
                        <a:t>ActualizarDCRights</a:t>
                      </a:r>
                      <a:endParaRPr b="1" sz="1200"/>
                    </a:p>
                  </a:txBody>
                  <a:tcPr marT="91425" marB="91425" marR="91425" marL="91425"/>
                </a:tc>
                <a:tc>
                  <a:txBody>
                    <a:bodyPr>
                      <a:noAutofit/>
                    </a:bodyPr>
                    <a:lstStyle/>
                    <a:p>
                      <a:pPr indent="0" lvl="0" marL="0" rtl="0">
                        <a:spcBef>
                          <a:spcPts val="0"/>
                        </a:spcBef>
                        <a:spcAft>
                          <a:spcPts val="0"/>
                        </a:spcAft>
                        <a:buNone/>
                      </a:pPr>
                      <a:r>
                        <a:rPr lang="es" sz="1200"/>
                        <a:t>actualiza el metadato dc.rights buscando y reemplazando cadenas similares a </a:t>
                      </a:r>
                      <a:r>
                        <a:rPr lang="es" sz="1200">
                          <a:solidFill>
                            <a:schemeClr val="dk1"/>
                          </a:solidFill>
                        </a:rPr>
                        <a:t>“© UCSP, 2017”</a:t>
                      </a:r>
                      <a:endParaRPr sz="1200"/>
                    </a:p>
                  </a:txBody>
                  <a:tcPr marT="91425" marB="91425" marR="91425" marL="91425"/>
                </a:tc>
                <a:tc>
                  <a:txBody>
                    <a:bodyPr>
                      <a:noAutofit/>
                    </a:bodyPr>
                    <a:lstStyle/>
                    <a:p>
                      <a:pPr indent="0" lvl="0" marL="0" rtl="0">
                        <a:spcBef>
                          <a:spcPts val="0"/>
                        </a:spcBef>
                        <a:spcAft>
                          <a:spcPts val="0"/>
                        </a:spcAft>
                        <a:buNone/>
                      </a:pPr>
                      <a:r>
                        <a:rPr lang="es" sz="1200"/>
                        <a:t>UI</a:t>
                      </a:r>
                      <a:endParaRPr sz="1200"/>
                    </a:p>
                  </a:txBody>
                  <a:tcPr marT="91425" marB="91425" marR="91425" marL="91425"/>
                </a:tc>
              </a:tr>
            </a:tbl>
          </a:graphicData>
        </a:graphic>
      </p:graphicFrame>
      <p:sp>
        <p:nvSpPr>
          <p:cNvPr id="846" name="Google Shape;846;p108"/>
          <p:cNvSpPr txBox="1"/>
          <p:nvPr/>
        </p:nvSpPr>
        <p:spPr>
          <a:xfrm>
            <a:off x="952500" y="2600325"/>
            <a:ext cx="7239000" cy="9906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a:t>
            </a:r>
            <a:r>
              <a:rPr lang="es" sz="1200">
                <a:solidFill>
                  <a:srgbClr val="FFFFFF"/>
                </a:solidFill>
                <a:latin typeface="Consolas"/>
                <a:ea typeface="Consolas"/>
                <a:cs typeface="Consolas"/>
                <a:sym typeface="Consolas"/>
              </a:rPr>
              <a:t>cp /proyectos/materiales/curation_tasks_java/ActualizarDCRights.java dspace/modules/additions/src/main/java/org/dspace/ctask/general/</a:t>
            </a:r>
            <a:endParaRPr sz="1200">
              <a:solidFill>
                <a:srgbClr val="FFFFFF"/>
              </a:solidFill>
              <a:latin typeface="Consolas"/>
              <a:ea typeface="Consolas"/>
              <a:cs typeface="Consolas"/>
              <a:sym typeface="Consola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109"/>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rtl="0">
              <a:spcBef>
                <a:spcPts val="0"/>
              </a:spcBef>
              <a:spcAft>
                <a:spcPts val="0"/>
              </a:spcAft>
              <a:buNone/>
            </a:pPr>
            <a:r>
              <a:rPr b="1" lang="es" sz="1800">
                <a:solidFill>
                  <a:srgbClr val="2A7886"/>
                </a:solidFill>
              </a:rPr>
              <a:t>Curation Tasks</a:t>
            </a:r>
            <a:endParaRPr b="1" sz="1800">
              <a:solidFill>
                <a:srgbClr val="2A7886"/>
              </a:solidFill>
            </a:endParaRPr>
          </a:p>
        </p:txBody>
      </p:sp>
      <p:sp>
        <p:nvSpPr>
          <p:cNvPr id="852" name="Google Shape;852;p109"/>
          <p:cNvSpPr/>
          <p:nvPr/>
        </p:nvSpPr>
        <p:spPr>
          <a:xfrm>
            <a:off x="635040" y="936000"/>
            <a:ext cx="7788600" cy="6703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800"/>
              <a:t>3</a:t>
            </a:r>
            <a:r>
              <a:rPr b="1" lang="es" sz="1800"/>
              <a:t>- Compilamos DSpace </a:t>
            </a:r>
            <a:r>
              <a:rPr lang="es" sz="1800"/>
              <a:t>(usuario tomcat)</a:t>
            </a:r>
            <a:endParaRPr sz="1800"/>
          </a:p>
          <a:p>
            <a:pPr indent="0" lvl="0" marL="0" marR="0" rtl="0" algn="l">
              <a:spcBef>
                <a:spcPts val="0"/>
              </a:spcBef>
              <a:spcAft>
                <a:spcPts val="0"/>
              </a:spcAft>
              <a:buNone/>
            </a:pPr>
            <a:r>
              <a:t/>
            </a:r>
            <a:endParaRPr b="1"/>
          </a:p>
          <a:p>
            <a:pPr indent="0" lvl="0" marL="0" marR="0" rtl="0" algn="l">
              <a:spcBef>
                <a:spcPts val="0"/>
              </a:spcBef>
              <a:spcAft>
                <a:spcPts val="0"/>
              </a:spcAft>
              <a:buNone/>
            </a:pPr>
            <a:r>
              <a:t/>
            </a:r>
            <a:endParaRPr b="1"/>
          </a:p>
          <a:p>
            <a:pPr indent="0" lvl="0" marL="0" marR="0" rtl="0" algn="l">
              <a:spcBef>
                <a:spcPts val="0"/>
              </a:spcBef>
              <a:spcAft>
                <a:spcPts val="0"/>
              </a:spcAft>
              <a:buNone/>
            </a:pPr>
            <a:r>
              <a:t/>
            </a:r>
            <a:endParaRPr b="1"/>
          </a:p>
          <a:p>
            <a:pPr indent="0" lvl="0" marL="0" marR="0" rtl="0" algn="l">
              <a:spcBef>
                <a:spcPts val="0"/>
              </a:spcBef>
              <a:spcAft>
                <a:spcPts val="0"/>
              </a:spcAft>
              <a:buNone/>
            </a:pPr>
            <a:r>
              <a:t/>
            </a:r>
            <a:endParaRPr b="1"/>
          </a:p>
          <a:p>
            <a:pPr indent="0" lvl="0" marL="0" marR="0" rtl="0" algn="l">
              <a:spcBef>
                <a:spcPts val="0"/>
              </a:spcBef>
              <a:spcAft>
                <a:spcPts val="0"/>
              </a:spcAft>
              <a:buNone/>
            </a:pPr>
            <a:r>
              <a:t/>
            </a:r>
            <a:endParaRPr sz="1200">
              <a:latin typeface="Arial"/>
              <a:ea typeface="Arial"/>
              <a:cs typeface="Arial"/>
              <a:sym typeface="Arial"/>
            </a:endParaRPr>
          </a:p>
          <a:p>
            <a:pPr indent="0" lvl="0" marL="0" marR="0" rtl="0" algn="l">
              <a:spcBef>
                <a:spcPts val="0"/>
              </a:spcBef>
              <a:spcAft>
                <a:spcPts val="0"/>
              </a:spcAft>
              <a:buNone/>
            </a:pPr>
            <a:r>
              <a:t/>
            </a:r>
            <a:endParaRPr sz="1200"/>
          </a:p>
          <a:p>
            <a:pPr indent="0" lvl="0" marL="0" marR="0" rtl="0" algn="l">
              <a:spcBef>
                <a:spcPts val="0"/>
              </a:spcBef>
              <a:spcAft>
                <a:spcPts val="0"/>
              </a:spcAft>
              <a:buNone/>
            </a:pPr>
            <a:r>
              <a:t/>
            </a:r>
            <a:endParaRPr b="1"/>
          </a:p>
          <a:p>
            <a:pPr indent="0" lvl="0" marL="0" marR="0" rtl="0" algn="l">
              <a:spcBef>
                <a:spcPts val="0"/>
              </a:spcBef>
              <a:spcAft>
                <a:spcPts val="0"/>
              </a:spcAft>
              <a:buNone/>
            </a:pPr>
            <a:r>
              <a:rPr b="1" lang="es" sz="1800"/>
              <a:t>4</a:t>
            </a:r>
            <a:r>
              <a:rPr b="1" lang="es" sz="1800"/>
              <a:t>- Actualizamos versión de los binarios </a:t>
            </a:r>
            <a:r>
              <a:rPr lang="es" sz="1800">
                <a:solidFill>
                  <a:schemeClr val="dk1"/>
                </a:solidFill>
              </a:rPr>
              <a:t>(usuario tomcat)</a:t>
            </a:r>
            <a:endParaRPr b="1" sz="1800"/>
          </a:p>
          <a:p>
            <a:pPr indent="0" lvl="0" marL="0" marR="0" rtl="0" algn="l">
              <a:spcBef>
                <a:spcPts val="0"/>
              </a:spcBef>
              <a:spcAft>
                <a:spcPts val="0"/>
              </a:spcAft>
              <a:buNone/>
            </a:pPr>
            <a:r>
              <a:t/>
            </a:r>
            <a:endParaRPr b="1"/>
          </a:p>
          <a:p>
            <a:pPr indent="0" lvl="0" marL="0" marR="0" rtl="0" algn="l">
              <a:spcBef>
                <a:spcPts val="0"/>
              </a:spcBef>
              <a:spcAft>
                <a:spcPts val="0"/>
              </a:spcAft>
              <a:buNone/>
            </a:pPr>
            <a:r>
              <a:t/>
            </a:r>
            <a:endParaRPr b="1"/>
          </a:p>
          <a:p>
            <a:pPr indent="0" lvl="0" marL="0" marR="0" rtl="0" algn="l">
              <a:spcBef>
                <a:spcPts val="0"/>
              </a:spcBef>
              <a:spcAft>
                <a:spcPts val="0"/>
              </a:spcAft>
              <a:buNone/>
            </a:pPr>
            <a:r>
              <a:t/>
            </a:r>
            <a:endParaRPr b="1"/>
          </a:p>
          <a:p>
            <a:pPr indent="0" lvl="0" marL="0" marR="0" rtl="0" algn="l">
              <a:spcBef>
                <a:spcPts val="0"/>
              </a:spcBef>
              <a:spcAft>
                <a:spcPts val="0"/>
              </a:spcAft>
              <a:buNone/>
            </a:pPr>
            <a:r>
              <a:t/>
            </a:r>
            <a:endParaRPr b="1"/>
          </a:p>
          <a:p>
            <a:pPr indent="0" lvl="0" marL="0" marR="0" rtl="0" algn="l">
              <a:spcBef>
                <a:spcPts val="0"/>
              </a:spcBef>
              <a:spcAft>
                <a:spcPts val="0"/>
              </a:spcAft>
              <a:buNone/>
            </a:pPr>
            <a:r>
              <a:t/>
            </a:r>
            <a:endParaRPr b="1"/>
          </a:p>
          <a:p>
            <a:pPr indent="0" lvl="0" marL="0" marR="0" rtl="0" algn="l">
              <a:spcBef>
                <a:spcPts val="0"/>
              </a:spcBef>
              <a:spcAft>
                <a:spcPts val="0"/>
              </a:spcAft>
              <a:buNone/>
            </a:pPr>
            <a:r>
              <a:t/>
            </a:r>
            <a:endParaRPr b="1"/>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solidFill>
                <a:srgbClr val="E69138"/>
              </a:solidFill>
            </a:endParaRPr>
          </a:p>
        </p:txBody>
      </p:sp>
      <p:pic>
        <p:nvPicPr>
          <p:cNvPr id="853" name="Google Shape;853;p109"/>
          <p:cNvPicPr preferRelativeResize="0"/>
          <p:nvPr/>
        </p:nvPicPr>
        <p:blipFill rotWithShape="1">
          <a:blip r:embed="rId3">
            <a:alphaModFix/>
          </a:blip>
          <a:srcRect b="0" l="0" r="0" t="0"/>
          <a:stretch/>
        </p:blipFill>
        <p:spPr>
          <a:xfrm>
            <a:off x="8063640" y="71640"/>
            <a:ext cx="430920" cy="430920"/>
          </a:xfrm>
          <a:prstGeom prst="rect">
            <a:avLst/>
          </a:prstGeom>
          <a:noFill/>
          <a:ln>
            <a:noFill/>
          </a:ln>
        </p:spPr>
      </p:pic>
      <p:sp>
        <p:nvSpPr>
          <p:cNvPr id="854" name="Google Shape;854;p109"/>
          <p:cNvSpPr txBox="1"/>
          <p:nvPr/>
        </p:nvSpPr>
        <p:spPr>
          <a:xfrm>
            <a:off x="757850" y="1314450"/>
            <a:ext cx="7239000" cy="9906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su – tomcat</a:t>
            </a:r>
            <a:endParaRPr sz="1800">
              <a:solidFill>
                <a:srgbClr val="FFFFFF"/>
              </a:solidFill>
              <a:latin typeface="Consolas"/>
              <a:ea typeface="Consolas"/>
              <a:cs typeface="Consolas"/>
              <a:sym typeface="Consolas"/>
            </a:endParaRPr>
          </a:p>
          <a:p>
            <a:pPr indent="0" lvl="0" marL="0" rtl="0">
              <a:spcBef>
                <a:spcPts val="0"/>
              </a:spcBef>
              <a:spcAft>
                <a:spcPts val="0"/>
              </a:spcAft>
              <a:buNone/>
            </a:pPr>
            <a:r>
              <a:rPr lang="es" sz="1200">
                <a:solidFill>
                  <a:srgbClr val="FFFFFF"/>
                </a:solidFill>
                <a:latin typeface="Consolas"/>
                <a:ea typeface="Consolas"/>
                <a:cs typeface="Consolas"/>
                <a:sym typeface="Consolas"/>
              </a:rPr>
              <a:t>$ cd /proyectos/src/DSpace</a:t>
            </a:r>
            <a:endParaRPr sz="1800">
              <a:solidFill>
                <a:srgbClr val="FFFFFF"/>
              </a:solidFill>
              <a:latin typeface="Consolas"/>
              <a:ea typeface="Consolas"/>
              <a:cs typeface="Consolas"/>
              <a:sym typeface="Consolas"/>
            </a:endParaRPr>
          </a:p>
          <a:p>
            <a:pPr indent="0" lvl="0" marL="0" rtl="0">
              <a:spcBef>
                <a:spcPts val="0"/>
              </a:spcBef>
              <a:spcAft>
                <a:spcPts val="0"/>
              </a:spcAft>
              <a:buNone/>
            </a:pPr>
            <a:r>
              <a:rPr lang="es" sz="1200">
                <a:solidFill>
                  <a:srgbClr val="FFFFFF"/>
                </a:solidFill>
                <a:latin typeface="Consolas"/>
                <a:ea typeface="Consolas"/>
                <a:cs typeface="Consolas"/>
                <a:sym typeface="Consolas"/>
              </a:rPr>
              <a:t>$ mvn package -Dmirage2.on=true -o</a:t>
            </a:r>
            <a:endParaRPr sz="1800">
              <a:solidFill>
                <a:srgbClr val="FFFFFF"/>
              </a:solidFill>
              <a:latin typeface="Consolas"/>
              <a:ea typeface="Consolas"/>
              <a:cs typeface="Consolas"/>
              <a:sym typeface="Consolas"/>
            </a:endParaRPr>
          </a:p>
          <a:p>
            <a:pPr indent="0" lvl="0" marL="0" rtl="0">
              <a:spcBef>
                <a:spcPts val="0"/>
              </a:spcBef>
              <a:spcAft>
                <a:spcPts val="0"/>
              </a:spcAft>
              <a:buNone/>
            </a:pPr>
            <a:r>
              <a:rPr lang="es" sz="1200">
                <a:solidFill>
                  <a:srgbClr val="FFFFFF"/>
                </a:solidFill>
                <a:latin typeface="Consolas"/>
                <a:ea typeface="Consolas"/>
                <a:cs typeface="Consolas"/>
                <a:sym typeface="Consolas"/>
              </a:rPr>
              <a:t>$ cd dspace/target/dspace-installer</a:t>
            </a:r>
            <a:endParaRPr sz="1200">
              <a:solidFill>
                <a:srgbClr val="FFFFFF"/>
              </a:solidFill>
              <a:latin typeface="Consolas"/>
              <a:ea typeface="Consolas"/>
              <a:cs typeface="Consolas"/>
              <a:sym typeface="Consolas"/>
            </a:endParaRPr>
          </a:p>
        </p:txBody>
      </p:sp>
      <p:sp>
        <p:nvSpPr>
          <p:cNvPr id="855" name="Google Shape;855;p109"/>
          <p:cNvSpPr txBox="1"/>
          <p:nvPr/>
        </p:nvSpPr>
        <p:spPr>
          <a:xfrm>
            <a:off x="757850" y="3067050"/>
            <a:ext cx="7239000" cy="9906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cd dspace/target/dspace-installer</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s" sz="1200">
                <a:solidFill>
                  <a:srgbClr val="FFFFFF"/>
                </a:solidFill>
                <a:latin typeface="Consolas"/>
                <a:ea typeface="Consolas"/>
                <a:cs typeface="Consolas"/>
                <a:sym typeface="Consolas"/>
              </a:rPr>
              <a:t>$ ant update</a:t>
            </a:r>
            <a:endParaRPr sz="1200">
              <a:solidFill>
                <a:srgbClr val="FFFFFF"/>
              </a:solidFill>
              <a:latin typeface="Consolas"/>
              <a:ea typeface="Consolas"/>
              <a:cs typeface="Consolas"/>
              <a:sym typeface="Consola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110"/>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Curation Tasks</a:t>
            </a:r>
            <a:endParaRPr sz="1800"/>
          </a:p>
        </p:txBody>
      </p:sp>
      <p:sp>
        <p:nvSpPr>
          <p:cNvPr id="861" name="Google Shape;861;p110"/>
          <p:cNvSpPr/>
          <p:nvPr/>
        </p:nvSpPr>
        <p:spPr>
          <a:xfrm>
            <a:off x="720000" y="819000"/>
            <a:ext cx="7552440" cy="23702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800">
                <a:latin typeface="Arial"/>
                <a:ea typeface="Arial"/>
                <a:cs typeface="Arial"/>
                <a:sym typeface="Arial"/>
              </a:rPr>
              <a:t>Ejecutar curation task</a:t>
            </a:r>
            <a:r>
              <a:rPr lang="es" sz="1800"/>
              <a:t> (usuario tomca</a:t>
            </a:r>
            <a:r>
              <a:rPr lang="es" sz="1800"/>
              <a:t>t)</a:t>
            </a:r>
            <a:endParaRPr sz="1800"/>
          </a:p>
          <a:p>
            <a:pPr indent="0" lvl="0" marL="0" marR="0" rtl="0" algn="l">
              <a:spcBef>
                <a:spcPts val="0"/>
              </a:spcBef>
              <a:spcAft>
                <a:spcPts val="0"/>
              </a:spcAft>
              <a:buNone/>
            </a:pPr>
            <a:r>
              <a:rPr lang="es">
                <a:latin typeface="Arial"/>
                <a:ea typeface="Arial"/>
                <a:cs typeface="Arial"/>
                <a:sym typeface="Arial"/>
              </a:rPr>
              <a:t>Mediante comandos</a:t>
            </a:r>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000">
                <a:latin typeface="Arial"/>
                <a:ea typeface="Arial"/>
                <a:cs typeface="Arial"/>
                <a:sym typeface="Arial"/>
              </a:rPr>
              <a:t>	</a:t>
            </a:r>
            <a:endParaRPr sz="1800"/>
          </a:p>
        </p:txBody>
      </p:sp>
      <p:pic>
        <p:nvPicPr>
          <p:cNvPr id="862" name="Google Shape;862;p110"/>
          <p:cNvPicPr preferRelativeResize="0"/>
          <p:nvPr/>
        </p:nvPicPr>
        <p:blipFill rotWithShape="1">
          <a:blip r:embed="rId3">
            <a:alphaModFix/>
          </a:blip>
          <a:srcRect b="0" l="0" r="0" t="0"/>
          <a:stretch/>
        </p:blipFill>
        <p:spPr>
          <a:xfrm>
            <a:off x="8063640" y="71640"/>
            <a:ext cx="430920" cy="430920"/>
          </a:xfrm>
          <a:prstGeom prst="rect">
            <a:avLst/>
          </a:prstGeom>
          <a:noFill/>
          <a:ln>
            <a:noFill/>
          </a:ln>
        </p:spPr>
      </p:pic>
      <p:sp>
        <p:nvSpPr>
          <p:cNvPr id="863" name="Google Shape;863;p110"/>
          <p:cNvSpPr/>
          <p:nvPr/>
        </p:nvSpPr>
        <p:spPr>
          <a:xfrm>
            <a:off x="904875" y="1643400"/>
            <a:ext cx="7086900" cy="2962800"/>
          </a:xfrm>
          <a:prstGeom prst="rect">
            <a:avLst/>
          </a:prstGeom>
          <a:solidFill>
            <a:srgbClr val="000000"/>
          </a:solid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spcBef>
                <a:spcPts val="0"/>
              </a:spcBef>
              <a:spcAft>
                <a:spcPts val="0"/>
              </a:spcAft>
              <a:buNone/>
            </a:pPr>
            <a:r>
              <a:rPr lang="es" sz="1000">
                <a:solidFill>
                  <a:srgbClr val="FFFFFF"/>
                </a:solidFill>
                <a:latin typeface="Consolas"/>
                <a:ea typeface="Consolas"/>
                <a:cs typeface="Consolas"/>
                <a:sym typeface="Consolas"/>
              </a:rPr>
              <a:t>[dspace-bin]</a:t>
            </a:r>
            <a:r>
              <a:rPr lang="es" sz="1000">
                <a:solidFill>
                  <a:srgbClr val="FFFFFF"/>
                </a:solidFill>
                <a:latin typeface="Consolas"/>
                <a:ea typeface="Consolas"/>
                <a:cs typeface="Consolas"/>
                <a:sym typeface="Consolas"/>
              </a:rPr>
              <a:t>/dspace curate -h</a:t>
            </a:r>
            <a:endParaRPr sz="1800">
              <a:latin typeface="Consolas"/>
              <a:ea typeface="Consolas"/>
              <a:cs typeface="Consolas"/>
              <a:sym typeface="Consolas"/>
            </a:endParaRPr>
          </a:p>
          <a:p>
            <a:pPr indent="0" lvl="0" marL="0" marR="0" rtl="0" algn="l">
              <a:spcBef>
                <a:spcPts val="0"/>
              </a:spcBef>
              <a:spcAft>
                <a:spcPts val="0"/>
              </a:spcAft>
              <a:buNone/>
            </a:pPr>
            <a:r>
              <a:rPr lang="es" sz="1000">
                <a:solidFill>
                  <a:srgbClr val="FFFFFF"/>
                </a:solidFill>
                <a:latin typeface="Consolas"/>
                <a:ea typeface="Consolas"/>
                <a:cs typeface="Consolas"/>
                <a:sym typeface="Consolas"/>
              </a:rPr>
              <a:t>	usage: CurationCli</a:t>
            </a:r>
            <a:endParaRPr sz="1800">
              <a:latin typeface="Consolas"/>
              <a:ea typeface="Consolas"/>
              <a:cs typeface="Consolas"/>
              <a:sym typeface="Consolas"/>
            </a:endParaRPr>
          </a:p>
          <a:p>
            <a:pPr indent="0" lvl="0" marL="0" marR="0" rtl="0" algn="l">
              <a:spcBef>
                <a:spcPts val="0"/>
              </a:spcBef>
              <a:spcAft>
                <a:spcPts val="0"/>
              </a:spcAft>
              <a:buNone/>
            </a:pPr>
            <a:r>
              <a:rPr lang="es" sz="1000">
                <a:solidFill>
                  <a:srgbClr val="FFFFFF"/>
                </a:solidFill>
                <a:latin typeface="Consolas"/>
                <a:ea typeface="Consolas"/>
                <a:cs typeface="Consolas"/>
                <a:sym typeface="Consolas"/>
              </a:rPr>
              <a:t>	 -e,--eperson &lt;arg&gt;    email address of curating eperson</a:t>
            </a:r>
            <a:endParaRPr sz="1800">
              <a:latin typeface="Consolas"/>
              <a:ea typeface="Consolas"/>
              <a:cs typeface="Consolas"/>
              <a:sym typeface="Consolas"/>
            </a:endParaRPr>
          </a:p>
          <a:p>
            <a:pPr indent="0" lvl="0" marL="0" marR="0" rtl="0" algn="l">
              <a:spcBef>
                <a:spcPts val="0"/>
              </a:spcBef>
              <a:spcAft>
                <a:spcPts val="0"/>
              </a:spcAft>
              <a:buNone/>
            </a:pPr>
            <a:r>
              <a:rPr lang="es" sz="1000">
                <a:solidFill>
                  <a:srgbClr val="FFFFFF"/>
                </a:solidFill>
                <a:latin typeface="Consolas"/>
                <a:ea typeface="Consolas"/>
                <a:cs typeface="Consolas"/>
                <a:sym typeface="Consolas"/>
              </a:rPr>
              <a:t>	 -h,--help             help</a:t>
            </a:r>
            <a:endParaRPr sz="1800">
              <a:latin typeface="Consolas"/>
              <a:ea typeface="Consolas"/>
              <a:cs typeface="Consolas"/>
              <a:sym typeface="Consolas"/>
            </a:endParaRPr>
          </a:p>
          <a:p>
            <a:pPr indent="0" lvl="0" marL="0" marR="0" rtl="0" algn="l">
              <a:spcBef>
                <a:spcPts val="0"/>
              </a:spcBef>
              <a:spcAft>
                <a:spcPts val="0"/>
              </a:spcAft>
              <a:buNone/>
            </a:pPr>
            <a:r>
              <a:rPr lang="es" sz="1000">
                <a:solidFill>
                  <a:srgbClr val="FFFFFF"/>
                </a:solidFill>
                <a:latin typeface="Consolas"/>
                <a:ea typeface="Consolas"/>
                <a:cs typeface="Consolas"/>
                <a:sym typeface="Consolas"/>
              </a:rPr>
              <a:t>	 -i,--id &lt;arg&gt;         Id (handle) of object to perform task on, or 'all'</a:t>
            </a:r>
            <a:endParaRPr sz="1800">
              <a:latin typeface="Consolas"/>
              <a:ea typeface="Consolas"/>
              <a:cs typeface="Consolas"/>
              <a:sym typeface="Consolas"/>
            </a:endParaRPr>
          </a:p>
          <a:p>
            <a:pPr indent="0" lvl="0" marL="0" marR="0" rtl="0" algn="l">
              <a:spcBef>
                <a:spcPts val="0"/>
              </a:spcBef>
              <a:spcAft>
                <a:spcPts val="0"/>
              </a:spcAft>
              <a:buNone/>
            </a:pPr>
            <a:r>
              <a:rPr lang="es" sz="1000">
                <a:solidFill>
                  <a:srgbClr val="FFFFFF"/>
                </a:solidFill>
                <a:latin typeface="Consolas"/>
                <a:ea typeface="Consolas"/>
                <a:cs typeface="Consolas"/>
                <a:sym typeface="Consolas"/>
              </a:rPr>
              <a:t>  	                     to perform on whole repository</a:t>
            </a:r>
            <a:endParaRPr sz="1800">
              <a:latin typeface="Consolas"/>
              <a:ea typeface="Consolas"/>
              <a:cs typeface="Consolas"/>
              <a:sym typeface="Consolas"/>
            </a:endParaRPr>
          </a:p>
          <a:p>
            <a:pPr indent="0" lvl="0" marL="0" marR="0" rtl="0" algn="l">
              <a:spcBef>
                <a:spcPts val="0"/>
              </a:spcBef>
              <a:spcAft>
                <a:spcPts val="0"/>
              </a:spcAft>
              <a:buNone/>
            </a:pPr>
            <a:r>
              <a:rPr lang="es" sz="1000">
                <a:solidFill>
                  <a:srgbClr val="FFFFFF"/>
                </a:solidFill>
                <a:latin typeface="Consolas"/>
                <a:ea typeface="Consolas"/>
                <a:cs typeface="Consolas"/>
                <a:sym typeface="Consolas"/>
              </a:rPr>
              <a:t> 	-q,--queue &lt;arg&gt;      name of task queue to process</a:t>
            </a:r>
            <a:endParaRPr sz="1800">
              <a:latin typeface="Consolas"/>
              <a:ea typeface="Consolas"/>
              <a:cs typeface="Consolas"/>
              <a:sym typeface="Consolas"/>
            </a:endParaRPr>
          </a:p>
          <a:p>
            <a:pPr indent="0" lvl="0" marL="0" marR="0" rtl="0" algn="l">
              <a:spcBef>
                <a:spcPts val="0"/>
              </a:spcBef>
              <a:spcAft>
                <a:spcPts val="0"/>
              </a:spcAft>
              <a:buNone/>
            </a:pPr>
            <a:r>
              <a:rPr lang="es" sz="1000">
                <a:solidFill>
                  <a:srgbClr val="FFFFFF"/>
                </a:solidFill>
                <a:latin typeface="Consolas"/>
                <a:ea typeface="Consolas"/>
                <a:cs typeface="Consolas"/>
                <a:sym typeface="Consolas"/>
              </a:rPr>
              <a:t> 	-r,--reporter &lt;arg&gt;   reporter to manage results - use '-' to report to</a:t>
            </a:r>
            <a:endParaRPr sz="1800">
              <a:latin typeface="Consolas"/>
              <a:ea typeface="Consolas"/>
              <a:cs typeface="Consolas"/>
              <a:sym typeface="Consolas"/>
            </a:endParaRPr>
          </a:p>
          <a:p>
            <a:pPr indent="0" lvl="0" marL="0" marR="0" rtl="0" algn="l">
              <a:spcBef>
                <a:spcPts val="0"/>
              </a:spcBef>
              <a:spcAft>
                <a:spcPts val="0"/>
              </a:spcAft>
              <a:buNone/>
            </a:pPr>
            <a:r>
              <a:rPr lang="es" sz="1000">
                <a:solidFill>
                  <a:srgbClr val="FFFFFF"/>
                </a:solidFill>
                <a:latin typeface="Consolas"/>
                <a:ea typeface="Consolas"/>
                <a:cs typeface="Consolas"/>
                <a:sym typeface="Consolas"/>
              </a:rPr>
              <a:t> 	                      console. If absent, no reporting</a:t>
            </a:r>
            <a:endParaRPr sz="1800">
              <a:latin typeface="Consolas"/>
              <a:ea typeface="Consolas"/>
              <a:cs typeface="Consolas"/>
              <a:sym typeface="Consolas"/>
            </a:endParaRPr>
          </a:p>
          <a:p>
            <a:pPr indent="0" lvl="0" marL="0" marR="0" rtl="0" algn="l">
              <a:spcBef>
                <a:spcPts val="0"/>
              </a:spcBef>
              <a:spcAft>
                <a:spcPts val="0"/>
              </a:spcAft>
              <a:buNone/>
            </a:pPr>
            <a:r>
              <a:rPr lang="es" sz="1000">
                <a:solidFill>
                  <a:srgbClr val="FFFFFF"/>
                </a:solidFill>
                <a:latin typeface="Consolas"/>
                <a:ea typeface="Consolas"/>
                <a:cs typeface="Consolas"/>
                <a:sym typeface="Consolas"/>
              </a:rPr>
              <a:t> 	-s,--scope &lt;arg&gt;      transaction scope to impose: use 'object',</a:t>
            </a:r>
            <a:endParaRPr sz="1800">
              <a:latin typeface="Consolas"/>
              <a:ea typeface="Consolas"/>
              <a:cs typeface="Consolas"/>
              <a:sym typeface="Consolas"/>
            </a:endParaRPr>
          </a:p>
          <a:p>
            <a:pPr indent="0" lvl="0" marL="0" marR="0" rtl="0" algn="l">
              <a:spcBef>
                <a:spcPts val="0"/>
              </a:spcBef>
              <a:spcAft>
                <a:spcPts val="0"/>
              </a:spcAft>
              <a:buNone/>
            </a:pPr>
            <a:r>
              <a:rPr lang="es" sz="1000">
                <a:solidFill>
                  <a:srgbClr val="FFFFFF"/>
                </a:solidFill>
                <a:latin typeface="Consolas"/>
                <a:ea typeface="Consolas"/>
                <a:cs typeface="Consolas"/>
                <a:sym typeface="Consolas"/>
              </a:rPr>
              <a:t>   	                    'curation', or 'open'. If absent, 'open' applies</a:t>
            </a:r>
            <a:endParaRPr sz="1800">
              <a:latin typeface="Consolas"/>
              <a:ea typeface="Consolas"/>
              <a:cs typeface="Consolas"/>
              <a:sym typeface="Consolas"/>
            </a:endParaRPr>
          </a:p>
          <a:p>
            <a:pPr indent="0" lvl="0" marL="0" marR="0" rtl="0" algn="l">
              <a:spcBef>
                <a:spcPts val="0"/>
              </a:spcBef>
              <a:spcAft>
                <a:spcPts val="0"/>
              </a:spcAft>
              <a:buNone/>
            </a:pPr>
            <a:r>
              <a:rPr lang="es" sz="1000">
                <a:solidFill>
                  <a:srgbClr val="FFFFFF"/>
                </a:solidFill>
                <a:latin typeface="Consolas"/>
                <a:ea typeface="Consolas"/>
                <a:cs typeface="Consolas"/>
                <a:sym typeface="Consolas"/>
              </a:rPr>
              <a:t>	 -t,--task &lt;arg&gt;       curation task name</a:t>
            </a:r>
            <a:endParaRPr sz="1800">
              <a:latin typeface="Consolas"/>
              <a:ea typeface="Consolas"/>
              <a:cs typeface="Consolas"/>
              <a:sym typeface="Consolas"/>
            </a:endParaRPr>
          </a:p>
          <a:p>
            <a:pPr indent="0" lvl="0" marL="0" marR="0" rtl="0" algn="l">
              <a:spcBef>
                <a:spcPts val="0"/>
              </a:spcBef>
              <a:spcAft>
                <a:spcPts val="0"/>
              </a:spcAft>
              <a:buNone/>
            </a:pPr>
            <a:r>
              <a:rPr lang="es" sz="1000">
                <a:solidFill>
                  <a:srgbClr val="FFFFFF"/>
                </a:solidFill>
                <a:latin typeface="Consolas"/>
                <a:ea typeface="Consolas"/>
                <a:cs typeface="Consolas"/>
                <a:sym typeface="Consolas"/>
              </a:rPr>
              <a:t>	 -T,--taskfile &lt;arg&gt;   file containing curation task names</a:t>
            </a:r>
            <a:endParaRPr sz="1800">
              <a:latin typeface="Consolas"/>
              <a:ea typeface="Consolas"/>
              <a:cs typeface="Consolas"/>
              <a:sym typeface="Consolas"/>
            </a:endParaRPr>
          </a:p>
          <a:p>
            <a:pPr indent="0" lvl="0" marL="0" marR="0" rtl="0" algn="l">
              <a:spcBef>
                <a:spcPts val="0"/>
              </a:spcBef>
              <a:spcAft>
                <a:spcPts val="0"/>
              </a:spcAft>
              <a:buNone/>
            </a:pPr>
            <a:r>
              <a:rPr lang="es" sz="1000">
                <a:solidFill>
                  <a:srgbClr val="FFFFFF"/>
                </a:solidFill>
                <a:latin typeface="Consolas"/>
                <a:ea typeface="Consolas"/>
                <a:cs typeface="Consolas"/>
                <a:sym typeface="Consolas"/>
              </a:rPr>
              <a:t> 	-v,--verbose          report activity to stdout</a:t>
            </a:r>
            <a:endParaRPr sz="1800">
              <a:latin typeface="Consolas"/>
              <a:ea typeface="Consolas"/>
              <a:cs typeface="Consolas"/>
              <a:sym typeface="Consolas"/>
            </a:endParaRPr>
          </a:p>
          <a:p>
            <a:pPr indent="0" lvl="0" marL="0" marR="0" rtl="0" algn="l">
              <a:spcBef>
                <a:spcPts val="0"/>
              </a:spcBef>
              <a:spcAft>
                <a:spcPts val="0"/>
              </a:spcAft>
              <a:buNone/>
            </a:pPr>
            <a:r>
              <a:t/>
            </a:r>
            <a:endParaRPr sz="1800">
              <a:latin typeface="Consolas"/>
              <a:ea typeface="Consolas"/>
              <a:cs typeface="Consolas"/>
              <a:sym typeface="Consolas"/>
            </a:endParaRPr>
          </a:p>
          <a:p>
            <a:pPr indent="0" lvl="0" marL="0" marR="0" rtl="0" algn="l">
              <a:spcBef>
                <a:spcPts val="0"/>
              </a:spcBef>
              <a:spcAft>
                <a:spcPts val="0"/>
              </a:spcAft>
              <a:buNone/>
            </a:pPr>
            <a:r>
              <a:rPr lang="es" sz="1000">
                <a:solidFill>
                  <a:srgbClr val="FFFFFF"/>
                </a:solidFill>
                <a:latin typeface="Consolas"/>
                <a:ea typeface="Consolas"/>
                <a:cs typeface="Consolas"/>
                <a:sym typeface="Consolas"/>
              </a:rPr>
              <a:t>	whole repo: CurationCli -t estimate -i all</a:t>
            </a:r>
            <a:endParaRPr sz="1800">
              <a:latin typeface="Consolas"/>
              <a:ea typeface="Consolas"/>
              <a:cs typeface="Consolas"/>
              <a:sym typeface="Consolas"/>
            </a:endParaRPr>
          </a:p>
          <a:p>
            <a:pPr indent="0" lvl="0" marL="0" marR="0" rtl="0" algn="l">
              <a:spcBef>
                <a:spcPts val="0"/>
              </a:spcBef>
              <a:spcAft>
                <a:spcPts val="0"/>
              </a:spcAft>
              <a:buNone/>
            </a:pPr>
            <a:r>
              <a:rPr lang="es" sz="1000">
                <a:solidFill>
                  <a:srgbClr val="FFFFFF"/>
                </a:solidFill>
                <a:latin typeface="Consolas"/>
                <a:ea typeface="Consolas"/>
                <a:cs typeface="Consolas"/>
                <a:sym typeface="Consolas"/>
              </a:rPr>
              <a:t>	single item: CurationCli -t generate -i itemId</a:t>
            </a:r>
            <a:endParaRPr sz="1800">
              <a:latin typeface="Consolas"/>
              <a:ea typeface="Consolas"/>
              <a:cs typeface="Consolas"/>
              <a:sym typeface="Consolas"/>
            </a:endParaRPr>
          </a:p>
          <a:p>
            <a:pPr indent="0" lvl="0" marL="0" marR="0" rtl="0" algn="l">
              <a:spcBef>
                <a:spcPts val="0"/>
              </a:spcBef>
              <a:spcAft>
                <a:spcPts val="0"/>
              </a:spcAft>
              <a:buNone/>
            </a:pPr>
            <a:r>
              <a:rPr lang="es" sz="1000">
                <a:solidFill>
                  <a:srgbClr val="FFFFFF"/>
                </a:solidFill>
                <a:latin typeface="Consolas"/>
                <a:ea typeface="Consolas"/>
                <a:cs typeface="Consolas"/>
                <a:sym typeface="Consolas"/>
              </a:rPr>
              <a:t>	task queue: CurationCli -q monthly</a:t>
            </a:r>
            <a:endParaRPr sz="1800">
              <a:latin typeface="Consolas"/>
              <a:ea typeface="Consolas"/>
              <a:cs typeface="Consolas"/>
              <a:sym typeface="Consolas"/>
            </a:endParaRPr>
          </a:p>
        </p:txBody>
      </p:sp>
      <p:sp>
        <p:nvSpPr>
          <p:cNvPr id="864" name="Google Shape;864;p110"/>
          <p:cNvSpPr/>
          <p:nvPr/>
        </p:nvSpPr>
        <p:spPr>
          <a:xfrm>
            <a:off x="500760" y="5171400"/>
            <a:ext cx="74910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a:p>
        </p:txBody>
      </p:sp>
      <p:sp>
        <p:nvSpPr>
          <p:cNvPr id="865" name="Google Shape;865;p110"/>
          <p:cNvSpPr txBox="1"/>
          <p:nvPr/>
        </p:nvSpPr>
        <p:spPr>
          <a:xfrm>
            <a:off x="876725" y="5029200"/>
            <a:ext cx="7239000" cy="6762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a:t>
            </a:r>
            <a:r>
              <a:rPr lang="es" sz="1200">
                <a:solidFill>
                  <a:srgbClr val="FFFFFF"/>
                </a:solidFill>
                <a:latin typeface="Consolas"/>
                <a:ea typeface="Consolas"/>
                <a:cs typeface="Consolas"/>
                <a:sym typeface="Consolas"/>
              </a:rPr>
              <a:t>/proyectos/dspace/bin/dspace curate -i &lt;handle&gt;  -t actualitzarrights </a:t>
            </a:r>
            <a:endParaRPr sz="1200">
              <a:solidFill>
                <a:srgbClr val="FFFFFF"/>
              </a:solidFill>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sp>
        <p:nvSpPr>
          <p:cNvPr id="870" name="Google Shape;870;p111"/>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Curation Tasks</a:t>
            </a:r>
            <a:endParaRPr sz="1800"/>
          </a:p>
        </p:txBody>
      </p:sp>
      <p:sp>
        <p:nvSpPr>
          <p:cNvPr id="871" name="Google Shape;871;p111"/>
          <p:cNvSpPr/>
          <p:nvPr/>
        </p:nvSpPr>
        <p:spPr>
          <a:xfrm>
            <a:off x="720000" y="819000"/>
            <a:ext cx="7552440" cy="23702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800">
                <a:latin typeface="Arial"/>
                <a:ea typeface="Arial"/>
                <a:cs typeface="Arial"/>
                <a:sym typeface="Arial"/>
              </a:rPr>
              <a:t>Ejecutar curation task</a:t>
            </a:r>
            <a:endParaRPr sz="1800"/>
          </a:p>
          <a:p>
            <a:pPr indent="0" lvl="0" marL="0" marR="0" rtl="0" algn="l">
              <a:spcBef>
                <a:spcPts val="0"/>
              </a:spcBef>
              <a:spcAft>
                <a:spcPts val="0"/>
              </a:spcAft>
              <a:buNone/>
            </a:pPr>
            <a:r>
              <a:rPr lang="es">
                <a:latin typeface="Arial"/>
                <a:ea typeface="Arial"/>
                <a:cs typeface="Arial"/>
                <a:sym typeface="Arial"/>
              </a:rPr>
              <a:t>Mediante </a:t>
            </a:r>
            <a:r>
              <a:rPr lang="es"/>
              <a:t>interfaz</a:t>
            </a:r>
            <a:r>
              <a:rPr lang="es">
                <a:latin typeface="Arial"/>
                <a:ea typeface="Arial"/>
                <a:cs typeface="Arial"/>
                <a:sym typeface="Arial"/>
              </a:rPr>
              <a:t> </a:t>
            </a:r>
            <a:r>
              <a:rPr lang="es"/>
              <a:t>gráfica</a:t>
            </a:r>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000">
                <a:latin typeface="Arial"/>
                <a:ea typeface="Arial"/>
                <a:cs typeface="Arial"/>
                <a:sym typeface="Arial"/>
              </a:rPr>
              <a:t>	</a:t>
            </a:r>
            <a:endParaRPr sz="1800"/>
          </a:p>
        </p:txBody>
      </p:sp>
      <p:pic>
        <p:nvPicPr>
          <p:cNvPr id="872" name="Google Shape;872;p111"/>
          <p:cNvPicPr preferRelativeResize="0"/>
          <p:nvPr/>
        </p:nvPicPr>
        <p:blipFill rotWithShape="1">
          <a:blip r:embed="rId3">
            <a:alphaModFix/>
          </a:blip>
          <a:srcRect b="0" l="0" r="0" t="0"/>
          <a:stretch/>
        </p:blipFill>
        <p:spPr>
          <a:xfrm>
            <a:off x="8063640" y="71640"/>
            <a:ext cx="430920" cy="430920"/>
          </a:xfrm>
          <a:prstGeom prst="rect">
            <a:avLst/>
          </a:prstGeom>
          <a:noFill/>
          <a:ln>
            <a:noFill/>
          </a:ln>
        </p:spPr>
      </p:pic>
      <p:pic>
        <p:nvPicPr>
          <p:cNvPr id="873" name="Google Shape;873;p111"/>
          <p:cNvPicPr preferRelativeResize="0"/>
          <p:nvPr/>
        </p:nvPicPr>
        <p:blipFill rotWithShape="1">
          <a:blip r:embed="rId4">
            <a:alphaModFix/>
          </a:blip>
          <a:srcRect b="0" l="0" r="0" t="0"/>
          <a:stretch/>
        </p:blipFill>
        <p:spPr>
          <a:xfrm>
            <a:off x="548280" y="1584000"/>
            <a:ext cx="8091360" cy="3743640"/>
          </a:xfrm>
          <a:prstGeom prst="rect">
            <a:avLst/>
          </a:prstGeom>
          <a:noFill/>
          <a:ln>
            <a:noFill/>
          </a:ln>
        </p:spPr>
      </p:pic>
      <p:sp>
        <p:nvSpPr>
          <p:cNvPr id="874" name="Google Shape;874;p111"/>
          <p:cNvSpPr/>
          <p:nvPr/>
        </p:nvSpPr>
        <p:spPr>
          <a:xfrm>
            <a:off x="1008000" y="4392000"/>
            <a:ext cx="575640" cy="287640"/>
          </a:xfrm>
          <a:prstGeom prst="rect">
            <a:avLst/>
          </a:prstGeom>
          <a:noFill/>
          <a:ln cap="flat" cmpd="sng" w="29150">
            <a:solidFill>
              <a:srgbClr val="FF333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58"/>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rPr>
              <a:t>El Consorcio de Servicios Universitarios de Cataluña (CSUC)</a:t>
            </a:r>
            <a:endParaRPr b="0" i="0" sz="1800" u="none" cap="none" strike="noStrike"/>
          </a:p>
        </p:txBody>
      </p:sp>
      <p:pic>
        <p:nvPicPr>
          <p:cNvPr id="255" name="Google Shape;255;p58"/>
          <p:cNvPicPr preferRelativeResize="0"/>
          <p:nvPr/>
        </p:nvPicPr>
        <p:blipFill>
          <a:blip r:embed="rId3">
            <a:alphaModFix/>
          </a:blip>
          <a:stretch>
            <a:fillRect/>
          </a:stretch>
        </p:blipFill>
        <p:spPr>
          <a:xfrm>
            <a:off x="152400" y="1034520"/>
            <a:ext cx="3813240" cy="3813240"/>
          </a:xfrm>
          <a:prstGeom prst="rect">
            <a:avLst/>
          </a:prstGeom>
          <a:noFill/>
          <a:ln>
            <a:noFill/>
          </a:ln>
        </p:spPr>
      </p:pic>
      <p:sp>
        <p:nvSpPr>
          <p:cNvPr id="256" name="Google Shape;256;p58"/>
          <p:cNvSpPr/>
          <p:nvPr/>
        </p:nvSpPr>
        <p:spPr>
          <a:xfrm>
            <a:off x="4118040" y="853320"/>
            <a:ext cx="4710600" cy="4523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a:p>
          <a:p>
            <a:pPr indent="-342900" lvl="0" marL="457200" marR="0" rtl="0" algn="l">
              <a:lnSpc>
                <a:spcPct val="100000"/>
              </a:lnSpc>
              <a:spcBef>
                <a:spcPts val="0"/>
              </a:spcBef>
              <a:spcAft>
                <a:spcPts val="0"/>
              </a:spcAft>
              <a:buSzPts val="1800"/>
              <a:buChar char="●"/>
            </a:pPr>
            <a:r>
              <a:rPr lang="es" sz="1800"/>
              <a:t> </a:t>
            </a:r>
            <a:r>
              <a:rPr i="0" lang="es" sz="1800" u="none" cap="none" strike="noStrike">
                <a:solidFill>
                  <a:srgbClr val="000000"/>
                </a:solidFill>
              </a:rPr>
              <a:t>Generalitat de Catalunya</a:t>
            </a:r>
            <a:endParaRPr i="0" sz="1800" u="none" cap="none" strike="noStrike"/>
          </a:p>
          <a:p>
            <a:pPr indent="-342900" lvl="0" marL="457200" marR="0" rtl="0" algn="l">
              <a:lnSpc>
                <a:spcPct val="100000"/>
              </a:lnSpc>
              <a:spcBef>
                <a:spcPts val="0"/>
              </a:spcBef>
              <a:spcAft>
                <a:spcPts val="0"/>
              </a:spcAft>
              <a:buSzPts val="1800"/>
              <a:buChar char="●"/>
            </a:pPr>
            <a:r>
              <a:rPr lang="es" sz="1800"/>
              <a:t> </a:t>
            </a:r>
            <a:r>
              <a:rPr i="0" lang="es" sz="1800" u="none" cap="none" strike="noStrike">
                <a:solidFill>
                  <a:srgbClr val="000000"/>
                </a:solidFill>
              </a:rPr>
              <a:t>Universitat de Barcelona (UB)</a:t>
            </a:r>
            <a:endParaRPr i="0" sz="1800" u="none" cap="none" strike="noStrike"/>
          </a:p>
          <a:p>
            <a:pPr indent="-342900" lvl="0" marL="457200" marR="0" rtl="0" algn="l">
              <a:lnSpc>
                <a:spcPct val="100000"/>
              </a:lnSpc>
              <a:spcBef>
                <a:spcPts val="0"/>
              </a:spcBef>
              <a:spcAft>
                <a:spcPts val="0"/>
              </a:spcAft>
              <a:buSzPts val="1800"/>
              <a:buChar char="●"/>
            </a:pPr>
            <a:r>
              <a:rPr lang="es" sz="1800"/>
              <a:t> </a:t>
            </a:r>
            <a:r>
              <a:rPr i="0" lang="es" sz="1800" u="none" cap="none" strike="noStrike">
                <a:solidFill>
                  <a:srgbClr val="000000"/>
                </a:solidFill>
              </a:rPr>
              <a:t>Universitat Autònoma de Barcelona (UAB)</a:t>
            </a:r>
            <a:endParaRPr i="0" sz="1800" u="none" cap="none" strike="noStrike"/>
          </a:p>
          <a:p>
            <a:pPr indent="-342900" lvl="0" marL="457200" marR="0" rtl="0" algn="l">
              <a:lnSpc>
                <a:spcPct val="100000"/>
              </a:lnSpc>
              <a:spcBef>
                <a:spcPts val="0"/>
              </a:spcBef>
              <a:spcAft>
                <a:spcPts val="0"/>
              </a:spcAft>
              <a:buSzPts val="1800"/>
              <a:buChar char="●"/>
            </a:pPr>
            <a:r>
              <a:rPr lang="es" sz="1800"/>
              <a:t> </a:t>
            </a:r>
            <a:r>
              <a:rPr i="0" lang="es" sz="1800" u="none" cap="none" strike="noStrike">
                <a:solidFill>
                  <a:srgbClr val="000000"/>
                </a:solidFill>
              </a:rPr>
              <a:t>Universitat Politècnica de Catalunya (UPC)</a:t>
            </a:r>
            <a:endParaRPr i="0" sz="1800" u="none" cap="none" strike="noStrike"/>
          </a:p>
          <a:p>
            <a:pPr indent="-342900" lvl="0" marL="457200" marR="0" rtl="0" algn="l">
              <a:lnSpc>
                <a:spcPct val="100000"/>
              </a:lnSpc>
              <a:spcBef>
                <a:spcPts val="0"/>
              </a:spcBef>
              <a:spcAft>
                <a:spcPts val="0"/>
              </a:spcAft>
              <a:buSzPts val="1800"/>
              <a:buChar char="●"/>
            </a:pPr>
            <a:r>
              <a:rPr lang="es" sz="1800"/>
              <a:t> </a:t>
            </a:r>
            <a:r>
              <a:rPr i="0" lang="es" sz="1800" u="none" cap="none" strike="noStrike">
                <a:solidFill>
                  <a:srgbClr val="000000"/>
                </a:solidFill>
              </a:rPr>
              <a:t>Universitat Pompeu Fabra (UPF)</a:t>
            </a:r>
            <a:endParaRPr i="0" sz="1800" u="none" cap="none" strike="noStrike"/>
          </a:p>
          <a:p>
            <a:pPr indent="-342900" lvl="0" marL="457200" marR="0" rtl="0" algn="l">
              <a:lnSpc>
                <a:spcPct val="100000"/>
              </a:lnSpc>
              <a:spcBef>
                <a:spcPts val="0"/>
              </a:spcBef>
              <a:spcAft>
                <a:spcPts val="0"/>
              </a:spcAft>
              <a:buSzPts val="1800"/>
              <a:buChar char="●"/>
            </a:pPr>
            <a:r>
              <a:rPr lang="es" sz="1800"/>
              <a:t> </a:t>
            </a:r>
            <a:r>
              <a:rPr i="0" lang="es" sz="1800" u="none" cap="none" strike="noStrike">
                <a:solidFill>
                  <a:srgbClr val="000000"/>
                </a:solidFill>
              </a:rPr>
              <a:t>Universitat de Girona (UdG)</a:t>
            </a:r>
            <a:endParaRPr i="0" sz="1800" u="none" cap="none" strike="noStrike"/>
          </a:p>
          <a:p>
            <a:pPr indent="-342900" lvl="0" marL="457200" marR="0" rtl="0" algn="l">
              <a:lnSpc>
                <a:spcPct val="100000"/>
              </a:lnSpc>
              <a:spcBef>
                <a:spcPts val="0"/>
              </a:spcBef>
              <a:spcAft>
                <a:spcPts val="0"/>
              </a:spcAft>
              <a:buSzPts val="1800"/>
              <a:buChar char="●"/>
            </a:pPr>
            <a:r>
              <a:rPr lang="es" sz="1800"/>
              <a:t> </a:t>
            </a:r>
            <a:r>
              <a:rPr i="0" lang="es" sz="1800" u="none" cap="none" strike="noStrike">
                <a:solidFill>
                  <a:srgbClr val="000000"/>
                </a:solidFill>
              </a:rPr>
              <a:t>Universitat Rovira i Virgili (URV)</a:t>
            </a:r>
            <a:endParaRPr i="0" sz="1800" u="none" cap="none" strike="noStrike"/>
          </a:p>
          <a:p>
            <a:pPr indent="-342900" lvl="0" marL="457200" marR="0" rtl="0" algn="l">
              <a:lnSpc>
                <a:spcPct val="100000"/>
              </a:lnSpc>
              <a:spcBef>
                <a:spcPts val="0"/>
              </a:spcBef>
              <a:spcAft>
                <a:spcPts val="0"/>
              </a:spcAft>
              <a:buSzPts val="1800"/>
              <a:buChar char="●"/>
            </a:pPr>
            <a:r>
              <a:rPr lang="es" sz="1800"/>
              <a:t> </a:t>
            </a:r>
            <a:r>
              <a:rPr i="0" lang="es" sz="1800" u="none" cap="none" strike="noStrike">
                <a:solidFill>
                  <a:srgbClr val="000000"/>
                </a:solidFill>
              </a:rPr>
              <a:t>Universitat de Lleida (UdL)</a:t>
            </a:r>
            <a:endParaRPr i="0" sz="1800" u="none" cap="none" strike="noStrike"/>
          </a:p>
          <a:p>
            <a:pPr indent="-342900" lvl="0" marL="457200" marR="0" rtl="0" algn="l">
              <a:lnSpc>
                <a:spcPct val="100000"/>
              </a:lnSpc>
              <a:spcBef>
                <a:spcPts val="0"/>
              </a:spcBef>
              <a:spcAft>
                <a:spcPts val="0"/>
              </a:spcAft>
              <a:buSzPts val="1800"/>
              <a:buChar char="●"/>
            </a:pPr>
            <a:r>
              <a:rPr lang="es" sz="1800"/>
              <a:t> </a:t>
            </a:r>
            <a:r>
              <a:rPr i="0" lang="es" sz="1800" u="none" cap="none" strike="noStrike">
                <a:solidFill>
                  <a:srgbClr val="000000"/>
                </a:solidFill>
              </a:rPr>
              <a:t>Universitat Oberta de Catalunya (UOC)</a:t>
            </a:r>
            <a:endParaRPr i="0" sz="1800" u="none" cap="none" strike="noStrike"/>
          </a:p>
          <a:p>
            <a:pPr indent="-342900" lvl="0" marL="457200" marR="0" rtl="0" algn="l">
              <a:lnSpc>
                <a:spcPct val="100000"/>
              </a:lnSpc>
              <a:spcBef>
                <a:spcPts val="0"/>
              </a:spcBef>
              <a:spcAft>
                <a:spcPts val="0"/>
              </a:spcAft>
              <a:buSzPts val="1800"/>
              <a:buChar char="●"/>
            </a:pPr>
            <a:r>
              <a:rPr lang="es" sz="1800"/>
              <a:t> </a:t>
            </a:r>
            <a:r>
              <a:rPr i="0" lang="es" sz="1800" u="none" cap="none" strike="noStrike">
                <a:solidFill>
                  <a:srgbClr val="000000"/>
                </a:solidFill>
              </a:rPr>
              <a:t>Universitat Ramon Llull (URL)</a:t>
            </a:r>
            <a:endParaRPr i="0" sz="1800" u="none" cap="none" strike="noStrike"/>
          </a:p>
          <a:p>
            <a:pPr indent="-342900" lvl="0" marL="457200" marR="0" rtl="0" algn="l">
              <a:lnSpc>
                <a:spcPct val="100000"/>
              </a:lnSpc>
              <a:spcBef>
                <a:spcPts val="0"/>
              </a:spcBef>
              <a:spcAft>
                <a:spcPts val="0"/>
              </a:spcAft>
              <a:buSzPts val="1800"/>
              <a:buChar char="●"/>
            </a:pPr>
            <a:r>
              <a:rPr lang="es" sz="1800"/>
              <a:t> </a:t>
            </a:r>
            <a:r>
              <a:rPr i="0" lang="es" sz="1800" u="none" cap="none" strike="noStrike">
                <a:solidFill>
                  <a:srgbClr val="000000"/>
                </a:solidFill>
              </a:rPr>
              <a:t>Universitat de Vic (UVic)</a:t>
            </a:r>
            <a:endParaRPr i="0" sz="1800" u="none" cap="none" strike="noStrike"/>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Google Shape;879;p112"/>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Proceso de envío (Workflows)</a:t>
            </a:r>
            <a:endParaRPr sz="1800"/>
          </a:p>
        </p:txBody>
      </p:sp>
      <p:pic>
        <p:nvPicPr>
          <p:cNvPr id="880" name="Google Shape;880;p112"/>
          <p:cNvPicPr preferRelativeResize="0"/>
          <p:nvPr/>
        </p:nvPicPr>
        <p:blipFill rotWithShape="1">
          <a:blip r:embed="rId3">
            <a:alphaModFix/>
          </a:blip>
          <a:srcRect b="0" l="0" r="0" t="0"/>
          <a:stretch/>
        </p:blipFill>
        <p:spPr>
          <a:xfrm>
            <a:off x="1137075" y="1937647"/>
            <a:ext cx="6869875" cy="2982706"/>
          </a:xfrm>
          <a:prstGeom prst="rect">
            <a:avLst/>
          </a:prstGeom>
          <a:noFill/>
          <a:ln>
            <a:noFill/>
          </a:ln>
        </p:spPr>
      </p:pic>
      <p:sp>
        <p:nvSpPr>
          <p:cNvPr id="881" name="Google Shape;881;p112"/>
          <p:cNvSpPr/>
          <p:nvPr/>
        </p:nvSpPr>
        <p:spPr>
          <a:xfrm>
            <a:off x="4424565" y="6445735"/>
            <a:ext cx="6870000" cy="345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sz="1200">
                <a:solidFill>
                  <a:srgbClr val="FFFFFF"/>
                </a:solidFill>
                <a:latin typeface="Arial"/>
                <a:ea typeface="Arial"/>
                <a:cs typeface="Arial"/>
                <a:sym typeface="Arial"/>
              </a:rPr>
              <a:t>https://wiki.duraspace.org/display/DSDOC6x/Functional+Overview</a:t>
            </a:r>
            <a:endParaRPr sz="18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Google Shape;886;p113"/>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Proceso de envío (Workflows)</a:t>
            </a:r>
            <a:endParaRPr sz="1800"/>
          </a:p>
        </p:txBody>
      </p:sp>
      <p:sp>
        <p:nvSpPr>
          <p:cNvPr id="887" name="Google Shape;887;p113"/>
          <p:cNvSpPr/>
          <p:nvPr/>
        </p:nvSpPr>
        <p:spPr>
          <a:xfrm>
            <a:off x="4148350" y="6464724"/>
            <a:ext cx="6870000" cy="393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sz="1200">
                <a:solidFill>
                  <a:srgbClr val="FFFFFF"/>
                </a:solidFill>
                <a:latin typeface="Arial"/>
                <a:ea typeface="Arial"/>
                <a:cs typeface="Arial"/>
                <a:sym typeface="Arial"/>
              </a:rPr>
              <a:t>https://wiki.duraspace.org/display/DSDOC6x/Configurable+Workflow</a:t>
            </a:r>
            <a:endParaRPr sz="1800">
              <a:solidFill>
                <a:srgbClr val="FFFFFF"/>
              </a:solidFill>
            </a:endParaRPr>
          </a:p>
        </p:txBody>
      </p:sp>
      <p:pic>
        <p:nvPicPr>
          <p:cNvPr id="888" name="Google Shape;888;p113"/>
          <p:cNvPicPr preferRelativeResize="0"/>
          <p:nvPr/>
        </p:nvPicPr>
        <p:blipFill rotWithShape="1">
          <a:blip r:embed="rId3">
            <a:alphaModFix/>
          </a:blip>
          <a:srcRect b="0" l="0" r="0" t="0"/>
          <a:stretch/>
        </p:blipFill>
        <p:spPr>
          <a:xfrm>
            <a:off x="1323290" y="4238850"/>
            <a:ext cx="6178711" cy="2000025"/>
          </a:xfrm>
          <a:prstGeom prst="rect">
            <a:avLst/>
          </a:prstGeom>
          <a:noFill/>
          <a:ln>
            <a:noFill/>
          </a:ln>
        </p:spPr>
      </p:pic>
      <p:sp>
        <p:nvSpPr>
          <p:cNvPr id="889" name="Google Shape;889;p113"/>
          <p:cNvSpPr/>
          <p:nvPr/>
        </p:nvSpPr>
        <p:spPr>
          <a:xfrm>
            <a:off x="792000" y="625550"/>
            <a:ext cx="7666200" cy="346980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lang="es" sz="1400">
                <a:solidFill>
                  <a:srgbClr val="000000"/>
                </a:solidFill>
              </a:rPr>
              <a:t>Roles BasicWorkflow:</a:t>
            </a:r>
            <a:endParaRPr b="1" sz="1400">
              <a:solidFill>
                <a:srgbClr val="000000"/>
              </a:solidFill>
            </a:endParaRPr>
          </a:p>
          <a:p>
            <a:pPr indent="0" lvl="0" marL="0" marR="0" rtl="0" algn="l">
              <a:lnSpc>
                <a:spcPct val="100000"/>
              </a:lnSpc>
              <a:spcBef>
                <a:spcPts val="0"/>
              </a:spcBef>
              <a:spcAft>
                <a:spcPts val="0"/>
              </a:spcAft>
              <a:buNone/>
            </a:pPr>
            <a:r>
              <a:t/>
            </a:r>
            <a:endParaRPr b="1"/>
          </a:p>
          <a:p>
            <a:pPr indent="-317500" lvl="0" marL="457200" marR="0" rtl="0" algn="l">
              <a:lnSpc>
                <a:spcPct val="100000"/>
              </a:lnSpc>
              <a:spcBef>
                <a:spcPts val="0"/>
              </a:spcBef>
              <a:spcAft>
                <a:spcPts val="0"/>
              </a:spcAft>
              <a:buClr>
                <a:srgbClr val="000000"/>
              </a:buClr>
              <a:buSzPts val="1400"/>
              <a:buFont typeface="Arial"/>
              <a:buChar char="●"/>
            </a:pPr>
            <a:r>
              <a:rPr lang="es" sz="1400">
                <a:solidFill>
                  <a:srgbClr val="000000"/>
                </a:solidFill>
                <a:latin typeface="Arial"/>
                <a:ea typeface="Arial"/>
                <a:cs typeface="Arial"/>
                <a:sym typeface="Arial"/>
              </a:rPr>
              <a:t>Publicadores </a:t>
            </a:r>
            <a:endParaRPr sz="1800"/>
          </a:p>
          <a:p>
            <a:pPr indent="0" lvl="0" marL="0" marR="0" rtl="0" algn="l">
              <a:lnSpc>
                <a:spcPct val="100000"/>
              </a:lnSpc>
              <a:spcBef>
                <a:spcPts val="0"/>
              </a:spcBef>
              <a:spcAft>
                <a:spcPts val="0"/>
              </a:spcAft>
              <a:buNone/>
            </a:pPr>
            <a:r>
              <a:rPr i="1" lang="es" sz="1400">
                <a:solidFill>
                  <a:srgbClr val="000000"/>
                </a:solidFill>
                <a:latin typeface="Arial"/>
                <a:ea typeface="Arial"/>
                <a:cs typeface="Arial"/>
                <a:sym typeface="Arial"/>
              </a:rPr>
              <a:t>Usuarios y grupos que tienen permiso de envío de ítems nuevos a esta colección.</a:t>
            </a:r>
            <a:endParaRPr i="1" sz="1400">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Clr>
                <a:srgbClr val="000000"/>
              </a:buClr>
              <a:buSzPts val="1400"/>
              <a:buFont typeface="Arial"/>
              <a:buChar char="●"/>
            </a:pPr>
            <a:r>
              <a:rPr lang="es" sz="1400">
                <a:solidFill>
                  <a:srgbClr val="000000"/>
                </a:solidFill>
                <a:latin typeface="Arial"/>
                <a:ea typeface="Arial"/>
                <a:cs typeface="Arial"/>
                <a:sym typeface="Arial"/>
              </a:rPr>
              <a:t>Editores Revisores Etapa Aceptar/Rechazar</a:t>
            </a:r>
            <a:endParaRPr sz="1800"/>
          </a:p>
          <a:p>
            <a:pPr indent="0" lvl="0" marL="0" marR="0" rtl="0" algn="l">
              <a:lnSpc>
                <a:spcPct val="100000"/>
              </a:lnSpc>
              <a:spcBef>
                <a:spcPts val="0"/>
              </a:spcBef>
              <a:spcAft>
                <a:spcPts val="0"/>
              </a:spcAft>
              <a:buNone/>
            </a:pPr>
            <a:r>
              <a:rPr i="1" lang="es" sz="1400">
                <a:solidFill>
                  <a:srgbClr val="000000"/>
                </a:solidFill>
                <a:latin typeface="Arial"/>
                <a:ea typeface="Arial"/>
                <a:cs typeface="Arial"/>
                <a:sym typeface="Arial"/>
              </a:rPr>
              <a:t>Las personas responsables de este paso podrán aceptar o rechazar envíos pendientes. Sin embargo, no podrán editar los metadatos del envío.</a:t>
            </a:r>
            <a:endParaRPr i="1"/>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Clr>
                <a:srgbClr val="000000"/>
              </a:buClr>
              <a:buSzPts val="1400"/>
              <a:buFont typeface="Arial"/>
              <a:buChar char="●"/>
            </a:pPr>
            <a:r>
              <a:rPr lang="es" sz="1400">
                <a:solidFill>
                  <a:srgbClr val="000000"/>
                </a:solidFill>
                <a:latin typeface="Arial"/>
                <a:ea typeface="Arial"/>
                <a:cs typeface="Arial"/>
                <a:sym typeface="Arial"/>
              </a:rPr>
              <a:t>Revisores/Editores Etapa Aceptar/Rechazar/Editar </a:t>
            </a:r>
            <a:endParaRPr sz="1800"/>
          </a:p>
          <a:p>
            <a:pPr indent="0" lvl="0" marL="0" marR="0" rtl="0" algn="l">
              <a:lnSpc>
                <a:spcPct val="100000"/>
              </a:lnSpc>
              <a:spcBef>
                <a:spcPts val="0"/>
              </a:spcBef>
              <a:spcAft>
                <a:spcPts val="0"/>
              </a:spcAft>
              <a:buNone/>
            </a:pPr>
            <a:r>
              <a:rPr i="1" lang="es" sz="1400">
                <a:solidFill>
                  <a:srgbClr val="000000"/>
                </a:solidFill>
                <a:latin typeface="Arial"/>
                <a:ea typeface="Arial"/>
                <a:cs typeface="Arial"/>
                <a:sym typeface="Arial"/>
              </a:rPr>
              <a:t>Las personas responsables de este paso podrán editar los metadatos de los envíos pendientes y aceptar o rechazar los envíos.</a:t>
            </a:r>
            <a:endParaRPr i="1" sz="1400">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Clr>
                <a:srgbClr val="000000"/>
              </a:buClr>
              <a:buSzPts val="1400"/>
              <a:buFont typeface="Arial"/>
              <a:buChar char="●"/>
            </a:pPr>
            <a:r>
              <a:rPr lang="es" sz="1400">
                <a:solidFill>
                  <a:srgbClr val="000000"/>
                </a:solidFill>
                <a:latin typeface="Arial"/>
                <a:ea typeface="Arial"/>
                <a:cs typeface="Arial"/>
                <a:sym typeface="Arial"/>
              </a:rPr>
              <a:t>Etapa Editores2 editar metadatos</a:t>
            </a:r>
            <a:endParaRPr sz="1800"/>
          </a:p>
          <a:p>
            <a:pPr indent="0" lvl="0" marL="0" marR="0" rtl="0" algn="l">
              <a:lnSpc>
                <a:spcPct val="100000"/>
              </a:lnSpc>
              <a:spcBef>
                <a:spcPts val="0"/>
              </a:spcBef>
              <a:spcAft>
                <a:spcPts val="0"/>
              </a:spcAft>
              <a:buNone/>
            </a:pPr>
            <a:r>
              <a:rPr i="1" lang="es" sz="1400">
                <a:solidFill>
                  <a:srgbClr val="000000"/>
                </a:solidFill>
                <a:latin typeface="Arial"/>
                <a:ea typeface="Arial"/>
                <a:cs typeface="Arial"/>
                <a:sym typeface="Arial"/>
              </a:rPr>
              <a:t>Las personas responsables de este paso podrán editar los metadatos de los envíos pendientes pero no podrán rechazar los envíos.</a:t>
            </a:r>
            <a:endParaRPr i="1"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s" sz="1200">
                <a:solidFill>
                  <a:srgbClr val="000000"/>
                </a:solidFill>
                <a:latin typeface="Arial"/>
                <a:ea typeface="Arial"/>
                <a:cs typeface="Arial"/>
                <a:sym typeface="Arial"/>
              </a:rPr>
              <a:t>Ejemplo de Workflow:</a:t>
            </a:r>
            <a:endParaRPr sz="12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114"/>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Proceso de envío (Workflows)</a:t>
            </a:r>
            <a:endParaRPr sz="1800"/>
          </a:p>
        </p:txBody>
      </p:sp>
      <p:pic>
        <p:nvPicPr>
          <p:cNvPr id="895" name="Google Shape;895;p114"/>
          <p:cNvPicPr preferRelativeResize="0"/>
          <p:nvPr/>
        </p:nvPicPr>
        <p:blipFill rotWithShape="1">
          <a:blip r:embed="rId3">
            <a:alphaModFix/>
          </a:blip>
          <a:srcRect b="0" l="0" r="0" t="0"/>
          <a:stretch/>
        </p:blipFill>
        <p:spPr>
          <a:xfrm>
            <a:off x="2448000" y="720000"/>
            <a:ext cx="4436640" cy="5306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115"/>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Proceso de envío (Workflows)</a:t>
            </a:r>
            <a:endParaRPr sz="1800"/>
          </a:p>
        </p:txBody>
      </p:sp>
      <p:sp>
        <p:nvSpPr>
          <p:cNvPr id="901" name="Google Shape;901;p115"/>
          <p:cNvSpPr/>
          <p:nvPr/>
        </p:nvSpPr>
        <p:spPr>
          <a:xfrm>
            <a:off x="864050" y="771525"/>
            <a:ext cx="7847700" cy="20001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800"/>
              <a:t>Workflow</a:t>
            </a:r>
            <a:r>
              <a:rPr b="1" lang="es" sz="1800"/>
              <a:t> </a:t>
            </a:r>
            <a:r>
              <a:rPr b="1" lang="es" sz="1800"/>
              <a:t>avanzado</a:t>
            </a:r>
            <a:endParaRPr b="1" sz="1800"/>
          </a:p>
          <a:p>
            <a:pPr indent="0" lvl="0" marL="0" rtl="0">
              <a:spcBef>
                <a:spcPts val="0"/>
              </a:spcBef>
              <a:spcAft>
                <a:spcPts val="0"/>
              </a:spcAft>
              <a:buNone/>
            </a:pPr>
            <a:r>
              <a:t/>
            </a:r>
            <a:endParaRPr sz="1200">
              <a:solidFill>
                <a:schemeClr val="dk1"/>
              </a:solidFill>
            </a:endParaRPr>
          </a:p>
          <a:p>
            <a:pPr indent="-317500" lvl="0" marL="457200" rtl="0">
              <a:spcBef>
                <a:spcPts val="0"/>
              </a:spcBef>
              <a:spcAft>
                <a:spcPts val="0"/>
              </a:spcAft>
              <a:buClr>
                <a:schemeClr val="dk1"/>
              </a:buClr>
              <a:buSzPts val="1400"/>
              <a:buChar char="●"/>
            </a:pPr>
            <a:r>
              <a:rPr lang="es">
                <a:solidFill>
                  <a:schemeClr val="dk1"/>
                </a:solidFill>
              </a:rPr>
              <a:t>Los flujos de trabajo configurables son una función opcional que puede habilitarse para su uso solo dentro de DSpace XMLUI.</a:t>
            </a:r>
            <a:endParaRPr>
              <a:solidFill>
                <a:schemeClr val="dk1"/>
              </a:solidFill>
            </a:endParaRPr>
          </a:p>
          <a:p>
            <a:pPr indent="0" lvl="0" marL="457200" rtl="0">
              <a:spcBef>
                <a:spcPts val="0"/>
              </a:spcBef>
              <a:spcAft>
                <a:spcPts val="0"/>
              </a:spcAft>
              <a:buNone/>
            </a:pPr>
            <a:r>
              <a:t/>
            </a:r>
            <a:endParaRPr>
              <a:solidFill>
                <a:schemeClr val="dk1"/>
              </a:solidFill>
            </a:endParaRPr>
          </a:p>
          <a:p>
            <a:pPr indent="-317500" lvl="0" marL="457200" rtl="0">
              <a:spcBef>
                <a:spcPts val="0"/>
              </a:spcBef>
              <a:spcAft>
                <a:spcPts val="0"/>
              </a:spcAft>
              <a:buClr>
                <a:schemeClr val="dk1"/>
              </a:buClr>
              <a:buSzPts val="1400"/>
              <a:buChar char="●"/>
            </a:pPr>
            <a:r>
              <a:rPr lang="es">
                <a:solidFill>
                  <a:schemeClr val="dk1"/>
                </a:solidFill>
              </a:rPr>
              <a:t>El objetivo principal del marco de trabajo es crear una solución más flexible para que el administrador configure, e incluso permitir que un desarrollador de aplicaciones implemente pasos personalizados, que pueden configurarse en el flujo de trabajo para la colección a través de un archivo de configuración simple.</a:t>
            </a:r>
            <a:endParaRPr b="1"/>
          </a:p>
        </p:txBody>
      </p:sp>
      <p:sp>
        <p:nvSpPr>
          <p:cNvPr id="902" name="Google Shape;902;p115"/>
          <p:cNvSpPr/>
          <p:nvPr/>
        </p:nvSpPr>
        <p:spPr>
          <a:xfrm>
            <a:off x="864050" y="3124200"/>
            <a:ext cx="7847700" cy="3038400"/>
          </a:xfrm>
          <a:prstGeom prst="rect">
            <a:avLst/>
          </a:prstGeom>
          <a:solidFill>
            <a:srgbClr val="FFFFFF"/>
          </a:solid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spcBef>
                <a:spcPts val="0"/>
              </a:spcBef>
              <a:spcAft>
                <a:spcPts val="0"/>
              </a:spcAft>
              <a:buNone/>
            </a:pPr>
            <a:r>
              <a:rPr lang="es" sz="1100">
                <a:solidFill>
                  <a:srgbClr val="0000FF"/>
                </a:solidFill>
                <a:latin typeface="Arial"/>
                <a:ea typeface="Arial"/>
                <a:cs typeface="Arial"/>
                <a:sym typeface="Arial"/>
              </a:rPr>
              <a:t>&lt;!--Basic workflow services, comment or remove when switching to the configurable workflow --&gt;</a:t>
            </a:r>
            <a:endParaRPr sz="1800">
              <a:solidFill>
                <a:srgbClr val="0000FF"/>
              </a:solidFill>
            </a:endParaRPr>
          </a:p>
          <a:p>
            <a:pPr indent="0" lvl="0" marL="0" marR="0" rtl="0" algn="l">
              <a:spcBef>
                <a:spcPts val="0"/>
              </a:spcBef>
              <a:spcAft>
                <a:spcPts val="0"/>
              </a:spcAft>
              <a:buNone/>
            </a:pPr>
            <a:r>
              <a:rPr lang="es" sz="1100">
                <a:solidFill>
                  <a:srgbClr val="0000FF"/>
                </a:solidFill>
                <a:latin typeface="Arial"/>
                <a:ea typeface="Arial"/>
                <a:cs typeface="Arial"/>
                <a:sym typeface="Arial"/>
              </a:rPr>
              <a:t> &lt;!--</a:t>
            </a:r>
            <a:endParaRPr sz="1800">
              <a:solidFill>
                <a:srgbClr val="0000FF"/>
              </a:solidFill>
            </a:endParaRPr>
          </a:p>
          <a:p>
            <a:pPr indent="0" lvl="0" marL="0" marR="0" rtl="0" algn="l">
              <a:spcBef>
                <a:spcPts val="0"/>
              </a:spcBef>
              <a:spcAft>
                <a:spcPts val="0"/>
              </a:spcAft>
              <a:buNone/>
            </a:pPr>
            <a:r>
              <a:rPr lang="es" sz="1100">
                <a:solidFill>
                  <a:srgbClr val="0000FF"/>
                </a:solidFill>
                <a:latin typeface="Arial"/>
                <a:ea typeface="Arial"/>
                <a:cs typeface="Arial"/>
                <a:sym typeface="Arial"/>
              </a:rPr>
              <a:t> &lt;bean class="org.dspace.workflowbasic.TaskListItemServiceImpl"/&gt;</a:t>
            </a:r>
            <a:endParaRPr sz="1800">
              <a:solidFill>
                <a:srgbClr val="0000FF"/>
              </a:solidFill>
            </a:endParaRPr>
          </a:p>
          <a:p>
            <a:pPr indent="0" lvl="0" marL="0" marR="0" rtl="0" algn="l">
              <a:spcBef>
                <a:spcPts val="0"/>
              </a:spcBef>
              <a:spcAft>
                <a:spcPts val="0"/>
              </a:spcAft>
              <a:buNone/>
            </a:pPr>
            <a:r>
              <a:rPr lang="es" sz="1100">
                <a:solidFill>
                  <a:srgbClr val="0000FF"/>
                </a:solidFill>
                <a:latin typeface="Arial"/>
                <a:ea typeface="Arial"/>
                <a:cs typeface="Arial"/>
                <a:sym typeface="Arial"/>
              </a:rPr>
              <a:t> &lt;bean class="org.dspace.workflowbasic.BasicWorkflowItemServiceImpl"/&gt;</a:t>
            </a:r>
            <a:endParaRPr sz="1800">
              <a:solidFill>
                <a:srgbClr val="0000FF"/>
              </a:solidFill>
            </a:endParaRPr>
          </a:p>
          <a:p>
            <a:pPr indent="0" lvl="0" marL="0" marR="0" rtl="0" algn="l">
              <a:spcBef>
                <a:spcPts val="0"/>
              </a:spcBef>
              <a:spcAft>
                <a:spcPts val="0"/>
              </a:spcAft>
              <a:buNone/>
            </a:pPr>
            <a:r>
              <a:rPr lang="es" sz="1100">
                <a:solidFill>
                  <a:srgbClr val="0000FF"/>
                </a:solidFill>
                <a:latin typeface="Arial"/>
                <a:ea typeface="Arial"/>
                <a:cs typeface="Arial"/>
                <a:sym typeface="Arial"/>
              </a:rPr>
              <a:t> &lt;bean class="org.dspace.workflowbasic.BasicWorkflowServiceImpl"/&gt;</a:t>
            </a:r>
            <a:endParaRPr sz="1800">
              <a:solidFill>
                <a:srgbClr val="0000FF"/>
              </a:solidFill>
            </a:endParaRPr>
          </a:p>
          <a:p>
            <a:pPr indent="0" lvl="0" marL="0" marR="0" rtl="0" algn="l">
              <a:spcBef>
                <a:spcPts val="0"/>
              </a:spcBef>
              <a:spcAft>
                <a:spcPts val="0"/>
              </a:spcAft>
              <a:buNone/>
            </a:pPr>
            <a:r>
              <a:rPr lang="es" sz="1100">
                <a:solidFill>
                  <a:srgbClr val="0000FF"/>
                </a:solidFill>
                <a:latin typeface="Arial"/>
                <a:ea typeface="Arial"/>
                <a:cs typeface="Arial"/>
                <a:sym typeface="Arial"/>
              </a:rPr>
              <a:t> --&gt;</a:t>
            </a:r>
            <a:endParaRPr sz="1800">
              <a:solidFill>
                <a:srgbClr val="0000FF"/>
              </a:solidFill>
            </a:endParaRPr>
          </a:p>
          <a:p>
            <a:pPr indent="0" lvl="0" marL="0" marR="0" rtl="0" algn="l">
              <a:spcBef>
                <a:spcPts val="0"/>
              </a:spcBef>
              <a:spcAft>
                <a:spcPts val="0"/>
              </a:spcAft>
              <a:buNone/>
            </a:pPr>
            <a:r>
              <a:rPr lang="es" sz="1100">
                <a:latin typeface="Arial"/>
                <a:ea typeface="Arial"/>
                <a:cs typeface="Arial"/>
                <a:sym typeface="Arial"/>
              </a:rPr>
              <a:t> </a:t>
            </a:r>
            <a:endParaRPr sz="1800"/>
          </a:p>
          <a:p>
            <a:pPr indent="0" lvl="0" marL="0" marR="0" rtl="0" algn="l">
              <a:spcBef>
                <a:spcPts val="0"/>
              </a:spcBef>
              <a:spcAft>
                <a:spcPts val="0"/>
              </a:spcAft>
              <a:buNone/>
            </a:pPr>
            <a:r>
              <a:rPr lang="es" sz="1100">
                <a:solidFill>
                  <a:srgbClr val="0000FF"/>
                </a:solidFill>
                <a:latin typeface="Arial"/>
                <a:ea typeface="Arial"/>
                <a:cs typeface="Arial"/>
                <a:sym typeface="Arial"/>
              </a:rPr>
              <a:t> &lt;!--Configurable workflow services, uncomment the xml workflow beans below to enable the configurable workflow--&gt;</a:t>
            </a:r>
            <a:endParaRPr sz="1800">
              <a:solidFill>
                <a:srgbClr val="0000FF"/>
              </a:solidFill>
            </a:endParaRPr>
          </a:p>
          <a:p>
            <a:pPr indent="0" lvl="0" marL="0" marR="0" rtl="0" algn="l">
              <a:spcBef>
                <a:spcPts val="0"/>
              </a:spcBef>
              <a:spcAft>
                <a:spcPts val="0"/>
              </a:spcAft>
              <a:buNone/>
            </a:pPr>
            <a:r>
              <a:rPr lang="es" sz="1100">
                <a:latin typeface="Arial"/>
                <a:ea typeface="Arial"/>
                <a:cs typeface="Arial"/>
                <a:sym typeface="Arial"/>
              </a:rPr>
              <a:t> &lt;bean class="org.dspace.xmlworkflow.storedcomponents.ClaimedTaskServiceImpl"/&gt;</a:t>
            </a:r>
            <a:endParaRPr sz="1800"/>
          </a:p>
          <a:p>
            <a:pPr indent="0" lvl="0" marL="0" marR="0" rtl="0" algn="l">
              <a:spcBef>
                <a:spcPts val="0"/>
              </a:spcBef>
              <a:spcAft>
                <a:spcPts val="0"/>
              </a:spcAft>
              <a:buNone/>
            </a:pPr>
            <a:r>
              <a:rPr lang="es" sz="1100">
                <a:latin typeface="Arial"/>
                <a:ea typeface="Arial"/>
                <a:cs typeface="Arial"/>
                <a:sym typeface="Arial"/>
              </a:rPr>
              <a:t> &lt;bean class="org.dspace.xmlworkflow.storedcomponents.CollectionRoleServiceImpl"/&gt;</a:t>
            </a:r>
            <a:endParaRPr sz="1800"/>
          </a:p>
          <a:p>
            <a:pPr indent="0" lvl="0" marL="0" marR="0" rtl="0" algn="l">
              <a:spcBef>
                <a:spcPts val="0"/>
              </a:spcBef>
              <a:spcAft>
                <a:spcPts val="0"/>
              </a:spcAft>
              <a:buNone/>
            </a:pPr>
            <a:r>
              <a:rPr lang="es" sz="1100">
                <a:latin typeface="Arial"/>
                <a:ea typeface="Arial"/>
                <a:cs typeface="Arial"/>
                <a:sym typeface="Arial"/>
              </a:rPr>
              <a:t> &lt;bean class="org.dspace.xmlworkflow.storedcomponents.InProgressUserServiceImpl"/&gt;</a:t>
            </a:r>
            <a:endParaRPr sz="1800"/>
          </a:p>
          <a:p>
            <a:pPr indent="0" lvl="0" marL="0" marR="0" rtl="0" algn="l">
              <a:spcBef>
                <a:spcPts val="0"/>
              </a:spcBef>
              <a:spcAft>
                <a:spcPts val="0"/>
              </a:spcAft>
              <a:buNone/>
            </a:pPr>
            <a:r>
              <a:rPr lang="es" sz="1100">
                <a:latin typeface="Arial"/>
                <a:ea typeface="Arial"/>
                <a:cs typeface="Arial"/>
                <a:sym typeface="Arial"/>
              </a:rPr>
              <a:t> &lt;bean class="org.dspace.xmlworkflow.storedcomponents.PoolTaskServiceImpl"/&gt;</a:t>
            </a:r>
            <a:endParaRPr sz="1800"/>
          </a:p>
          <a:p>
            <a:pPr indent="0" lvl="0" marL="0" marR="0" rtl="0" algn="l">
              <a:spcBef>
                <a:spcPts val="0"/>
              </a:spcBef>
              <a:spcAft>
                <a:spcPts val="0"/>
              </a:spcAft>
              <a:buNone/>
            </a:pPr>
            <a:r>
              <a:rPr lang="es" sz="1100">
                <a:latin typeface="Arial"/>
                <a:ea typeface="Arial"/>
                <a:cs typeface="Arial"/>
                <a:sym typeface="Arial"/>
              </a:rPr>
              <a:t> &lt;bean class="org.dspace.xmlworkflow.storedcomponents.WorkflowItemRoleServiceImpl"/&gt;</a:t>
            </a:r>
            <a:endParaRPr sz="1800"/>
          </a:p>
          <a:p>
            <a:pPr indent="0" lvl="0" marL="0" marR="0" rtl="0" algn="l">
              <a:spcBef>
                <a:spcPts val="0"/>
              </a:spcBef>
              <a:spcAft>
                <a:spcPts val="0"/>
              </a:spcAft>
              <a:buNone/>
            </a:pPr>
            <a:r>
              <a:rPr lang="es" sz="1100">
                <a:latin typeface="Arial"/>
                <a:ea typeface="Arial"/>
                <a:cs typeface="Arial"/>
                <a:sym typeface="Arial"/>
              </a:rPr>
              <a:t> &lt;bean class="org.dspace.xmlworkflow.storedcomponents.XmlWorkflowItemServiceImpl"/&gt;</a:t>
            </a:r>
            <a:endParaRPr sz="1800"/>
          </a:p>
          <a:p>
            <a:pPr indent="0" lvl="0" marL="0" marR="0" rtl="0" algn="l">
              <a:spcBef>
                <a:spcPts val="0"/>
              </a:spcBef>
              <a:spcAft>
                <a:spcPts val="0"/>
              </a:spcAft>
              <a:buNone/>
            </a:pPr>
            <a:r>
              <a:rPr lang="es" sz="1100">
                <a:latin typeface="Arial"/>
                <a:ea typeface="Arial"/>
                <a:cs typeface="Arial"/>
                <a:sym typeface="Arial"/>
              </a:rPr>
              <a:t> &lt;bean class="org.dspace.xmlworkflow.XmlWorkflowServiceImpl"/&gt;</a:t>
            </a:r>
            <a:endParaRPr sz="1800"/>
          </a:p>
          <a:p>
            <a:pPr indent="0" lvl="0" marL="0" marR="0" rtl="0" algn="l">
              <a:spcBef>
                <a:spcPts val="0"/>
              </a:spcBef>
              <a:spcAft>
                <a:spcPts val="0"/>
              </a:spcAft>
              <a:buNone/>
            </a:pPr>
            <a:r>
              <a:rPr lang="es" sz="1100">
                <a:latin typeface="Arial"/>
                <a:ea typeface="Arial"/>
                <a:cs typeface="Arial"/>
                <a:sym typeface="Arial"/>
              </a:rPr>
              <a:t> &lt;bean class="org.dspace.xmlworkflow.WorkflowRequirementsServiceImpl"/&gt;</a:t>
            </a:r>
            <a:endParaRPr sz="1800"/>
          </a:p>
          <a:p>
            <a:pPr indent="0" lvl="0" marL="0" marR="0" rtl="0" algn="l">
              <a:spcBef>
                <a:spcPts val="0"/>
              </a:spcBef>
              <a:spcAft>
                <a:spcPts val="0"/>
              </a:spcAft>
              <a:buNone/>
            </a:pPr>
            <a:r>
              <a:rPr lang="es" sz="1100">
                <a:latin typeface="Arial"/>
                <a:ea typeface="Arial"/>
                <a:cs typeface="Arial"/>
                <a:sym typeface="Arial"/>
              </a:rPr>
              <a:t> &lt;bean class="org.dspace.xmlworkflow.XmlWorkflowFactoryImpl"/&gt;</a:t>
            </a:r>
            <a:endParaRPr sz="1800"/>
          </a:p>
        </p:txBody>
      </p:sp>
      <p:sp>
        <p:nvSpPr>
          <p:cNvPr id="903" name="Google Shape;903;p115"/>
          <p:cNvSpPr txBox="1"/>
          <p:nvPr/>
        </p:nvSpPr>
        <p:spPr>
          <a:xfrm>
            <a:off x="800100" y="2721100"/>
            <a:ext cx="4524300" cy="476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s" sz="1200">
                <a:solidFill>
                  <a:srgbClr val="E69138"/>
                </a:solidFill>
              </a:rPr>
              <a:t>[dspace-source] / config / modules / workflow</a:t>
            </a:r>
            <a:r>
              <a:rPr b="1" lang="es" sz="1200">
                <a:solidFill>
                  <a:srgbClr val="E69138"/>
                </a:solidFill>
              </a:rPr>
              <a:t>.cfg</a:t>
            </a:r>
            <a:endParaRPr sz="1800">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116"/>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Proceso de envío</a:t>
            </a:r>
            <a:endParaRPr sz="1800"/>
          </a:p>
        </p:txBody>
      </p:sp>
      <p:sp>
        <p:nvSpPr>
          <p:cNvPr id="909" name="Google Shape;909;p116"/>
          <p:cNvSpPr/>
          <p:nvPr/>
        </p:nvSpPr>
        <p:spPr>
          <a:xfrm>
            <a:off x="2167740" y="6444960"/>
            <a:ext cx="6870000" cy="345600"/>
          </a:xfrm>
          <a:prstGeom prst="rect">
            <a:avLst/>
          </a:prstGeom>
          <a:noFill/>
          <a:ln>
            <a:noFill/>
          </a:ln>
        </p:spPr>
        <p:txBody>
          <a:bodyPr anchorCtr="0" anchor="b" bIns="45000" lIns="90000" spcFirstLastPara="1" rIns="90000" wrap="square" tIns="45000">
            <a:noAutofit/>
          </a:bodyPr>
          <a:lstStyle/>
          <a:p>
            <a:pPr indent="0" lvl="0" marL="0" marR="0" rtl="0" algn="r">
              <a:spcBef>
                <a:spcPts val="0"/>
              </a:spcBef>
              <a:spcAft>
                <a:spcPts val="0"/>
              </a:spcAft>
              <a:buNone/>
            </a:pPr>
            <a:r>
              <a:rPr lang="es">
                <a:solidFill>
                  <a:srgbClr val="FFFFFF"/>
                </a:solidFill>
              </a:rPr>
              <a:t>http://localhost:8081/submissions</a:t>
            </a:r>
            <a:endParaRPr sz="1800">
              <a:solidFill>
                <a:srgbClr val="FFFFFF"/>
              </a:solidFill>
            </a:endParaRPr>
          </a:p>
        </p:txBody>
      </p:sp>
      <p:pic>
        <p:nvPicPr>
          <p:cNvPr id="910" name="Google Shape;910;p116"/>
          <p:cNvPicPr preferRelativeResize="0"/>
          <p:nvPr/>
        </p:nvPicPr>
        <p:blipFill rotWithShape="1">
          <a:blip r:embed="rId3">
            <a:alphaModFix/>
          </a:blip>
          <a:srcRect b="0" l="0" r="0" t="0"/>
          <a:stretch/>
        </p:blipFill>
        <p:spPr>
          <a:xfrm>
            <a:off x="8063640" y="71640"/>
            <a:ext cx="430920" cy="430920"/>
          </a:xfrm>
          <a:prstGeom prst="rect">
            <a:avLst/>
          </a:prstGeom>
          <a:noFill/>
          <a:ln>
            <a:noFill/>
          </a:ln>
        </p:spPr>
      </p:pic>
      <p:sp>
        <p:nvSpPr>
          <p:cNvPr id="911" name="Google Shape;911;p116"/>
          <p:cNvSpPr/>
          <p:nvPr/>
        </p:nvSpPr>
        <p:spPr>
          <a:xfrm>
            <a:off x="864000" y="864000"/>
            <a:ext cx="3628800" cy="3459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a:t>Mediante formulario</a:t>
            </a:r>
            <a:endParaRPr b="1"/>
          </a:p>
        </p:txBody>
      </p:sp>
      <p:pic>
        <p:nvPicPr>
          <p:cNvPr id="912" name="Google Shape;912;p116"/>
          <p:cNvPicPr preferRelativeResize="0"/>
          <p:nvPr/>
        </p:nvPicPr>
        <p:blipFill rotWithShape="1">
          <a:blip r:embed="rId4">
            <a:alphaModFix/>
          </a:blip>
          <a:srcRect b="0" l="18426" r="18426" t="0"/>
          <a:stretch/>
        </p:blipFill>
        <p:spPr>
          <a:xfrm>
            <a:off x="1781175" y="1362300"/>
            <a:ext cx="5581649" cy="45887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p117"/>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Proceso de envío</a:t>
            </a:r>
            <a:endParaRPr sz="1800"/>
          </a:p>
        </p:txBody>
      </p:sp>
      <p:sp>
        <p:nvSpPr>
          <p:cNvPr id="918" name="Google Shape;918;p117"/>
          <p:cNvSpPr/>
          <p:nvPr/>
        </p:nvSpPr>
        <p:spPr>
          <a:xfrm>
            <a:off x="672475" y="792000"/>
            <a:ext cx="7671300" cy="5161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sz="1800">
                <a:latin typeface="Arial"/>
                <a:ea typeface="Arial"/>
                <a:cs typeface="Arial"/>
                <a:sym typeface="Arial"/>
              </a:rPr>
              <a:t>El proceso de envío de DSpace consiste en una serie de "pasos", donde cada "paso" corresponde a una o más páginas de UI. </a:t>
            </a:r>
            <a:endParaRPr sz="1800">
              <a:latin typeface="Arial"/>
              <a:ea typeface="Arial"/>
              <a:cs typeface="Arial"/>
              <a:sym typeface="Arial"/>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800">
                <a:latin typeface="Arial"/>
                <a:ea typeface="Arial"/>
                <a:cs typeface="Arial"/>
                <a:sym typeface="Arial"/>
              </a:rPr>
              <a:t>De forma predeterminada, el proceso de envío de DSpace incluye los siguientes pasos, en este orden:</a:t>
            </a:r>
            <a:endParaRPr sz="1800"/>
          </a:p>
          <a:p>
            <a:pPr indent="0" lvl="0" marL="0" marR="0" rtl="0" algn="l">
              <a:spcBef>
                <a:spcPts val="0"/>
              </a:spcBef>
              <a:spcAft>
                <a:spcPts val="0"/>
              </a:spcAft>
              <a:buNone/>
            </a:pPr>
            <a:r>
              <a:t/>
            </a:r>
            <a:endParaRPr sz="1800"/>
          </a:p>
          <a:p>
            <a:pPr indent="-342900" lvl="0" marL="914400" marR="0" rtl="0" algn="l">
              <a:spcBef>
                <a:spcPts val="0"/>
              </a:spcBef>
              <a:spcAft>
                <a:spcPts val="0"/>
              </a:spcAft>
              <a:buSzPts val="1800"/>
              <a:buFont typeface="Arial"/>
              <a:buChar char="●"/>
            </a:pPr>
            <a:r>
              <a:rPr lang="es" sz="1800">
                <a:latin typeface="Arial"/>
                <a:ea typeface="Arial"/>
                <a:cs typeface="Arial"/>
                <a:sym typeface="Arial"/>
              </a:rPr>
              <a:t>Paso "Seleccionar colección"</a:t>
            </a:r>
            <a:endParaRPr sz="1800"/>
          </a:p>
          <a:p>
            <a:pPr indent="-342900" lvl="0" marL="914400" marR="0" rtl="0" algn="l">
              <a:spcBef>
                <a:spcPts val="0"/>
              </a:spcBef>
              <a:spcAft>
                <a:spcPts val="0"/>
              </a:spcAft>
              <a:buSzPts val="1800"/>
              <a:buFont typeface="Arial"/>
              <a:buChar char="●"/>
            </a:pPr>
            <a:r>
              <a:rPr lang="es" sz="1800">
                <a:latin typeface="Arial"/>
                <a:ea typeface="Arial"/>
                <a:cs typeface="Arial"/>
                <a:sym typeface="Arial"/>
              </a:rPr>
              <a:t>Paso "Describir"</a:t>
            </a:r>
            <a:endParaRPr sz="1800"/>
          </a:p>
          <a:p>
            <a:pPr indent="-342900" lvl="0" marL="914400" marR="0" rtl="0" algn="l">
              <a:spcBef>
                <a:spcPts val="0"/>
              </a:spcBef>
              <a:spcAft>
                <a:spcPts val="0"/>
              </a:spcAft>
              <a:buSzPts val="1800"/>
              <a:buFont typeface="Arial"/>
              <a:buChar char="●"/>
            </a:pPr>
            <a:r>
              <a:rPr lang="es" sz="1800">
                <a:latin typeface="Arial"/>
                <a:ea typeface="Arial"/>
                <a:cs typeface="Arial"/>
                <a:sym typeface="Arial"/>
              </a:rPr>
              <a:t>Paso de "carga"</a:t>
            </a:r>
            <a:endParaRPr sz="1800"/>
          </a:p>
          <a:p>
            <a:pPr indent="-342900" lvl="0" marL="914400" marR="0" rtl="0" algn="l">
              <a:spcBef>
                <a:spcPts val="0"/>
              </a:spcBef>
              <a:spcAft>
                <a:spcPts val="0"/>
              </a:spcAft>
              <a:buSzPts val="1800"/>
              <a:buFont typeface="Arial"/>
              <a:buChar char="●"/>
            </a:pPr>
            <a:r>
              <a:rPr lang="es" sz="1800">
                <a:latin typeface="Arial"/>
                <a:ea typeface="Arial"/>
                <a:cs typeface="Arial"/>
                <a:sym typeface="Arial"/>
              </a:rPr>
              <a:t>Paso de "revisión"</a:t>
            </a:r>
            <a:endParaRPr sz="1800"/>
          </a:p>
          <a:p>
            <a:pPr indent="-342900" lvl="0" marL="914400" marR="0" rtl="0" algn="l">
              <a:spcBef>
                <a:spcPts val="0"/>
              </a:spcBef>
              <a:spcAft>
                <a:spcPts val="0"/>
              </a:spcAft>
              <a:buSzPts val="1800"/>
              <a:buFont typeface="Arial"/>
              <a:buChar char="●"/>
            </a:pPr>
            <a:r>
              <a:rPr lang="es" sz="1800">
                <a:latin typeface="Arial"/>
                <a:ea typeface="Arial"/>
                <a:cs typeface="Arial"/>
                <a:sym typeface="Arial"/>
              </a:rPr>
              <a:t>Paso de "licencia"</a:t>
            </a:r>
            <a:endParaRPr sz="1800"/>
          </a:p>
          <a:p>
            <a:pPr indent="-342900" lvl="0" marL="914400" marR="0" rtl="0" algn="l">
              <a:spcBef>
                <a:spcPts val="0"/>
              </a:spcBef>
              <a:spcAft>
                <a:spcPts val="0"/>
              </a:spcAft>
              <a:buSzPts val="1800"/>
              <a:buFont typeface="Arial"/>
              <a:buChar char="●"/>
            </a:pPr>
            <a:r>
              <a:rPr lang="es" sz="1800">
                <a:latin typeface="Arial"/>
                <a:ea typeface="Arial"/>
                <a:cs typeface="Arial"/>
                <a:sym typeface="Arial"/>
              </a:rPr>
              <a:t>Paso "Complet</a:t>
            </a:r>
            <a:r>
              <a:rPr lang="es" sz="1800"/>
              <a:t>ar</a:t>
            </a:r>
            <a:r>
              <a:rPr lang="es" sz="1800">
                <a:latin typeface="Arial"/>
                <a:ea typeface="Arial"/>
                <a:cs typeface="Arial"/>
                <a:sym typeface="Arial"/>
              </a:rPr>
              <a:t>"</a:t>
            </a:r>
            <a:endParaRPr sz="1800">
              <a:latin typeface="Arial"/>
              <a:ea typeface="Arial"/>
              <a:cs typeface="Arial"/>
              <a:sym typeface="Arial"/>
            </a:endParaRPr>
          </a:p>
          <a:p>
            <a:pPr indent="0" lvl="0" marL="0" marR="0" rtl="0" algn="l">
              <a:spcBef>
                <a:spcPts val="0"/>
              </a:spcBef>
              <a:spcAft>
                <a:spcPts val="0"/>
              </a:spcAft>
              <a:buNone/>
            </a:pPr>
            <a:r>
              <a:t/>
            </a:r>
            <a:endParaRPr sz="1800"/>
          </a:p>
          <a:p>
            <a:pPr indent="0" lvl="0" marL="0">
              <a:spcBef>
                <a:spcPts val="0"/>
              </a:spcBef>
              <a:spcAft>
                <a:spcPts val="0"/>
              </a:spcAft>
              <a:buNone/>
            </a:pPr>
            <a:r>
              <a:rPr lang="es" sz="1800">
                <a:solidFill>
                  <a:schemeClr val="dk1"/>
                </a:solidFill>
              </a:rPr>
              <a:t>Para modificar o reorganizar estos pasos de envío, simplemente modifique el archivo</a:t>
            </a:r>
            <a:endParaRPr sz="1800">
              <a:solidFill>
                <a:schemeClr val="dk1"/>
              </a:solidFill>
            </a:endParaRPr>
          </a:p>
          <a:p>
            <a:pPr indent="0" lvl="0" marL="0" rtl="0">
              <a:spcBef>
                <a:spcPts val="0"/>
              </a:spcBef>
              <a:spcAft>
                <a:spcPts val="0"/>
              </a:spcAft>
              <a:buClr>
                <a:schemeClr val="dk1"/>
              </a:buClr>
              <a:buSzPts val="1100"/>
              <a:buFont typeface="Arial"/>
              <a:buNone/>
            </a:pPr>
            <a:r>
              <a:t/>
            </a:r>
            <a:endParaRPr sz="1800">
              <a:solidFill>
                <a:schemeClr val="dk1"/>
              </a:solidFill>
            </a:endParaRPr>
          </a:p>
          <a:p>
            <a:pPr indent="0" lvl="0" marL="0" rtl="0">
              <a:spcBef>
                <a:spcPts val="0"/>
              </a:spcBef>
              <a:spcAft>
                <a:spcPts val="0"/>
              </a:spcAft>
              <a:buClr>
                <a:schemeClr val="dk1"/>
              </a:buClr>
              <a:buFont typeface="Arial"/>
              <a:buNone/>
            </a:pPr>
            <a:r>
              <a:rPr lang="es" sz="1800">
                <a:solidFill>
                  <a:srgbClr val="E69138"/>
                </a:solidFill>
              </a:rPr>
              <a:t>[dspace-source] / dspace / config / item-submission.xml</a:t>
            </a:r>
            <a:endParaRPr sz="1800"/>
          </a:p>
          <a:p>
            <a:pPr indent="0" lvl="0" marL="45720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sz="1800"/>
          </a:p>
        </p:txBody>
      </p:sp>
      <p:sp>
        <p:nvSpPr>
          <p:cNvPr id="919" name="Google Shape;919;p117"/>
          <p:cNvSpPr/>
          <p:nvPr/>
        </p:nvSpPr>
        <p:spPr>
          <a:xfrm>
            <a:off x="1305360" y="6449245"/>
            <a:ext cx="7550400" cy="346200"/>
          </a:xfrm>
          <a:prstGeom prst="rect">
            <a:avLst/>
          </a:prstGeom>
          <a:noFill/>
          <a:ln>
            <a:noFill/>
          </a:ln>
        </p:spPr>
        <p:txBody>
          <a:bodyPr anchorCtr="0" anchor="t" bIns="45000" lIns="90000" spcFirstLastPara="1" rIns="90000" wrap="square" tIns="45000">
            <a:noAutofit/>
          </a:bodyPr>
          <a:lstStyle/>
          <a:p>
            <a:pPr indent="0" lvl="0" marL="0" marR="0" rtl="0" algn="r">
              <a:spcBef>
                <a:spcPts val="0"/>
              </a:spcBef>
              <a:spcAft>
                <a:spcPts val="0"/>
              </a:spcAft>
              <a:buNone/>
            </a:pPr>
            <a:r>
              <a:rPr lang="es" sz="1200">
                <a:solidFill>
                  <a:srgbClr val="FFFFFF"/>
                </a:solidFill>
              </a:rPr>
              <a:t>https://wiki.duraspace.org/display/DSDOC6x/Submission+User+Interface</a:t>
            </a:r>
            <a:endParaRPr sz="18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118"/>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Proceso de envío</a:t>
            </a:r>
            <a:endParaRPr sz="1800"/>
          </a:p>
        </p:txBody>
      </p:sp>
      <p:sp>
        <p:nvSpPr>
          <p:cNvPr id="925" name="Google Shape;925;p118"/>
          <p:cNvSpPr/>
          <p:nvPr/>
        </p:nvSpPr>
        <p:spPr>
          <a:xfrm>
            <a:off x="792000" y="810900"/>
            <a:ext cx="7832700" cy="4170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a:t>Dentro de una definición específica de &lt;</a:t>
            </a:r>
            <a:r>
              <a:rPr lang="es">
                <a:solidFill>
                  <a:schemeClr val="dk1"/>
                </a:solidFill>
              </a:rPr>
              <a:t>submission-process</a:t>
            </a:r>
            <a:r>
              <a:rPr lang="es"/>
              <a:t>&gt; encontraremos cada “paso”, estos pueden ser omitidos o bien reordenados </a:t>
            </a:r>
            <a:r>
              <a:rPr lang="es"/>
              <a:t>según</a:t>
            </a:r>
            <a:r>
              <a:rPr lang="es"/>
              <a:t> la definición en el fichero.</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s"/>
              <a:t>Esta implementación permite crear pasos personalizados si el repositorio lo </a:t>
            </a:r>
            <a:r>
              <a:rPr lang="es"/>
              <a:t>requiriera</a:t>
            </a:r>
            <a:r>
              <a:rPr lang="es"/>
              <a:t>.</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
        <p:nvSpPr>
          <p:cNvPr id="926" name="Google Shape;926;p118"/>
          <p:cNvSpPr txBox="1"/>
          <p:nvPr/>
        </p:nvSpPr>
        <p:spPr>
          <a:xfrm>
            <a:off x="841825" y="1656050"/>
            <a:ext cx="7664100" cy="2389200"/>
          </a:xfrm>
          <a:prstGeom prst="rect">
            <a:avLst/>
          </a:prstGeom>
          <a:noFill/>
          <a:ln cap="flat" cmpd="sng" w="9525">
            <a:solidFill>
              <a:srgbClr val="3465A4"/>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Clr>
                <a:schemeClr val="dk1"/>
              </a:buClr>
              <a:buFont typeface="Arial"/>
              <a:buNone/>
            </a:pPr>
            <a:r>
              <a:rPr lang="es" sz="1200">
                <a:solidFill>
                  <a:schemeClr val="dk1"/>
                </a:solidFill>
              </a:rPr>
              <a:t>&lt;submission-process&gt;</a:t>
            </a:r>
            <a:endParaRPr sz="1200">
              <a:solidFill>
                <a:schemeClr val="dk1"/>
              </a:solidFill>
            </a:endParaRPr>
          </a:p>
          <a:p>
            <a:pPr indent="0" lvl="0" marL="0" rtl="0">
              <a:spcBef>
                <a:spcPts val="0"/>
              </a:spcBef>
              <a:spcAft>
                <a:spcPts val="0"/>
              </a:spcAft>
              <a:buClr>
                <a:schemeClr val="dk1"/>
              </a:buClr>
              <a:buFont typeface="Arial"/>
              <a:buNone/>
            </a:pPr>
            <a:r>
              <a:rPr lang="es" sz="1200">
                <a:solidFill>
                  <a:schemeClr val="dk1"/>
                </a:solidFill>
              </a:rPr>
              <a:t>   ....</a:t>
            </a:r>
            <a:endParaRPr sz="1200">
              <a:solidFill>
                <a:schemeClr val="dk1"/>
              </a:solidFill>
            </a:endParaRPr>
          </a:p>
          <a:p>
            <a:pPr indent="0" lvl="0" marL="0" rtl="0">
              <a:spcBef>
                <a:spcPts val="0"/>
              </a:spcBef>
              <a:spcAft>
                <a:spcPts val="0"/>
              </a:spcAft>
              <a:buClr>
                <a:schemeClr val="dk1"/>
              </a:buClr>
              <a:buFont typeface="Arial"/>
              <a:buNone/>
            </a:pPr>
            <a:r>
              <a:rPr lang="es" sz="1200">
                <a:solidFill>
                  <a:schemeClr val="dk1"/>
                </a:solidFill>
              </a:rPr>
              <a:t>   &lt;!--Step 7 Paso Licencia--&gt;</a:t>
            </a:r>
            <a:br>
              <a:rPr lang="es" sz="1200">
                <a:solidFill>
                  <a:schemeClr val="dk1"/>
                </a:solidFill>
              </a:rPr>
            </a:br>
            <a:r>
              <a:rPr lang="es" sz="1200">
                <a:solidFill>
                  <a:schemeClr val="dk1"/>
                </a:solidFill>
              </a:rPr>
              <a:t>      &lt;step&gt;</a:t>
            </a:r>
            <a:br>
              <a:rPr lang="es" sz="1200">
                <a:solidFill>
                  <a:schemeClr val="dk1"/>
                </a:solidFill>
              </a:rPr>
            </a:br>
            <a:r>
              <a:rPr lang="es" sz="1200">
                <a:solidFill>
                  <a:schemeClr val="dk1"/>
                </a:solidFill>
              </a:rPr>
              <a:t>        &lt;heading&gt;submit.progressbar.license&lt;/heading&gt;</a:t>
            </a:r>
            <a:br>
              <a:rPr lang="es" sz="1200">
                <a:solidFill>
                  <a:schemeClr val="dk1"/>
                </a:solidFill>
              </a:rPr>
            </a:br>
            <a:r>
              <a:rPr lang="es" sz="1200">
                <a:solidFill>
                  <a:schemeClr val="dk1"/>
                </a:solidFill>
              </a:rPr>
              <a:t>        &lt;processing-class&gt;org.dspace.submit.step.LicenseStep&lt;/processing-class&gt;</a:t>
            </a:r>
            <a:br>
              <a:rPr lang="es" sz="1200">
                <a:solidFill>
                  <a:schemeClr val="dk1"/>
                </a:solidFill>
              </a:rPr>
            </a:br>
            <a:r>
              <a:rPr lang="es" sz="1200">
                <a:solidFill>
                  <a:schemeClr val="dk1"/>
                </a:solidFill>
              </a:rPr>
              <a:t>        &lt;jspui-binding&gt;org.dspace.app.webui.submit.step.JSPLicenseStep&lt;/jspui-binding&gt;</a:t>
            </a:r>
            <a:br>
              <a:rPr lang="es" sz="1200">
                <a:solidFill>
                  <a:schemeClr val="dk1"/>
                </a:solidFill>
              </a:rPr>
            </a:br>
            <a:r>
              <a:rPr lang="es" sz="1200">
                <a:solidFill>
                  <a:schemeClr val="dk1"/>
                </a:solidFill>
              </a:rPr>
              <a:t>        &lt;xmlui-binding&gt;org.dspace.app.xmlui.aspect.submission.submit.LicenseStep&lt;/xmlui-binding&gt;</a:t>
            </a:r>
            <a:br>
              <a:rPr lang="es" sz="1200">
                <a:solidFill>
                  <a:schemeClr val="dk1"/>
                </a:solidFill>
              </a:rPr>
            </a:br>
            <a:r>
              <a:rPr lang="es" sz="1200">
                <a:solidFill>
                  <a:schemeClr val="dk1"/>
                </a:solidFill>
              </a:rPr>
              <a:t>        &lt;workflow-editable&gt;false&lt;/workflow-editable&gt;</a:t>
            </a:r>
            <a:br>
              <a:rPr lang="es" sz="1200">
                <a:solidFill>
                  <a:schemeClr val="dk1"/>
                </a:solidFill>
              </a:rPr>
            </a:br>
            <a:r>
              <a:rPr lang="es" sz="1200">
                <a:solidFill>
                  <a:schemeClr val="dk1"/>
                </a:solidFill>
              </a:rPr>
              <a:t>      &lt;/step&gt;</a:t>
            </a:r>
            <a:endParaRPr sz="1200">
              <a:solidFill>
                <a:schemeClr val="dk1"/>
              </a:solidFill>
            </a:endParaRPr>
          </a:p>
          <a:p>
            <a:pPr indent="0" lvl="0" marL="0" rtl="0">
              <a:spcBef>
                <a:spcPts val="0"/>
              </a:spcBef>
              <a:spcAft>
                <a:spcPts val="0"/>
              </a:spcAft>
              <a:buClr>
                <a:schemeClr val="dk1"/>
              </a:buClr>
              <a:buFont typeface="Arial"/>
              <a:buNone/>
            </a:pPr>
            <a:r>
              <a:rPr lang="es" sz="1200">
                <a:solidFill>
                  <a:schemeClr val="dk1"/>
                </a:solidFill>
              </a:rPr>
              <a:t>    ...[otros pasos]...</a:t>
            </a:r>
            <a:endParaRPr sz="1200">
              <a:solidFill>
                <a:schemeClr val="dk1"/>
              </a:solidFill>
            </a:endParaRPr>
          </a:p>
          <a:p>
            <a:pPr indent="0" lvl="0" marL="0" rtl="0">
              <a:spcBef>
                <a:spcPts val="0"/>
              </a:spcBef>
              <a:spcAft>
                <a:spcPts val="0"/>
              </a:spcAft>
              <a:buClr>
                <a:schemeClr val="dk1"/>
              </a:buClr>
              <a:buFont typeface="Arial"/>
              <a:buNone/>
            </a:pPr>
            <a:r>
              <a:rPr lang="es" sz="1200">
                <a:solidFill>
                  <a:schemeClr val="dk1"/>
                </a:solidFill>
              </a:rPr>
              <a:t>&lt;/submission-process&gt;</a:t>
            </a:r>
            <a:endParaRPr sz="1200">
              <a:solidFill>
                <a:schemeClr val="dk1"/>
              </a:solidFill>
            </a:endParaRPr>
          </a:p>
          <a:p>
            <a:pPr indent="0" lvl="0" marL="0">
              <a:spcBef>
                <a:spcPts val="0"/>
              </a:spcBef>
              <a:spcAft>
                <a:spcPts val="0"/>
              </a:spcAft>
              <a:buNone/>
            </a:pPr>
            <a:r>
              <a:t/>
            </a:r>
            <a:endParaRPr/>
          </a:p>
        </p:txBody>
      </p:sp>
      <p:sp>
        <p:nvSpPr>
          <p:cNvPr id="927" name="Google Shape;927;p118"/>
          <p:cNvSpPr/>
          <p:nvPr/>
        </p:nvSpPr>
        <p:spPr>
          <a:xfrm>
            <a:off x="1305360" y="6449245"/>
            <a:ext cx="7550400" cy="346200"/>
          </a:xfrm>
          <a:prstGeom prst="rect">
            <a:avLst/>
          </a:prstGeom>
          <a:noFill/>
          <a:ln>
            <a:noFill/>
          </a:ln>
        </p:spPr>
        <p:txBody>
          <a:bodyPr anchorCtr="0" anchor="t" bIns="45000" lIns="90000" spcFirstLastPara="1" rIns="90000" wrap="square" tIns="45000">
            <a:noAutofit/>
          </a:bodyPr>
          <a:lstStyle/>
          <a:p>
            <a:pPr indent="0" lvl="0" marL="0" marR="0" rtl="0" algn="r">
              <a:spcBef>
                <a:spcPts val="0"/>
              </a:spcBef>
              <a:spcAft>
                <a:spcPts val="0"/>
              </a:spcAft>
              <a:buNone/>
            </a:pPr>
            <a:r>
              <a:rPr lang="es" sz="1200">
                <a:solidFill>
                  <a:srgbClr val="FFFFFF"/>
                </a:solidFill>
              </a:rPr>
              <a:t>https://wiki.duraspace.org/display/DSDOC6x/Submission+User+Interface</a:t>
            </a:r>
            <a:endParaRPr sz="1800">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Google Shape;932;p119"/>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Proceso de envío</a:t>
            </a:r>
            <a:endParaRPr sz="1800"/>
          </a:p>
        </p:txBody>
      </p:sp>
      <p:pic>
        <p:nvPicPr>
          <p:cNvPr id="933" name="Google Shape;933;p119"/>
          <p:cNvPicPr preferRelativeResize="0"/>
          <p:nvPr/>
        </p:nvPicPr>
        <p:blipFill rotWithShape="1">
          <a:blip r:embed="rId3">
            <a:alphaModFix/>
          </a:blip>
          <a:srcRect b="0" l="0" r="0" t="0"/>
          <a:stretch/>
        </p:blipFill>
        <p:spPr>
          <a:xfrm>
            <a:off x="6067800" y="1411440"/>
            <a:ext cx="1166400" cy="1166040"/>
          </a:xfrm>
          <a:prstGeom prst="rect">
            <a:avLst/>
          </a:prstGeom>
          <a:noFill/>
          <a:ln>
            <a:noFill/>
          </a:ln>
        </p:spPr>
      </p:pic>
      <p:pic>
        <p:nvPicPr>
          <p:cNvPr id="934" name="Google Shape;934;p119"/>
          <p:cNvPicPr preferRelativeResize="0"/>
          <p:nvPr/>
        </p:nvPicPr>
        <p:blipFill rotWithShape="1">
          <a:blip r:embed="rId4">
            <a:alphaModFix/>
          </a:blip>
          <a:srcRect b="0" l="0" r="0" t="0"/>
          <a:stretch/>
        </p:blipFill>
        <p:spPr>
          <a:xfrm>
            <a:off x="4530240" y="1979880"/>
            <a:ext cx="1632240" cy="567360"/>
          </a:xfrm>
          <a:prstGeom prst="rect">
            <a:avLst/>
          </a:prstGeom>
          <a:noFill/>
          <a:ln>
            <a:noFill/>
          </a:ln>
        </p:spPr>
      </p:pic>
      <p:pic>
        <p:nvPicPr>
          <p:cNvPr id="935" name="Google Shape;935;p119"/>
          <p:cNvPicPr preferRelativeResize="0"/>
          <p:nvPr/>
        </p:nvPicPr>
        <p:blipFill rotWithShape="1">
          <a:blip r:embed="rId5">
            <a:alphaModFix/>
          </a:blip>
          <a:srcRect b="0" l="0" r="0" t="0"/>
          <a:stretch/>
        </p:blipFill>
        <p:spPr>
          <a:xfrm>
            <a:off x="2350080" y="1573080"/>
            <a:ext cx="1665360" cy="578160"/>
          </a:xfrm>
          <a:prstGeom prst="rect">
            <a:avLst/>
          </a:prstGeom>
          <a:noFill/>
          <a:ln>
            <a:noFill/>
          </a:ln>
        </p:spPr>
      </p:pic>
      <p:pic>
        <p:nvPicPr>
          <p:cNvPr id="936" name="Google Shape;936;p119"/>
          <p:cNvPicPr preferRelativeResize="0"/>
          <p:nvPr/>
        </p:nvPicPr>
        <p:blipFill rotWithShape="1">
          <a:blip r:embed="rId6">
            <a:alphaModFix/>
          </a:blip>
          <a:srcRect b="0" l="0" r="0" t="0"/>
          <a:stretch/>
        </p:blipFill>
        <p:spPr>
          <a:xfrm>
            <a:off x="3820680" y="1720320"/>
            <a:ext cx="734040" cy="694080"/>
          </a:xfrm>
          <a:prstGeom prst="rect">
            <a:avLst/>
          </a:prstGeom>
          <a:noFill/>
          <a:ln>
            <a:noFill/>
          </a:ln>
        </p:spPr>
      </p:pic>
      <p:pic>
        <p:nvPicPr>
          <p:cNvPr id="937" name="Google Shape;937;p119"/>
          <p:cNvPicPr preferRelativeResize="0"/>
          <p:nvPr/>
        </p:nvPicPr>
        <p:blipFill rotWithShape="1">
          <a:blip r:embed="rId7">
            <a:alphaModFix/>
          </a:blip>
          <a:srcRect b="0" l="0" r="0" t="0"/>
          <a:stretch/>
        </p:blipFill>
        <p:spPr>
          <a:xfrm>
            <a:off x="504000" y="1275000"/>
            <a:ext cx="1612439" cy="1223641"/>
          </a:xfrm>
          <a:prstGeom prst="rect">
            <a:avLst/>
          </a:prstGeom>
          <a:noFill/>
          <a:ln>
            <a:noFill/>
          </a:ln>
        </p:spPr>
      </p:pic>
      <p:pic>
        <p:nvPicPr>
          <p:cNvPr id="938" name="Google Shape;938;p119"/>
          <p:cNvPicPr preferRelativeResize="0"/>
          <p:nvPr/>
        </p:nvPicPr>
        <p:blipFill rotWithShape="1">
          <a:blip r:embed="rId8">
            <a:alphaModFix/>
          </a:blip>
          <a:srcRect b="0" l="0" r="0" t="0"/>
          <a:stretch/>
        </p:blipFill>
        <p:spPr>
          <a:xfrm>
            <a:off x="7234560" y="1351680"/>
            <a:ext cx="1289880" cy="1159560"/>
          </a:xfrm>
          <a:prstGeom prst="rect">
            <a:avLst/>
          </a:prstGeom>
          <a:noFill/>
          <a:ln>
            <a:noFill/>
          </a:ln>
        </p:spPr>
      </p:pic>
      <p:sp>
        <p:nvSpPr>
          <p:cNvPr id="939" name="Google Shape;939;p119"/>
          <p:cNvSpPr/>
          <p:nvPr/>
        </p:nvSpPr>
        <p:spPr>
          <a:xfrm>
            <a:off x="2655525" y="5646975"/>
            <a:ext cx="3744000" cy="489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sz="1400">
                <a:latin typeface="Arial"/>
                <a:ea typeface="Arial"/>
                <a:cs typeface="Arial"/>
                <a:sym typeface="Arial"/>
              </a:rPr>
              <a:t>https://github.com/DSpace-Labs/SAFBuilder</a:t>
            </a:r>
            <a:endParaRPr sz="1800"/>
          </a:p>
          <a:p>
            <a:pPr indent="0" lvl="0" marL="0" marR="0" rtl="0" algn="l">
              <a:spcBef>
                <a:spcPts val="0"/>
              </a:spcBef>
              <a:spcAft>
                <a:spcPts val="0"/>
              </a:spcAft>
              <a:buNone/>
            </a:pPr>
            <a:r>
              <a:t/>
            </a:r>
            <a:endParaRPr sz="1800"/>
          </a:p>
        </p:txBody>
      </p:sp>
      <p:sp>
        <p:nvSpPr>
          <p:cNvPr id="940" name="Google Shape;940;p119"/>
          <p:cNvSpPr/>
          <p:nvPr/>
        </p:nvSpPr>
        <p:spPr>
          <a:xfrm>
            <a:off x="1554475" y="3132150"/>
            <a:ext cx="2198400" cy="3459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2400" u="sng">
                <a:latin typeface="Arial"/>
                <a:ea typeface="Arial"/>
                <a:cs typeface="Arial"/>
                <a:sym typeface="Arial"/>
              </a:rPr>
              <a:t>SAFBuilder</a:t>
            </a:r>
            <a:endParaRPr sz="2400" u="sng"/>
          </a:p>
        </p:txBody>
      </p:sp>
      <p:sp>
        <p:nvSpPr>
          <p:cNvPr id="941" name="Google Shape;941;p119"/>
          <p:cNvSpPr/>
          <p:nvPr/>
        </p:nvSpPr>
        <p:spPr>
          <a:xfrm>
            <a:off x="1440000" y="4255080"/>
            <a:ext cx="1434600" cy="772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sz="4800">
                <a:latin typeface="Arial"/>
                <a:ea typeface="Arial"/>
                <a:cs typeface="Arial"/>
                <a:sym typeface="Arial"/>
              </a:rPr>
              <a:t>CSV</a:t>
            </a:r>
            <a:endParaRPr sz="1800"/>
          </a:p>
        </p:txBody>
      </p:sp>
      <p:cxnSp>
        <p:nvCxnSpPr>
          <p:cNvPr id="942" name="Google Shape;942;p119"/>
          <p:cNvCxnSpPr/>
          <p:nvPr/>
        </p:nvCxnSpPr>
        <p:spPr>
          <a:xfrm>
            <a:off x="3240000" y="4543080"/>
            <a:ext cx="1584000" cy="0"/>
          </a:xfrm>
          <a:prstGeom prst="straightConnector1">
            <a:avLst/>
          </a:prstGeom>
          <a:noFill/>
          <a:ln cap="flat" cmpd="sng" w="9525">
            <a:solidFill>
              <a:srgbClr val="000000"/>
            </a:solidFill>
            <a:prstDash val="solid"/>
            <a:round/>
            <a:headEnd len="sm" w="sm" type="none"/>
            <a:tailEnd len="med" w="med" type="triangle"/>
          </a:ln>
        </p:spPr>
      </p:cxnSp>
      <p:pic>
        <p:nvPicPr>
          <p:cNvPr id="943" name="Google Shape;943;p119"/>
          <p:cNvPicPr preferRelativeResize="0"/>
          <p:nvPr/>
        </p:nvPicPr>
        <p:blipFill rotWithShape="1">
          <a:blip r:embed="rId9">
            <a:alphaModFix/>
          </a:blip>
          <a:srcRect b="0" l="0" r="0" t="0"/>
          <a:stretch/>
        </p:blipFill>
        <p:spPr>
          <a:xfrm>
            <a:off x="5328000" y="3363000"/>
            <a:ext cx="2447640" cy="1985040"/>
          </a:xfrm>
          <a:prstGeom prst="rect">
            <a:avLst/>
          </a:prstGeom>
          <a:noFill/>
          <a:ln>
            <a:noFill/>
          </a:ln>
        </p:spPr>
      </p:pic>
      <p:sp>
        <p:nvSpPr>
          <p:cNvPr id="944" name="Google Shape;944;p119"/>
          <p:cNvSpPr/>
          <p:nvPr/>
        </p:nvSpPr>
        <p:spPr>
          <a:xfrm>
            <a:off x="1554471" y="864000"/>
            <a:ext cx="2711100" cy="3459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600"/>
              <a:t>Envío </a:t>
            </a:r>
            <a:r>
              <a:rPr b="1" lang="es" sz="1600"/>
              <a:t>masivo</a:t>
            </a:r>
            <a:endParaRPr b="1" sz="1600"/>
          </a:p>
        </p:txBody>
      </p:sp>
      <p:sp>
        <p:nvSpPr>
          <p:cNvPr id="945" name="Google Shape;945;p119"/>
          <p:cNvSpPr txBox="1"/>
          <p:nvPr/>
        </p:nvSpPr>
        <p:spPr>
          <a:xfrm>
            <a:off x="2655525" y="6435525"/>
            <a:ext cx="6639000" cy="345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a:solidFill>
                  <a:srgbClr val="FFFFFF"/>
                </a:solidFill>
              </a:rPr>
              <a:t>https://wiki.duraspace.org/display/DSPACE/Simple+Archive+Format+Packager</a:t>
            </a:r>
            <a:endParaRPr sz="1800">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120"/>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 Formularios / Vocabularios controlados</a:t>
            </a:r>
            <a:endParaRPr sz="1800"/>
          </a:p>
        </p:txBody>
      </p:sp>
      <p:sp>
        <p:nvSpPr>
          <p:cNvPr id="951" name="Google Shape;951;p120"/>
          <p:cNvSpPr/>
          <p:nvPr/>
        </p:nvSpPr>
        <p:spPr>
          <a:xfrm>
            <a:off x="792000" y="1008000"/>
            <a:ext cx="7218000" cy="16372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600"/>
              <a:t>Formularios</a:t>
            </a:r>
            <a:endParaRPr/>
          </a:p>
          <a:p>
            <a:pPr indent="0" lvl="0" marL="0" marR="0" rtl="0" algn="l">
              <a:spcBef>
                <a:spcPts val="0"/>
              </a:spcBef>
              <a:spcAft>
                <a:spcPts val="0"/>
              </a:spcAft>
              <a:buNone/>
            </a:pPr>
            <a:r>
              <a:rPr lang="es" sz="1400">
                <a:latin typeface="Arial"/>
                <a:ea typeface="Arial"/>
                <a:cs typeface="Arial"/>
                <a:sym typeface="Arial"/>
              </a:rPr>
              <a:t>Configuración del tipo de entradas en el formulario</a:t>
            </a:r>
            <a:endParaRPr/>
          </a:p>
          <a:p>
            <a:pPr indent="0" lvl="0" marL="0" marR="0" rtl="0" algn="l">
              <a:lnSpc>
                <a:spcPct val="100000"/>
              </a:lnSpc>
              <a:spcBef>
                <a:spcPts val="0"/>
              </a:spcBef>
              <a:spcAft>
                <a:spcPts val="0"/>
              </a:spcAft>
              <a:buNone/>
            </a:pPr>
            <a:r>
              <a:rPr lang="es">
                <a:solidFill>
                  <a:srgbClr val="FF9900"/>
                </a:solidFill>
              </a:rPr>
              <a:t>[dspace-source] / </a:t>
            </a:r>
            <a:r>
              <a:rPr lang="es" sz="1400">
                <a:solidFill>
                  <a:srgbClr val="FF9900"/>
                </a:solidFill>
              </a:rPr>
              <a:t>dspace / config / input-forms.xml</a:t>
            </a:r>
            <a:endParaRPr sz="1800">
              <a:solidFill>
                <a:srgbClr val="FF9900"/>
              </a:solidFill>
            </a:endParaRP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sp>
        <p:nvSpPr>
          <p:cNvPr id="952" name="Google Shape;952;p120"/>
          <p:cNvSpPr/>
          <p:nvPr/>
        </p:nvSpPr>
        <p:spPr>
          <a:xfrm>
            <a:off x="1152000" y="1872000"/>
            <a:ext cx="3219120" cy="822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
        <p:nvSpPr>
          <p:cNvPr id="953" name="Google Shape;953;p120"/>
          <p:cNvSpPr/>
          <p:nvPr/>
        </p:nvSpPr>
        <p:spPr>
          <a:xfrm>
            <a:off x="1296000" y="2016000"/>
            <a:ext cx="6324000" cy="2375700"/>
          </a:xfrm>
          <a:prstGeom prst="rect">
            <a:avLst/>
          </a:prstGeom>
          <a:no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spcBef>
                <a:spcPts val="0"/>
              </a:spcBef>
              <a:spcAft>
                <a:spcPts val="0"/>
              </a:spcAft>
              <a:buNone/>
            </a:pPr>
            <a:r>
              <a:rPr lang="es" sz="1200">
                <a:latin typeface="Arial"/>
                <a:ea typeface="Arial"/>
                <a:cs typeface="Arial"/>
                <a:sym typeface="Arial"/>
              </a:rPr>
              <a:t>&lt;field&gt;</a:t>
            </a:r>
            <a:endParaRPr sz="1800"/>
          </a:p>
          <a:p>
            <a:pPr indent="0" lvl="0" marL="0" marR="0" rtl="0" algn="l">
              <a:spcBef>
                <a:spcPts val="0"/>
              </a:spcBef>
              <a:spcAft>
                <a:spcPts val="0"/>
              </a:spcAft>
              <a:buNone/>
            </a:pPr>
            <a:r>
              <a:rPr lang="es" sz="1200">
                <a:latin typeface="Arial"/>
                <a:ea typeface="Arial"/>
                <a:cs typeface="Arial"/>
                <a:sym typeface="Arial"/>
              </a:rPr>
              <a:t> 	&lt;dc-schema&gt;SCHEMA&lt;/dc-schema&gt;</a:t>
            </a:r>
            <a:endParaRPr sz="1800"/>
          </a:p>
          <a:p>
            <a:pPr indent="0" lvl="0" marL="0" marR="0" rtl="0" algn="l">
              <a:spcBef>
                <a:spcPts val="0"/>
              </a:spcBef>
              <a:spcAft>
                <a:spcPts val="0"/>
              </a:spcAft>
              <a:buNone/>
            </a:pPr>
            <a:r>
              <a:rPr lang="es" sz="1200">
                <a:latin typeface="Arial"/>
                <a:ea typeface="Arial"/>
                <a:cs typeface="Arial"/>
                <a:sym typeface="Arial"/>
              </a:rPr>
              <a:t> 	&lt;dc-element&gt;ELEMENT&lt;/dc-element&gt;</a:t>
            </a:r>
            <a:endParaRPr sz="1800"/>
          </a:p>
          <a:p>
            <a:pPr indent="0" lvl="0" marL="0" marR="0" rtl="0" algn="l">
              <a:spcBef>
                <a:spcPts val="0"/>
              </a:spcBef>
              <a:spcAft>
                <a:spcPts val="0"/>
              </a:spcAft>
              <a:buNone/>
            </a:pPr>
            <a:r>
              <a:rPr lang="es" sz="1200">
                <a:latin typeface="Arial"/>
                <a:ea typeface="Arial"/>
                <a:cs typeface="Arial"/>
                <a:sym typeface="Arial"/>
              </a:rPr>
              <a:t> 	[&lt;dc-qualifier&gt;QUALIFIER&lt;/dc-qualifier&gt;]</a:t>
            </a:r>
            <a:endParaRPr sz="1800"/>
          </a:p>
          <a:p>
            <a:pPr indent="0" lvl="0" marL="0" marR="0" rtl="0" algn="l">
              <a:spcBef>
                <a:spcPts val="0"/>
              </a:spcBef>
              <a:spcAft>
                <a:spcPts val="0"/>
              </a:spcAft>
              <a:buNone/>
            </a:pPr>
            <a:r>
              <a:rPr lang="es" sz="1200">
                <a:latin typeface="Arial"/>
                <a:ea typeface="Arial"/>
                <a:cs typeface="Arial"/>
                <a:sym typeface="Arial"/>
              </a:rPr>
              <a:t> 	&lt;label&gt;LABEL&lt;/label&gt;</a:t>
            </a:r>
            <a:endParaRPr sz="1800"/>
          </a:p>
          <a:p>
            <a:pPr indent="0" lvl="0" marL="0" marR="0" rtl="0" algn="l">
              <a:spcBef>
                <a:spcPts val="0"/>
              </a:spcBef>
              <a:spcAft>
                <a:spcPts val="0"/>
              </a:spcAft>
              <a:buNone/>
            </a:pPr>
            <a:r>
              <a:rPr lang="es" sz="1200">
                <a:latin typeface="Arial"/>
                <a:ea typeface="Arial"/>
                <a:cs typeface="Arial"/>
                <a:sym typeface="Arial"/>
              </a:rPr>
              <a:t> 	&lt;input-type [value-pairs-name="common_types"]&gt;FIELD_TYPE&lt;/input-type&gt;</a:t>
            </a:r>
            <a:endParaRPr sz="1800"/>
          </a:p>
          <a:p>
            <a:pPr indent="0" lvl="0" marL="0" marR="0" rtl="0" algn="l">
              <a:spcBef>
                <a:spcPts val="0"/>
              </a:spcBef>
              <a:spcAft>
                <a:spcPts val="0"/>
              </a:spcAft>
              <a:buNone/>
            </a:pPr>
            <a:r>
              <a:rPr lang="es" sz="1200">
                <a:latin typeface="Arial"/>
                <a:ea typeface="Arial"/>
                <a:cs typeface="Arial"/>
                <a:sym typeface="Arial"/>
              </a:rPr>
              <a:t> 	&lt;hint&gt;HINT&lt;/hint&gt;</a:t>
            </a:r>
            <a:endParaRPr sz="1800"/>
          </a:p>
          <a:p>
            <a:pPr indent="0" lvl="0" marL="0" marR="0" rtl="0" algn="l">
              <a:spcBef>
                <a:spcPts val="0"/>
              </a:spcBef>
              <a:spcAft>
                <a:spcPts val="0"/>
              </a:spcAft>
              <a:buNone/>
            </a:pPr>
            <a:r>
              <a:rPr lang="es" sz="1200">
                <a:latin typeface="Arial"/>
                <a:ea typeface="Arial"/>
                <a:cs typeface="Arial"/>
                <a:sym typeface="Arial"/>
              </a:rPr>
              <a:t> 	&lt;required&gt;REQUIRED MESSAGE&lt;/required&gt;</a:t>
            </a:r>
            <a:endParaRPr sz="1800"/>
          </a:p>
          <a:p>
            <a:pPr indent="0" lvl="0" marL="0" marR="0" rtl="0" algn="l">
              <a:spcBef>
                <a:spcPts val="0"/>
              </a:spcBef>
              <a:spcAft>
                <a:spcPts val="0"/>
              </a:spcAft>
              <a:buNone/>
            </a:pPr>
            <a:r>
              <a:rPr lang="es" sz="1200">
                <a:latin typeface="Arial"/>
                <a:ea typeface="Arial"/>
                <a:cs typeface="Arial"/>
                <a:sym typeface="Arial"/>
              </a:rPr>
              <a:t> 	[&lt;visibility [otherwise="readonly"]&gt;(workflow|submit)&lt;/visibility&gt;]</a:t>
            </a:r>
            <a:endParaRPr sz="1800"/>
          </a:p>
          <a:p>
            <a:pPr indent="0" lvl="0" marL="0" marR="0" rtl="0" algn="l">
              <a:spcBef>
                <a:spcPts val="0"/>
              </a:spcBef>
              <a:spcAft>
                <a:spcPts val="0"/>
              </a:spcAft>
              <a:buNone/>
            </a:pPr>
            <a:r>
              <a:rPr lang="es" sz="1200">
                <a:latin typeface="Arial"/>
                <a:ea typeface="Arial"/>
                <a:cs typeface="Arial"/>
                <a:sym typeface="Arial"/>
              </a:rPr>
              <a:t> 	&lt;type-bind&gt;CSV_DC_TYPE_VALUES&lt;/type-bind&gt;</a:t>
            </a:r>
            <a:endParaRPr sz="1800"/>
          </a:p>
          <a:p>
            <a:pPr indent="0" lvl="0" marL="0" marR="0" rtl="0" algn="l">
              <a:spcBef>
                <a:spcPts val="0"/>
              </a:spcBef>
              <a:spcAft>
                <a:spcPts val="0"/>
              </a:spcAft>
              <a:buNone/>
            </a:pPr>
            <a:r>
              <a:rPr lang="es" sz="1200">
                <a:latin typeface="Arial"/>
                <a:ea typeface="Arial"/>
                <a:cs typeface="Arial"/>
                <a:sym typeface="Arial"/>
              </a:rPr>
              <a:t> 	[&lt;vocabulary&gt;&lt;/vocabulary&gt;]</a:t>
            </a:r>
            <a:endParaRPr sz="1800"/>
          </a:p>
          <a:p>
            <a:pPr indent="0" lvl="0" marL="0" marR="0" rtl="0" algn="l">
              <a:spcBef>
                <a:spcPts val="0"/>
              </a:spcBef>
              <a:spcAft>
                <a:spcPts val="0"/>
              </a:spcAft>
              <a:buNone/>
            </a:pPr>
            <a:r>
              <a:rPr lang="es" sz="1200">
                <a:latin typeface="Arial"/>
                <a:ea typeface="Arial"/>
                <a:cs typeface="Arial"/>
                <a:sym typeface="Arial"/>
              </a:rPr>
              <a:t> &lt;/field&gt;</a:t>
            </a:r>
            <a:endParaRPr sz="1800"/>
          </a:p>
        </p:txBody>
      </p:sp>
      <p:sp>
        <p:nvSpPr>
          <p:cNvPr id="954" name="Google Shape;954;p120"/>
          <p:cNvSpPr/>
          <p:nvPr/>
        </p:nvSpPr>
        <p:spPr>
          <a:xfrm>
            <a:off x="426150" y="4690650"/>
            <a:ext cx="8063700" cy="1439700"/>
          </a:xfrm>
          <a:prstGeom prst="rect">
            <a:avLst/>
          </a:prstGeom>
          <a:noFill/>
          <a:ln>
            <a:noFill/>
          </a:ln>
        </p:spPr>
        <p:txBody>
          <a:bodyPr anchorCtr="0" anchor="t" bIns="45000" lIns="90000" spcFirstLastPara="1" rIns="90000" wrap="square" tIns="45000">
            <a:noAutofit/>
          </a:bodyPr>
          <a:lstStyle/>
          <a:p>
            <a:pPr indent="-304800" lvl="0" marL="457200" marR="0" rtl="0" algn="l">
              <a:lnSpc>
                <a:spcPct val="100000"/>
              </a:lnSpc>
              <a:spcBef>
                <a:spcPts val="0"/>
              </a:spcBef>
              <a:spcAft>
                <a:spcPts val="0"/>
              </a:spcAft>
              <a:buSzPts val="1200"/>
              <a:buFont typeface="Arial"/>
              <a:buChar char="●"/>
            </a:pPr>
            <a:r>
              <a:rPr lang="es" sz="1200">
                <a:latin typeface="Arial"/>
                <a:ea typeface="Arial"/>
                <a:cs typeface="Arial"/>
                <a:sym typeface="Arial"/>
              </a:rPr>
              <a:t>El elemento &lt;required&gt; contiene la sugerencia textual mostrada al remitente sobre por qué se requiere el campo. Eliminar la etiqueta convierte el campo en opcional.</a:t>
            </a:r>
            <a:endParaRPr sz="1800"/>
          </a:p>
          <a:p>
            <a:pPr indent="-304800" lvl="0" marL="457200" marR="0" rtl="0" algn="l">
              <a:lnSpc>
                <a:spcPct val="100000"/>
              </a:lnSpc>
              <a:spcBef>
                <a:spcPts val="0"/>
              </a:spcBef>
              <a:spcAft>
                <a:spcPts val="0"/>
              </a:spcAft>
              <a:buSzPts val="1200"/>
              <a:buFont typeface="Arial"/>
              <a:buChar char="●"/>
            </a:pPr>
            <a:r>
              <a:rPr lang="es" sz="1200">
                <a:latin typeface="Arial"/>
                <a:ea typeface="Arial"/>
                <a:cs typeface="Arial"/>
                <a:sym typeface="Arial"/>
              </a:rPr>
              <a:t>El elemento &lt;vocabulary&gt; es opcional. Permite especificar el vocabulario controlado donde seleccionar valores. Este campo también tiene un atributo cerrado opcional. Si se cierra a verdadero, un usuario solo puede seleccionar valores del vocabulario controlado.</a:t>
            </a:r>
            <a:endParaRPr sz="1800"/>
          </a:p>
        </p:txBody>
      </p:sp>
      <p:sp>
        <p:nvSpPr>
          <p:cNvPr id="955" name="Google Shape;955;p120"/>
          <p:cNvSpPr/>
          <p:nvPr/>
        </p:nvSpPr>
        <p:spPr>
          <a:xfrm>
            <a:off x="2470050" y="5815950"/>
            <a:ext cx="3861900" cy="314400"/>
          </a:xfrm>
          <a:prstGeom prst="rect">
            <a:avLst/>
          </a:prstGeom>
          <a:noFill/>
          <a:ln cap="flat" cmpd="sng" w="9525">
            <a:solidFill>
              <a:srgbClr val="3465A4"/>
            </a:solidFill>
            <a:prstDash val="solid"/>
            <a:round/>
            <a:headEnd len="sm" w="sm" type="none"/>
            <a:tailEnd len="sm" w="sm" type="none"/>
          </a:ln>
        </p:spPr>
        <p:txBody>
          <a:bodyPr anchorCtr="0" anchor="t" bIns="45000" lIns="90000" spcFirstLastPara="1" rIns="90000" wrap="square" tIns="45000">
            <a:noAutofit/>
          </a:bodyPr>
          <a:lstStyle/>
          <a:p>
            <a:pPr indent="0" lvl="0" marL="0" marR="0" rtl="0" algn="ctr">
              <a:spcBef>
                <a:spcPts val="0"/>
              </a:spcBef>
              <a:spcAft>
                <a:spcPts val="0"/>
              </a:spcAft>
              <a:buNone/>
            </a:pPr>
            <a:r>
              <a:rPr lang="es" sz="1200">
                <a:latin typeface="Arial"/>
                <a:ea typeface="Arial"/>
                <a:cs typeface="Arial"/>
                <a:sym typeface="Arial"/>
              </a:rPr>
              <a:t>&lt;vocabulary closed="true"&gt;srsc&lt;/vocabulary&gt;</a:t>
            </a:r>
            <a:endParaRPr sz="12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p121"/>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Formularios / Vocabularios controlados</a:t>
            </a:r>
            <a:endParaRPr sz="1800"/>
          </a:p>
        </p:txBody>
      </p:sp>
      <p:sp>
        <p:nvSpPr>
          <p:cNvPr id="961" name="Google Shape;961;p121"/>
          <p:cNvSpPr/>
          <p:nvPr/>
        </p:nvSpPr>
        <p:spPr>
          <a:xfrm>
            <a:off x="648000" y="815760"/>
            <a:ext cx="7218000" cy="4550400"/>
          </a:xfrm>
          <a:prstGeom prst="rect">
            <a:avLst/>
          </a:prstGeom>
          <a:noFill/>
          <a:ln>
            <a:noFill/>
          </a:ln>
        </p:spPr>
        <p:txBody>
          <a:bodyPr anchorCtr="0" anchor="t" bIns="45000" lIns="90000" spcFirstLastPara="1" rIns="90000" wrap="square" tIns="45000">
            <a:noAutofit/>
          </a:bodyPr>
          <a:lstStyle/>
          <a:p>
            <a:pPr indent="-317500" lvl="0" marL="457200" marR="0" rtl="0" algn="l">
              <a:lnSpc>
                <a:spcPct val="100000"/>
              </a:lnSpc>
              <a:spcBef>
                <a:spcPts val="0"/>
              </a:spcBef>
              <a:spcAft>
                <a:spcPts val="0"/>
              </a:spcAft>
              <a:buSzPts val="1400"/>
              <a:buFont typeface="Arial"/>
              <a:buChar char="●"/>
            </a:pPr>
            <a:r>
              <a:rPr lang="es" sz="1400">
                <a:latin typeface="Arial"/>
                <a:ea typeface="Arial"/>
                <a:cs typeface="Arial"/>
                <a:sym typeface="Arial"/>
              </a:rPr>
              <a:t>onebox: caja de texto simple.</a:t>
            </a:r>
            <a:endParaRPr sz="1400">
              <a:latin typeface="Arial"/>
              <a:ea typeface="Arial"/>
              <a:cs typeface="Arial"/>
              <a:sym typeface="Arial"/>
            </a:endParaRPr>
          </a:p>
          <a:p>
            <a:pPr indent="0" lvl="0" marL="45720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Font typeface="Arial"/>
              <a:buChar char="●"/>
            </a:pPr>
            <a:r>
              <a:rPr lang="es" sz="1400">
                <a:latin typeface="Arial"/>
                <a:ea typeface="Arial"/>
                <a:cs typeface="Arial"/>
                <a:sym typeface="Arial"/>
              </a:rPr>
              <a:t>twobox: un par de onebox de texto simples, utilizados para valores repetibles</a:t>
            </a:r>
            <a:r>
              <a:rPr lang="es"/>
              <a:t>. </a:t>
            </a:r>
            <a:r>
              <a:rPr lang="es" sz="1400">
                <a:latin typeface="Arial"/>
                <a:ea typeface="Arial"/>
                <a:cs typeface="Arial"/>
                <a:sym typeface="Arial"/>
              </a:rPr>
              <a:t>En XMLUI este formato se renderiza igual que el onebox.</a:t>
            </a:r>
            <a:endParaRPr sz="1400">
              <a:latin typeface="Arial"/>
              <a:ea typeface="Arial"/>
              <a:cs typeface="Arial"/>
              <a:sym typeface="Arial"/>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Font typeface="Arial"/>
              <a:buChar char="●"/>
            </a:pPr>
            <a:r>
              <a:rPr lang="es" sz="1400">
                <a:latin typeface="Arial"/>
                <a:ea typeface="Arial"/>
                <a:cs typeface="Arial"/>
                <a:sym typeface="Arial"/>
              </a:rPr>
              <a:t>textarea: bloque de texto largo que se puede ingresar en varias líneas.</a:t>
            </a:r>
            <a:endParaRPr sz="1400">
              <a:latin typeface="Arial"/>
              <a:ea typeface="Arial"/>
              <a:cs typeface="Arial"/>
              <a:sym typeface="Arial"/>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Font typeface="Arial"/>
              <a:buChar char="●"/>
            </a:pPr>
            <a:r>
              <a:rPr lang="es" sz="1400">
                <a:latin typeface="Arial"/>
                <a:ea typeface="Arial"/>
                <a:cs typeface="Arial"/>
                <a:sym typeface="Arial"/>
              </a:rPr>
              <a:t>name - Nombre personal, con campos separados para el apellido y el nombre. Cuando se guardan, se anexan en el formato 'Apellido, Nombre'.</a:t>
            </a:r>
            <a:endParaRPr sz="1800"/>
          </a:p>
          <a:p>
            <a:pPr indent="0" lvl="0" marL="0" marR="0" rtl="0" algn="l">
              <a:lnSpc>
                <a:spcPct val="100000"/>
              </a:lnSpc>
              <a:spcBef>
                <a:spcPts val="0"/>
              </a:spcBef>
              <a:spcAft>
                <a:spcPts val="0"/>
              </a:spcAft>
              <a:buNone/>
            </a:pPr>
            <a:r>
              <a:t/>
            </a:r>
            <a:endParaRPr sz="1800"/>
          </a:p>
        </p:txBody>
      </p:sp>
      <p:sp>
        <p:nvSpPr>
          <p:cNvPr id="962" name="Google Shape;962;p121"/>
          <p:cNvSpPr/>
          <p:nvPr/>
        </p:nvSpPr>
        <p:spPr>
          <a:xfrm>
            <a:off x="1008000" y="1679760"/>
            <a:ext cx="3219120" cy="822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pic>
        <p:nvPicPr>
          <p:cNvPr id="963" name="Google Shape;963;p121"/>
          <p:cNvPicPr preferRelativeResize="0"/>
          <p:nvPr/>
        </p:nvPicPr>
        <p:blipFill rotWithShape="1">
          <a:blip r:embed="rId3">
            <a:alphaModFix/>
          </a:blip>
          <a:srcRect b="0" l="0" r="0" t="0"/>
          <a:stretch/>
        </p:blipFill>
        <p:spPr>
          <a:xfrm>
            <a:off x="1007990" y="1137660"/>
            <a:ext cx="6190201" cy="719640"/>
          </a:xfrm>
          <a:prstGeom prst="rect">
            <a:avLst/>
          </a:prstGeom>
          <a:noFill/>
          <a:ln>
            <a:noFill/>
          </a:ln>
        </p:spPr>
      </p:pic>
      <p:pic>
        <p:nvPicPr>
          <p:cNvPr id="964" name="Google Shape;964;p121"/>
          <p:cNvPicPr preferRelativeResize="0"/>
          <p:nvPr/>
        </p:nvPicPr>
        <p:blipFill rotWithShape="1">
          <a:blip r:embed="rId4">
            <a:alphaModFix/>
          </a:blip>
          <a:srcRect b="0" l="0" r="0" t="0"/>
          <a:stretch/>
        </p:blipFill>
        <p:spPr>
          <a:xfrm>
            <a:off x="936000" y="2903760"/>
            <a:ext cx="7016760" cy="1439640"/>
          </a:xfrm>
          <a:prstGeom prst="rect">
            <a:avLst/>
          </a:prstGeom>
          <a:noFill/>
          <a:ln>
            <a:noFill/>
          </a:ln>
        </p:spPr>
      </p:pic>
      <p:pic>
        <p:nvPicPr>
          <p:cNvPr id="965" name="Google Shape;965;p121"/>
          <p:cNvPicPr preferRelativeResize="0"/>
          <p:nvPr/>
        </p:nvPicPr>
        <p:blipFill rotWithShape="1">
          <a:blip r:embed="rId5">
            <a:alphaModFix/>
          </a:blip>
          <a:srcRect b="0" l="0" r="0" t="0"/>
          <a:stretch/>
        </p:blipFill>
        <p:spPr>
          <a:xfrm>
            <a:off x="936000" y="5063760"/>
            <a:ext cx="6119640" cy="11278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59"/>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rPr>
              <a:t>Nuestros servicios</a:t>
            </a:r>
            <a:endParaRPr b="0" i="0" sz="1800" u="none" cap="none" strike="noStrike"/>
          </a:p>
        </p:txBody>
      </p:sp>
      <p:pic>
        <p:nvPicPr>
          <p:cNvPr id="262" name="Google Shape;262;p59"/>
          <p:cNvPicPr preferRelativeResize="0"/>
          <p:nvPr/>
        </p:nvPicPr>
        <p:blipFill>
          <a:blip r:embed="rId3">
            <a:alphaModFix/>
          </a:blip>
          <a:stretch>
            <a:fillRect/>
          </a:stretch>
        </p:blipFill>
        <p:spPr>
          <a:xfrm>
            <a:off x="152400" y="634320"/>
            <a:ext cx="8839200" cy="515773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122"/>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Formularios / Vocabularios controlados</a:t>
            </a:r>
            <a:endParaRPr sz="1800"/>
          </a:p>
        </p:txBody>
      </p:sp>
      <p:sp>
        <p:nvSpPr>
          <p:cNvPr id="971" name="Google Shape;971;p122"/>
          <p:cNvSpPr/>
          <p:nvPr/>
        </p:nvSpPr>
        <p:spPr>
          <a:xfrm>
            <a:off x="380520" y="792000"/>
            <a:ext cx="8115120" cy="4199400"/>
          </a:xfrm>
          <a:prstGeom prst="rect">
            <a:avLst/>
          </a:prstGeom>
          <a:noFill/>
          <a:ln>
            <a:noFill/>
          </a:ln>
        </p:spPr>
        <p:txBody>
          <a:bodyPr anchorCtr="0" anchor="t" bIns="45000" lIns="90000" spcFirstLastPara="1" rIns="90000" wrap="square" tIns="45000">
            <a:noAutofit/>
          </a:bodyPr>
          <a:lstStyle/>
          <a:p>
            <a:pPr indent="-317500" lvl="0" marL="457200" marR="0" rtl="0" algn="l">
              <a:lnSpc>
                <a:spcPct val="100000"/>
              </a:lnSpc>
              <a:spcBef>
                <a:spcPts val="0"/>
              </a:spcBef>
              <a:spcAft>
                <a:spcPts val="0"/>
              </a:spcAft>
              <a:buSzPts val="1400"/>
              <a:buFont typeface="Arial"/>
              <a:buChar char="●"/>
            </a:pPr>
            <a:r>
              <a:rPr lang="es" sz="1400">
                <a:latin typeface="Arial"/>
                <a:ea typeface="Arial"/>
                <a:cs typeface="Arial"/>
                <a:sym typeface="Arial"/>
              </a:rPr>
              <a:t>date - Fecha del calendario. Cuando sea necesario, exige que se ingrese al menos el año.</a:t>
            </a:r>
            <a:endParaRPr sz="1400">
              <a:latin typeface="Arial"/>
              <a:ea typeface="Arial"/>
              <a:cs typeface="Arial"/>
              <a:sym typeface="Arial"/>
            </a:endParaRPr>
          </a:p>
          <a:p>
            <a:pPr indent="0" lvl="0" marL="45720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Font typeface="Arial"/>
              <a:buChar char="●"/>
            </a:pPr>
            <a:r>
              <a:rPr lang="es" sz="1400">
                <a:latin typeface="Arial"/>
                <a:ea typeface="Arial"/>
                <a:cs typeface="Arial"/>
                <a:sym typeface="Arial"/>
              </a:rPr>
              <a:t>list - Elija valores de una casilla de verificación o lista de botones de opción. Si el atributo repetible se establece en verdadero, se muestra una lista de casillas de verificación. Si el atributo repetible se establece en falso, se muestra una lista de botones de radio.</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sp>
        <p:nvSpPr>
          <p:cNvPr id="972" name="Google Shape;972;p122"/>
          <p:cNvSpPr/>
          <p:nvPr/>
        </p:nvSpPr>
        <p:spPr>
          <a:xfrm>
            <a:off x="1152000" y="1872000"/>
            <a:ext cx="3219120" cy="822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pic>
        <p:nvPicPr>
          <p:cNvPr id="973" name="Google Shape;973;p122"/>
          <p:cNvPicPr preferRelativeResize="0"/>
          <p:nvPr/>
        </p:nvPicPr>
        <p:blipFill rotWithShape="1">
          <a:blip r:embed="rId3">
            <a:alphaModFix/>
          </a:blip>
          <a:srcRect b="0" l="0" r="0" t="0"/>
          <a:stretch/>
        </p:blipFill>
        <p:spPr>
          <a:xfrm>
            <a:off x="947713" y="1171050"/>
            <a:ext cx="6510241" cy="978120"/>
          </a:xfrm>
          <a:prstGeom prst="rect">
            <a:avLst/>
          </a:prstGeom>
          <a:noFill/>
          <a:ln>
            <a:noFill/>
          </a:ln>
        </p:spPr>
      </p:pic>
      <p:grpSp>
        <p:nvGrpSpPr>
          <p:cNvPr id="974" name="Google Shape;974;p122"/>
          <p:cNvGrpSpPr/>
          <p:nvPr/>
        </p:nvGrpSpPr>
        <p:grpSpPr>
          <a:xfrm>
            <a:off x="1923099" y="3162202"/>
            <a:ext cx="5210997" cy="2947741"/>
            <a:chOff x="1233720" y="3312000"/>
            <a:chExt cx="5029920" cy="2807640"/>
          </a:xfrm>
        </p:grpSpPr>
        <p:pic>
          <p:nvPicPr>
            <p:cNvPr id="975" name="Google Shape;975;p122"/>
            <p:cNvPicPr preferRelativeResize="0"/>
            <p:nvPr/>
          </p:nvPicPr>
          <p:blipFill rotWithShape="1">
            <a:blip r:embed="rId4">
              <a:alphaModFix/>
            </a:blip>
            <a:srcRect b="0" l="0" r="0" t="0"/>
            <a:stretch/>
          </p:blipFill>
          <p:spPr>
            <a:xfrm>
              <a:off x="1391760" y="3684600"/>
              <a:ext cx="1741680" cy="2386800"/>
            </a:xfrm>
            <a:prstGeom prst="rect">
              <a:avLst/>
            </a:prstGeom>
            <a:noFill/>
            <a:ln>
              <a:noFill/>
            </a:ln>
          </p:spPr>
        </p:pic>
        <p:pic>
          <p:nvPicPr>
            <p:cNvPr id="976" name="Google Shape;976;p122"/>
            <p:cNvPicPr preferRelativeResize="0"/>
            <p:nvPr/>
          </p:nvPicPr>
          <p:blipFill rotWithShape="1">
            <a:blip r:embed="rId5">
              <a:alphaModFix/>
            </a:blip>
            <a:srcRect b="0" l="0" r="0" t="0"/>
            <a:stretch/>
          </p:blipFill>
          <p:spPr>
            <a:xfrm>
              <a:off x="4637520" y="3718080"/>
              <a:ext cx="1626120" cy="2401560"/>
            </a:xfrm>
            <a:prstGeom prst="rect">
              <a:avLst/>
            </a:prstGeom>
            <a:noFill/>
            <a:ln>
              <a:noFill/>
            </a:ln>
          </p:spPr>
        </p:pic>
        <p:sp>
          <p:nvSpPr>
            <p:cNvPr id="977" name="Google Shape;977;p122"/>
            <p:cNvSpPr/>
            <p:nvPr/>
          </p:nvSpPr>
          <p:spPr>
            <a:xfrm>
              <a:off x="1233720" y="3312000"/>
              <a:ext cx="4741800" cy="262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200"/>
                <a:t>   No repetible					    Repetible</a:t>
              </a:r>
              <a:endParaRPr b="1" sz="1800"/>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1" name="Shape 981"/>
        <p:cNvGrpSpPr/>
        <p:nvPr/>
      </p:nvGrpSpPr>
      <p:grpSpPr>
        <a:xfrm>
          <a:off x="0" y="0"/>
          <a:ext cx="0" cy="0"/>
          <a:chOff x="0" y="0"/>
          <a:chExt cx="0" cy="0"/>
        </a:xfrm>
      </p:grpSpPr>
      <p:sp>
        <p:nvSpPr>
          <p:cNvPr id="982" name="Google Shape;982;p123"/>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Formularios / Vocabularios controlados</a:t>
            </a:r>
            <a:endParaRPr sz="1800"/>
          </a:p>
        </p:txBody>
      </p:sp>
      <p:sp>
        <p:nvSpPr>
          <p:cNvPr id="983" name="Google Shape;983;p123"/>
          <p:cNvSpPr/>
          <p:nvPr/>
        </p:nvSpPr>
        <p:spPr>
          <a:xfrm>
            <a:off x="380520" y="792000"/>
            <a:ext cx="8115120" cy="4950000"/>
          </a:xfrm>
          <a:prstGeom prst="rect">
            <a:avLst/>
          </a:prstGeom>
          <a:noFill/>
          <a:ln>
            <a:noFill/>
          </a:ln>
        </p:spPr>
        <p:txBody>
          <a:bodyPr anchorCtr="0" anchor="t" bIns="45000" lIns="90000" spcFirstLastPara="1" rIns="90000" wrap="square" tIns="45000">
            <a:noAutofit/>
          </a:bodyPr>
          <a:lstStyle/>
          <a:p>
            <a:pPr indent="-317500" lvl="0" marL="457200" marR="0" rtl="0" algn="l">
              <a:lnSpc>
                <a:spcPct val="100000"/>
              </a:lnSpc>
              <a:spcBef>
                <a:spcPts val="0"/>
              </a:spcBef>
              <a:spcAft>
                <a:spcPts val="0"/>
              </a:spcAft>
              <a:buSzPts val="1400"/>
              <a:buFont typeface="Arial"/>
              <a:buChar char="●"/>
            </a:pPr>
            <a:r>
              <a:rPr lang="es" sz="1400">
                <a:latin typeface="Arial"/>
                <a:ea typeface="Arial"/>
                <a:cs typeface="Arial"/>
                <a:sym typeface="Arial"/>
              </a:rPr>
              <a:t>series - Serie / nombre y número de informe. Se proporcionan campos separados para el nombre de la serie y el número de serie, pero se anexan (con un punto y coma entre) cuando se guardan.</a:t>
            </a:r>
            <a:endParaRPr sz="1400">
              <a:latin typeface="Arial"/>
              <a:ea typeface="Arial"/>
              <a:cs typeface="Arial"/>
              <a:sym typeface="Arial"/>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Font typeface="Arial"/>
              <a:buChar char="●"/>
            </a:pPr>
            <a:r>
              <a:rPr lang="es" sz="1400">
                <a:latin typeface="Arial"/>
                <a:ea typeface="Arial"/>
                <a:cs typeface="Arial"/>
                <a:sym typeface="Arial"/>
              </a:rPr>
              <a:t>dropdown - Elija valores de una lista de menú "desplegable". Requiere de la especificación de value-pairs-name.</a:t>
            </a:r>
            <a:endParaRPr sz="1400">
              <a:latin typeface="Arial"/>
              <a:ea typeface="Arial"/>
              <a:cs typeface="Arial"/>
              <a:sym typeface="Arial"/>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Font typeface="Arial"/>
              <a:buChar char="●"/>
            </a:pPr>
            <a:r>
              <a:rPr lang="es" sz="1400">
                <a:latin typeface="Arial"/>
                <a:ea typeface="Arial"/>
                <a:cs typeface="Arial"/>
                <a:sym typeface="Arial"/>
              </a:rPr>
              <a:t>qualdrop_value - Ingrese un "valor calificado", que incluye tanto un calificador de un menú desplegable como un valor de texto libre. Requiere de la especificación de value-pairs-name.</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sp>
        <p:nvSpPr>
          <p:cNvPr id="984" name="Google Shape;984;p123"/>
          <p:cNvSpPr/>
          <p:nvPr/>
        </p:nvSpPr>
        <p:spPr>
          <a:xfrm>
            <a:off x="1152000" y="1872000"/>
            <a:ext cx="3219120" cy="822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pic>
        <p:nvPicPr>
          <p:cNvPr id="985" name="Google Shape;985;p123"/>
          <p:cNvPicPr preferRelativeResize="0"/>
          <p:nvPr/>
        </p:nvPicPr>
        <p:blipFill rotWithShape="1">
          <a:blip r:embed="rId3">
            <a:alphaModFix/>
          </a:blip>
          <a:srcRect b="0" l="0" r="0" t="0"/>
          <a:stretch/>
        </p:blipFill>
        <p:spPr>
          <a:xfrm>
            <a:off x="1008000" y="1635825"/>
            <a:ext cx="5543640" cy="1008720"/>
          </a:xfrm>
          <a:prstGeom prst="rect">
            <a:avLst/>
          </a:prstGeom>
          <a:noFill/>
          <a:ln>
            <a:noFill/>
          </a:ln>
        </p:spPr>
      </p:pic>
      <p:pic>
        <p:nvPicPr>
          <p:cNvPr id="986" name="Google Shape;986;p123"/>
          <p:cNvPicPr preferRelativeResize="0"/>
          <p:nvPr/>
        </p:nvPicPr>
        <p:blipFill rotWithShape="1">
          <a:blip r:embed="rId4">
            <a:alphaModFix/>
          </a:blip>
          <a:srcRect b="0" l="0" r="0" t="0"/>
          <a:stretch/>
        </p:blipFill>
        <p:spPr>
          <a:xfrm>
            <a:off x="1008000" y="3337100"/>
            <a:ext cx="7271640" cy="784800"/>
          </a:xfrm>
          <a:prstGeom prst="rect">
            <a:avLst/>
          </a:prstGeom>
          <a:noFill/>
          <a:ln>
            <a:noFill/>
          </a:ln>
        </p:spPr>
      </p:pic>
      <p:pic>
        <p:nvPicPr>
          <p:cNvPr id="987" name="Google Shape;987;p123"/>
          <p:cNvPicPr preferRelativeResize="0"/>
          <p:nvPr/>
        </p:nvPicPr>
        <p:blipFill rotWithShape="1">
          <a:blip r:embed="rId5">
            <a:alphaModFix/>
          </a:blip>
          <a:srcRect b="0" l="0" r="0" t="0"/>
          <a:stretch/>
        </p:blipFill>
        <p:spPr>
          <a:xfrm>
            <a:off x="1008000" y="4966875"/>
            <a:ext cx="5759640" cy="69372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124"/>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Formularios / Vocabularios controlados</a:t>
            </a:r>
            <a:endParaRPr sz="1800"/>
          </a:p>
        </p:txBody>
      </p:sp>
      <p:sp>
        <p:nvSpPr>
          <p:cNvPr id="993" name="Google Shape;993;p124"/>
          <p:cNvSpPr/>
          <p:nvPr/>
        </p:nvSpPr>
        <p:spPr>
          <a:xfrm>
            <a:off x="1152000" y="1872000"/>
            <a:ext cx="3219120" cy="822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
        <p:nvSpPr>
          <p:cNvPr id="994" name="Google Shape;994;p124"/>
          <p:cNvSpPr/>
          <p:nvPr/>
        </p:nvSpPr>
        <p:spPr>
          <a:xfrm>
            <a:off x="908640" y="1224000"/>
            <a:ext cx="3627000" cy="8636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pic>
        <p:nvPicPr>
          <p:cNvPr id="995" name="Google Shape;995;p124"/>
          <p:cNvPicPr preferRelativeResize="0"/>
          <p:nvPr/>
        </p:nvPicPr>
        <p:blipFill rotWithShape="1">
          <a:blip r:embed="rId3">
            <a:alphaModFix/>
          </a:blip>
          <a:srcRect b="0" l="0" r="0" t="0"/>
          <a:stretch/>
        </p:blipFill>
        <p:spPr>
          <a:xfrm>
            <a:off x="2119155" y="3370680"/>
            <a:ext cx="4278959" cy="2414160"/>
          </a:xfrm>
          <a:prstGeom prst="rect">
            <a:avLst/>
          </a:prstGeom>
          <a:noFill/>
          <a:ln>
            <a:noFill/>
          </a:ln>
        </p:spPr>
      </p:pic>
      <p:sp>
        <p:nvSpPr>
          <p:cNvPr id="996" name="Google Shape;996;p124"/>
          <p:cNvSpPr/>
          <p:nvPr/>
        </p:nvSpPr>
        <p:spPr>
          <a:xfrm>
            <a:off x="648000" y="918720"/>
            <a:ext cx="7752600" cy="2732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800"/>
              <a:t>Vocabularios Controlados</a:t>
            </a:r>
            <a:endParaRPr b="1" sz="1800"/>
          </a:p>
          <a:p>
            <a:pPr indent="0" lvl="0" marL="0" marR="0" rtl="0" algn="l">
              <a:spcBef>
                <a:spcPts val="0"/>
              </a:spcBef>
              <a:spcAft>
                <a:spcPts val="0"/>
              </a:spcAft>
              <a:buNone/>
            </a:pPr>
            <a:r>
              <a:t/>
            </a:r>
            <a:endParaRPr b="1" sz="1800"/>
          </a:p>
          <a:p>
            <a:pPr indent="0" lvl="0" marL="0" marR="0" rtl="0" algn="l">
              <a:spcBef>
                <a:spcPts val="0"/>
              </a:spcBef>
              <a:spcAft>
                <a:spcPts val="0"/>
              </a:spcAft>
              <a:buNone/>
            </a:pPr>
            <a:r>
              <a:rPr lang="es" sz="1200">
                <a:latin typeface="Arial"/>
                <a:ea typeface="Arial"/>
                <a:cs typeface="Arial"/>
                <a:sym typeface="Arial"/>
              </a:rPr>
              <a:t>Durante el proceso de publicación es posible limitar la captura de ciertos metadatos. Esta funcionalidad es importante ya que acota la ambigüedad en un sistema de descripción libre</a:t>
            </a:r>
            <a:endParaRPr sz="1200">
              <a:latin typeface="Arial"/>
              <a:ea typeface="Arial"/>
              <a:cs typeface="Arial"/>
              <a:sym typeface="Arial"/>
            </a:endParaRPr>
          </a:p>
          <a:p>
            <a:pPr indent="0" lvl="0" marL="0" marR="0" rtl="0" algn="l">
              <a:spcBef>
                <a:spcPts val="0"/>
              </a:spcBef>
              <a:spcAft>
                <a:spcPts val="0"/>
              </a:spcAft>
              <a:buNone/>
            </a:pPr>
            <a:r>
              <a:t/>
            </a:r>
            <a:endParaRPr sz="1200"/>
          </a:p>
          <a:p>
            <a:pPr indent="0" lvl="0" marL="0" marR="0" rtl="0" algn="l">
              <a:spcBef>
                <a:spcPts val="0"/>
              </a:spcBef>
              <a:spcAft>
                <a:spcPts val="0"/>
              </a:spcAft>
              <a:buNone/>
            </a:pPr>
            <a:r>
              <a:rPr lang="es" sz="1200">
                <a:latin typeface="Arial"/>
                <a:ea typeface="Arial"/>
                <a:cs typeface="Arial"/>
                <a:sym typeface="Arial"/>
              </a:rPr>
              <a:t>Ficheros:</a:t>
            </a:r>
            <a:endParaRPr sz="1200"/>
          </a:p>
          <a:p>
            <a:pPr indent="0" lvl="0" marL="0" marR="0" rtl="0" algn="l">
              <a:spcBef>
                <a:spcPts val="0"/>
              </a:spcBef>
              <a:spcAft>
                <a:spcPts val="0"/>
              </a:spcAft>
              <a:buNone/>
            </a:pPr>
            <a:r>
              <a:t/>
            </a:r>
            <a:endParaRPr sz="1200"/>
          </a:p>
          <a:p>
            <a:pPr indent="0" lvl="0" marL="0" marR="0" rtl="0" algn="l">
              <a:spcBef>
                <a:spcPts val="0"/>
              </a:spcBef>
              <a:spcAft>
                <a:spcPts val="0"/>
              </a:spcAft>
              <a:buNone/>
            </a:pPr>
            <a:r>
              <a:rPr lang="es" sz="1200">
                <a:solidFill>
                  <a:srgbClr val="FF9900"/>
                </a:solidFill>
              </a:rPr>
              <a:t>[dspace-source] / </a:t>
            </a:r>
            <a:r>
              <a:rPr lang="es" sz="1200">
                <a:solidFill>
                  <a:srgbClr val="FF9900"/>
                </a:solidFill>
                <a:latin typeface="Arial"/>
                <a:ea typeface="Arial"/>
                <a:cs typeface="Arial"/>
                <a:sym typeface="Arial"/>
              </a:rPr>
              <a:t>dspace / config / controlled-vocabularies / </a:t>
            </a:r>
            <a:endParaRPr sz="1200">
              <a:solidFill>
                <a:srgbClr val="FF9900"/>
              </a:solidFill>
            </a:endParaRPr>
          </a:p>
          <a:p>
            <a:pPr indent="0" lvl="0" marL="0" marR="0" rtl="0" algn="l">
              <a:spcBef>
                <a:spcPts val="0"/>
              </a:spcBef>
              <a:spcAft>
                <a:spcPts val="0"/>
              </a:spcAft>
              <a:buNone/>
            </a:pPr>
            <a:r>
              <a:rPr lang="es" sz="1200">
                <a:solidFill>
                  <a:srgbClr val="FF9900"/>
                </a:solidFill>
              </a:rPr>
              <a:t>[dspace-source] / </a:t>
            </a:r>
            <a:r>
              <a:rPr lang="es" sz="1200">
                <a:solidFill>
                  <a:srgbClr val="FF9900"/>
                </a:solidFill>
                <a:latin typeface="Arial"/>
                <a:ea typeface="Arial"/>
                <a:cs typeface="Arial"/>
                <a:sym typeface="Arial"/>
              </a:rPr>
              <a:t>dspace / config / dspace.cfg </a:t>
            </a:r>
            <a:endParaRPr sz="1200">
              <a:solidFill>
                <a:srgbClr val="FF9900"/>
              </a:solidFill>
            </a:endParaRPr>
          </a:p>
          <a:p>
            <a:pPr indent="0" lvl="0" marL="0" marR="0" rtl="0" algn="l">
              <a:spcBef>
                <a:spcPts val="0"/>
              </a:spcBef>
              <a:spcAft>
                <a:spcPts val="0"/>
              </a:spcAft>
              <a:buNone/>
            </a:pPr>
            <a:r>
              <a:rPr lang="es" sz="1200">
                <a:solidFill>
                  <a:srgbClr val="FF9900"/>
                </a:solidFill>
              </a:rPr>
              <a:t>[dspace-source] / </a:t>
            </a:r>
            <a:r>
              <a:rPr lang="es" sz="1200">
                <a:solidFill>
                  <a:srgbClr val="FF9900"/>
                </a:solidFill>
                <a:latin typeface="Arial"/>
                <a:ea typeface="Arial"/>
                <a:cs typeface="Arial"/>
                <a:sym typeface="Arial"/>
              </a:rPr>
              <a:t>dspace / config / input-forms.xml</a:t>
            </a:r>
            <a:endParaRPr sz="1200">
              <a:solidFill>
                <a:srgbClr val="FF9900"/>
              </a:solidFill>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125"/>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Formularios / Vocabularios controlados</a:t>
            </a:r>
            <a:endParaRPr sz="1800"/>
          </a:p>
        </p:txBody>
      </p:sp>
      <p:sp>
        <p:nvSpPr>
          <p:cNvPr id="1002" name="Google Shape;1002;p125"/>
          <p:cNvSpPr/>
          <p:nvPr/>
        </p:nvSpPr>
        <p:spPr>
          <a:xfrm>
            <a:off x="1152000" y="1872000"/>
            <a:ext cx="3219120" cy="822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
        <p:nvSpPr>
          <p:cNvPr id="1003" name="Google Shape;1003;p125"/>
          <p:cNvSpPr/>
          <p:nvPr/>
        </p:nvSpPr>
        <p:spPr>
          <a:xfrm>
            <a:off x="908640" y="1224000"/>
            <a:ext cx="3627000" cy="8636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
        <p:nvSpPr>
          <p:cNvPr id="1004" name="Google Shape;1004;p125"/>
          <p:cNvSpPr/>
          <p:nvPr/>
        </p:nvSpPr>
        <p:spPr>
          <a:xfrm>
            <a:off x="648000" y="918720"/>
            <a:ext cx="7752600" cy="49449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s" sz="1800"/>
              <a:t>Vocabularios Controlados</a:t>
            </a:r>
            <a:endParaRPr b="1" sz="1800"/>
          </a:p>
          <a:p>
            <a:pPr indent="0" lvl="0" marL="0" marR="0" rtl="0" algn="l">
              <a:spcBef>
                <a:spcPts val="0"/>
              </a:spcBef>
              <a:spcAft>
                <a:spcPts val="0"/>
              </a:spcAft>
              <a:buNone/>
            </a:pPr>
            <a:r>
              <a:rPr lang="es">
                <a:latin typeface="Arial"/>
                <a:ea typeface="Arial"/>
                <a:cs typeface="Arial"/>
                <a:sym typeface="Arial"/>
              </a:rPr>
              <a:t>Pasos:</a:t>
            </a:r>
            <a:endParaRPr/>
          </a:p>
          <a:p>
            <a:pPr indent="0" lvl="0" marL="0" marR="0" rtl="0" algn="l">
              <a:spcBef>
                <a:spcPts val="0"/>
              </a:spcBef>
              <a:spcAft>
                <a:spcPts val="0"/>
              </a:spcAft>
              <a:buNone/>
            </a:pPr>
            <a:r>
              <a:rPr lang="es">
                <a:latin typeface="Arial"/>
                <a:ea typeface="Arial"/>
                <a:cs typeface="Arial"/>
                <a:sym typeface="Arial"/>
              </a:rPr>
              <a:t>1- Comprobar que el </a:t>
            </a:r>
            <a:r>
              <a:rPr lang="es"/>
              <a:t>módulo</a:t>
            </a:r>
            <a:r>
              <a:rPr lang="es">
                <a:latin typeface="Arial"/>
                <a:ea typeface="Arial"/>
                <a:cs typeface="Arial"/>
                <a:sym typeface="Arial"/>
              </a:rPr>
              <a:t> de vocabularios controlados esté activo (true) dentro del fichero </a:t>
            </a:r>
            <a:endParaRPr>
              <a:latin typeface="Arial"/>
              <a:ea typeface="Arial"/>
              <a:cs typeface="Arial"/>
              <a:sym typeface="Arial"/>
            </a:endParaRPr>
          </a:p>
          <a:p>
            <a:pPr indent="0" lvl="0" marL="0" marR="0" rtl="0" algn="l">
              <a:spcBef>
                <a:spcPts val="0"/>
              </a:spcBef>
              <a:spcAft>
                <a:spcPts val="0"/>
              </a:spcAft>
              <a:buNone/>
            </a:pPr>
            <a:r>
              <a:t/>
            </a:r>
            <a:endParaRPr sz="1200">
              <a:solidFill>
                <a:srgbClr val="FF9900"/>
              </a:solidFill>
            </a:endParaRPr>
          </a:p>
          <a:p>
            <a:pPr indent="0" lvl="0" marL="0" marR="0" rtl="0" algn="l">
              <a:spcBef>
                <a:spcPts val="0"/>
              </a:spcBef>
              <a:spcAft>
                <a:spcPts val="0"/>
              </a:spcAft>
              <a:buNone/>
            </a:pPr>
            <a:r>
              <a:rPr lang="es" sz="1200">
                <a:solidFill>
                  <a:srgbClr val="FF9900"/>
                </a:solidFill>
              </a:rPr>
              <a:t>[dspace-source] / </a:t>
            </a:r>
            <a:r>
              <a:rPr lang="es" sz="1200">
                <a:solidFill>
                  <a:srgbClr val="FF9900"/>
                </a:solidFill>
                <a:latin typeface="Arial"/>
                <a:ea typeface="Arial"/>
                <a:cs typeface="Arial"/>
                <a:sym typeface="Arial"/>
              </a:rPr>
              <a:t>dspace / config / dspace.cfg  </a:t>
            </a:r>
            <a:endParaRPr sz="1200">
              <a:solidFill>
                <a:srgbClr val="FF9900"/>
              </a:solidFill>
              <a:latin typeface="Arial"/>
              <a:ea typeface="Arial"/>
              <a:cs typeface="Arial"/>
              <a:sym typeface="Arial"/>
            </a:endParaRPr>
          </a:p>
          <a:p>
            <a:pPr indent="0" lvl="0" marL="0" marR="0" rtl="0" algn="l">
              <a:spcBef>
                <a:spcPts val="0"/>
              </a:spcBef>
              <a:spcAft>
                <a:spcPts val="0"/>
              </a:spcAft>
              <a:buNone/>
            </a:pPr>
            <a:r>
              <a:t/>
            </a:r>
            <a:endParaRPr sz="1200">
              <a:solidFill>
                <a:srgbClr val="FF9900"/>
              </a:solidFill>
            </a:endParaRPr>
          </a:p>
          <a:p>
            <a:pPr indent="0" lvl="0" marL="0" marR="0" rtl="0" algn="l">
              <a:spcBef>
                <a:spcPts val="0"/>
              </a:spcBef>
              <a:spcAft>
                <a:spcPts val="0"/>
              </a:spcAft>
              <a:buNone/>
            </a:pPr>
            <a:r>
              <a:t/>
            </a:r>
            <a:endParaRPr sz="1200"/>
          </a:p>
          <a:p>
            <a:pPr indent="0" lvl="0" marL="0" marR="0" rtl="0" algn="l">
              <a:spcBef>
                <a:spcPts val="0"/>
              </a:spcBef>
              <a:spcAft>
                <a:spcPts val="0"/>
              </a:spcAft>
              <a:buNone/>
            </a:pPr>
            <a:r>
              <a:t/>
            </a:r>
            <a:endParaRPr sz="1200"/>
          </a:p>
          <a:p>
            <a:pPr indent="0" lvl="0" marL="0" marR="0" rtl="0" algn="l">
              <a:spcBef>
                <a:spcPts val="0"/>
              </a:spcBef>
              <a:spcAft>
                <a:spcPts val="0"/>
              </a:spcAft>
              <a:buNone/>
            </a:pPr>
            <a:r>
              <a:t/>
            </a:r>
            <a:endParaRPr sz="1200"/>
          </a:p>
          <a:p>
            <a:pPr indent="0" lvl="0" marL="0" marR="0" rtl="0" algn="l">
              <a:spcBef>
                <a:spcPts val="0"/>
              </a:spcBef>
              <a:spcAft>
                <a:spcPts val="0"/>
              </a:spcAft>
              <a:buNone/>
            </a:pPr>
            <a:r>
              <a:t/>
            </a:r>
            <a:endParaRPr sz="1200"/>
          </a:p>
          <a:p>
            <a:pPr indent="0" lvl="0" marL="0" marR="0" rtl="0" algn="l">
              <a:spcBef>
                <a:spcPts val="0"/>
              </a:spcBef>
              <a:spcAft>
                <a:spcPts val="0"/>
              </a:spcAft>
              <a:buNone/>
            </a:pPr>
            <a:r>
              <a:t/>
            </a:r>
            <a:endParaRPr sz="1200"/>
          </a:p>
          <a:p>
            <a:pPr indent="0" lvl="0" marL="0" marR="0" rtl="0" algn="l">
              <a:spcBef>
                <a:spcPts val="0"/>
              </a:spcBef>
              <a:spcAft>
                <a:spcPts val="0"/>
              </a:spcAft>
              <a:buNone/>
            </a:pPr>
            <a:r>
              <a:rPr lang="es">
                <a:latin typeface="Arial"/>
                <a:ea typeface="Arial"/>
                <a:cs typeface="Arial"/>
                <a:sym typeface="Arial"/>
              </a:rPr>
              <a:t>2- Construir el vocabulario, utilizando una estructura basada en nodos, tal que:</a:t>
            </a:r>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sz="1000">
                <a:latin typeface="Arial"/>
                <a:ea typeface="Arial"/>
                <a:cs typeface="Arial"/>
                <a:sym typeface="Arial"/>
              </a:rPr>
              <a:t>3- Introducir dentro del campo &lt;vocabulary&gt; la referencia a nuestro vocabulario creado</a:t>
            </a:r>
            <a:endParaRPr sz="1800"/>
          </a:p>
          <a:p>
            <a:pPr indent="0" lvl="0" marL="0" marR="0" rtl="0" algn="l">
              <a:spcBef>
                <a:spcPts val="0"/>
              </a:spcBef>
              <a:spcAft>
                <a:spcPts val="0"/>
              </a:spcAft>
              <a:buNone/>
            </a:pPr>
            <a:r>
              <a:rPr lang="es" sz="1000">
                <a:latin typeface="Arial"/>
                <a:ea typeface="Arial"/>
                <a:cs typeface="Arial"/>
                <a:sym typeface="Arial"/>
              </a:rPr>
              <a:t>	&lt;vocabulary closed="true"&gt;nombre_fichero_sin_extensión&lt;/vocabulary&gt;</a:t>
            </a:r>
            <a:endParaRPr sz="1800"/>
          </a:p>
        </p:txBody>
      </p:sp>
      <p:sp>
        <p:nvSpPr>
          <p:cNvPr id="1005" name="Google Shape;1005;p125"/>
          <p:cNvSpPr/>
          <p:nvPr/>
        </p:nvSpPr>
        <p:spPr>
          <a:xfrm>
            <a:off x="1257300" y="3557724"/>
            <a:ext cx="5615700" cy="2553600"/>
          </a:xfrm>
          <a:prstGeom prst="rect">
            <a:avLst/>
          </a:prstGeom>
          <a:noFill/>
          <a:ln cap="flat" cmpd="sng" w="9525">
            <a:solidFill>
              <a:srgbClr val="4A86E8"/>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spcBef>
                <a:spcPts val="0"/>
              </a:spcBef>
              <a:spcAft>
                <a:spcPts val="0"/>
              </a:spcAft>
              <a:buNone/>
            </a:pPr>
            <a:r>
              <a:rPr lang="es" sz="1200">
                <a:latin typeface="Arial"/>
                <a:ea typeface="Arial"/>
                <a:cs typeface="Arial"/>
                <a:sym typeface="Arial"/>
              </a:rPr>
              <a:t>&lt;node id="acmccs98" label="ACMCCS98"&gt;</a:t>
            </a:r>
            <a:endParaRPr sz="1200"/>
          </a:p>
          <a:p>
            <a:pPr indent="0" lvl="0" marL="0" marR="0" rtl="0" algn="l">
              <a:spcBef>
                <a:spcPts val="0"/>
              </a:spcBef>
              <a:spcAft>
                <a:spcPts val="0"/>
              </a:spcAft>
              <a:buNone/>
            </a:pPr>
            <a:r>
              <a:rPr lang="es" sz="1200">
                <a:latin typeface="Arial"/>
                <a:ea typeface="Arial"/>
                <a:cs typeface="Arial"/>
                <a:sym typeface="Arial"/>
              </a:rPr>
              <a:t>	&lt;isComposedBy&gt;</a:t>
            </a:r>
            <a:endParaRPr sz="1200"/>
          </a:p>
          <a:p>
            <a:pPr indent="0" lvl="0" marL="0" marR="0" rtl="0" algn="l">
              <a:spcBef>
                <a:spcPts val="0"/>
              </a:spcBef>
              <a:spcAft>
                <a:spcPts val="0"/>
              </a:spcAft>
              <a:buNone/>
            </a:pPr>
            <a:r>
              <a:rPr lang="es" sz="1200">
                <a:latin typeface="Arial"/>
                <a:ea typeface="Arial"/>
                <a:cs typeface="Arial"/>
                <a:sym typeface="Arial"/>
              </a:rPr>
              <a:t>		&lt;node id="A." label="General Literature"&gt;</a:t>
            </a:r>
            <a:endParaRPr sz="1200"/>
          </a:p>
          <a:p>
            <a:pPr indent="0" lvl="0" marL="0" marR="0" rtl="0" algn="l">
              <a:spcBef>
                <a:spcPts val="0"/>
              </a:spcBef>
              <a:spcAft>
                <a:spcPts val="0"/>
              </a:spcAft>
              <a:buNone/>
            </a:pPr>
            <a:r>
              <a:rPr lang="es" sz="1200">
                <a:latin typeface="Arial"/>
                <a:ea typeface="Arial"/>
                <a:cs typeface="Arial"/>
                <a:sym typeface="Arial"/>
              </a:rPr>
              <a:t>		   &lt;isComposedBy&gt;</a:t>
            </a:r>
            <a:endParaRPr sz="1200"/>
          </a:p>
          <a:p>
            <a:pPr indent="0" lvl="0" marL="0" marR="0" rtl="0" algn="l">
              <a:spcBef>
                <a:spcPts val="0"/>
              </a:spcBef>
              <a:spcAft>
                <a:spcPts val="0"/>
              </a:spcAft>
              <a:buNone/>
            </a:pPr>
            <a:r>
              <a:rPr lang="es" sz="1200">
                <a:latin typeface="Arial"/>
                <a:ea typeface="Arial"/>
                <a:cs typeface="Arial"/>
                <a:sym typeface="Arial"/>
              </a:rPr>
              <a:t>			&lt;node id="A.0" label="GENERAL"/&gt;</a:t>
            </a:r>
            <a:endParaRPr sz="1200"/>
          </a:p>
          <a:p>
            <a:pPr indent="0" lvl="0" marL="0" marR="0" rtl="0" algn="l">
              <a:spcBef>
                <a:spcPts val="0"/>
              </a:spcBef>
              <a:spcAft>
                <a:spcPts val="0"/>
              </a:spcAft>
              <a:buNone/>
            </a:pPr>
            <a:r>
              <a:rPr lang="es" sz="1200">
                <a:latin typeface="Arial"/>
                <a:ea typeface="Arial"/>
                <a:cs typeface="Arial"/>
                <a:sym typeface="Arial"/>
              </a:rPr>
              <a:t>			&lt;node id="A.1" label="INTRODUCTORY AND SURVEY"/&gt;</a:t>
            </a:r>
            <a:endParaRPr sz="1200"/>
          </a:p>
          <a:p>
            <a:pPr indent="0" lvl="0" marL="0" marR="0" rtl="0" algn="l">
              <a:spcBef>
                <a:spcPts val="0"/>
              </a:spcBef>
              <a:spcAft>
                <a:spcPts val="0"/>
              </a:spcAft>
              <a:buNone/>
            </a:pPr>
            <a:r>
              <a:rPr lang="es" sz="1200">
                <a:latin typeface="Arial"/>
                <a:ea typeface="Arial"/>
                <a:cs typeface="Arial"/>
                <a:sym typeface="Arial"/>
              </a:rPr>
              <a:t>			...</a:t>
            </a:r>
            <a:endParaRPr sz="1200"/>
          </a:p>
          <a:p>
            <a:pPr indent="0" lvl="0" marL="0" marR="0" rtl="0" algn="l">
              <a:spcBef>
                <a:spcPts val="0"/>
              </a:spcBef>
              <a:spcAft>
                <a:spcPts val="0"/>
              </a:spcAft>
              <a:buNone/>
            </a:pPr>
            <a:r>
              <a:rPr lang="es" sz="1200">
                <a:latin typeface="Arial"/>
                <a:ea typeface="Arial"/>
                <a:cs typeface="Arial"/>
                <a:sym typeface="Arial"/>
              </a:rPr>
              <a:t>		   &lt;/isComposedBy&gt;</a:t>
            </a:r>
            <a:endParaRPr sz="1200"/>
          </a:p>
          <a:p>
            <a:pPr indent="0" lvl="0" marL="0" marR="0" rtl="0" algn="l">
              <a:spcBef>
                <a:spcPts val="0"/>
              </a:spcBef>
              <a:spcAft>
                <a:spcPts val="0"/>
              </a:spcAft>
              <a:buNone/>
            </a:pPr>
            <a:r>
              <a:rPr lang="es" sz="1200">
                <a:latin typeface="Arial"/>
                <a:ea typeface="Arial"/>
                <a:cs typeface="Arial"/>
                <a:sym typeface="Arial"/>
              </a:rPr>
              <a:t>		&lt;/node&gt;</a:t>
            </a:r>
            <a:endParaRPr sz="1200"/>
          </a:p>
          <a:p>
            <a:pPr indent="0" lvl="0" marL="0" marR="0" rtl="0" algn="l">
              <a:spcBef>
                <a:spcPts val="0"/>
              </a:spcBef>
              <a:spcAft>
                <a:spcPts val="0"/>
              </a:spcAft>
              <a:buNone/>
            </a:pPr>
            <a:r>
              <a:rPr lang="es" sz="1200">
                <a:latin typeface="Arial"/>
                <a:ea typeface="Arial"/>
                <a:cs typeface="Arial"/>
                <a:sym typeface="Arial"/>
              </a:rPr>
              <a:t>		...</a:t>
            </a:r>
            <a:endParaRPr sz="1200"/>
          </a:p>
          <a:p>
            <a:pPr indent="0" lvl="0" marL="0" marR="0" rtl="0" algn="l">
              <a:spcBef>
                <a:spcPts val="0"/>
              </a:spcBef>
              <a:spcAft>
                <a:spcPts val="0"/>
              </a:spcAft>
              <a:buNone/>
            </a:pPr>
            <a:r>
              <a:rPr lang="es" sz="1200">
                <a:latin typeface="Arial"/>
                <a:ea typeface="Arial"/>
                <a:cs typeface="Arial"/>
                <a:sym typeface="Arial"/>
              </a:rPr>
              <a:t>	&lt;/isComposedBy&gt;</a:t>
            </a:r>
            <a:endParaRPr sz="1200"/>
          </a:p>
          <a:p>
            <a:pPr indent="0" lvl="0" marL="0" marR="0" rtl="0" algn="l">
              <a:spcBef>
                <a:spcPts val="0"/>
              </a:spcBef>
              <a:spcAft>
                <a:spcPts val="0"/>
              </a:spcAft>
              <a:buNone/>
            </a:pPr>
            <a:r>
              <a:rPr lang="es" sz="1200">
                <a:latin typeface="Arial"/>
                <a:ea typeface="Arial"/>
                <a:cs typeface="Arial"/>
                <a:sym typeface="Arial"/>
              </a:rPr>
              <a:t>&lt;/node&gt;</a:t>
            </a:r>
            <a:endParaRPr sz="1200"/>
          </a:p>
        </p:txBody>
      </p:sp>
      <p:sp>
        <p:nvSpPr>
          <p:cNvPr id="1006" name="Google Shape;1006;p125"/>
          <p:cNvSpPr txBox="1"/>
          <p:nvPr/>
        </p:nvSpPr>
        <p:spPr>
          <a:xfrm>
            <a:off x="1257300" y="2259100"/>
            <a:ext cx="5615700" cy="7140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chemeClr val="dk1"/>
                </a:solidFill>
              </a:rPr>
              <a:t>	webui.controlledvocabulary.enable = true</a:t>
            </a:r>
            <a:endParaRPr sz="1200">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0" name="Shape 1010"/>
        <p:cNvGrpSpPr/>
        <p:nvPr/>
      </p:nvGrpSpPr>
      <p:grpSpPr>
        <a:xfrm>
          <a:off x="0" y="0"/>
          <a:ext cx="0" cy="0"/>
          <a:chOff x="0" y="0"/>
          <a:chExt cx="0" cy="0"/>
        </a:xfrm>
      </p:grpSpPr>
      <p:sp>
        <p:nvSpPr>
          <p:cNvPr id="1011" name="Google Shape;1011;p126"/>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Discovery, Search, y Browse</a:t>
            </a:r>
            <a:endParaRPr sz="1800"/>
          </a:p>
        </p:txBody>
      </p:sp>
      <p:sp>
        <p:nvSpPr>
          <p:cNvPr id="1012" name="Google Shape;1012;p126"/>
          <p:cNvSpPr/>
          <p:nvPr/>
        </p:nvSpPr>
        <p:spPr>
          <a:xfrm>
            <a:off x="648000" y="918730"/>
            <a:ext cx="7752600" cy="5244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a:t>El módulo Discovery permite la búsqueda y búsqueda con facetas en el repositorio.</a:t>
            </a:r>
            <a:br>
              <a:rPr lang="es"/>
            </a:br>
            <a:endParaRPr sz="1000"/>
          </a:p>
          <a:p>
            <a:pPr indent="0" lvl="0" marL="0" rtl="0">
              <a:lnSpc>
                <a:spcPct val="150000"/>
              </a:lnSpc>
              <a:spcBef>
                <a:spcPts val="2300"/>
              </a:spcBef>
              <a:spcAft>
                <a:spcPts val="0"/>
              </a:spcAft>
              <a:buNone/>
            </a:pPr>
            <a:r>
              <a:t/>
            </a:r>
            <a:endParaRPr b="1" sz="1000">
              <a:solidFill>
                <a:srgbClr val="172B4D"/>
              </a:solidFill>
            </a:endParaRPr>
          </a:p>
          <a:p>
            <a:pPr indent="0" lvl="0" marL="0" rtl="0">
              <a:lnSpc>
                <a:spcPct val="150000"/>
              </a:lnSpc>
              <a:spcBef>
                <a:spcPts val="2300"/>
              </a:spcBef>
              <a:spcAft>
                <a:spcPts val="0"/>
              </a:spcAft>
              <a:buNone/>
            </a:pPr>
            <a:r>
              <a:rPr b="1" lang="es" sz="1800">
                <a:solidFill>
                  <a:srgbClr val="172B4D"/>
                </a:solidFill>
              </a:rPr>
              <a:t>Sidebar Facet</a:t>
            </a:r>
            <a:endParaRPr b="1" sz="1800">
              <a:solidFill>
                <a:srgbClr val="172B4D"/>
              </a:solidFill>
            </a:endParaRPr>
          </a:p>
          <a:p>
            <a:pPr indent="-304800" lvl="0" marL="457200" rtl="0">
              <a:lnSpc>
                <a:spcPct val="115000"/>
              </a:lnSpc>
              <a:spcBef>
                <a:spcPts val="0"/>
              </a:spcBef>
              <a:spcAft>
                <a:spcPts val="0"/>
              </a:spcAft>
              <a:buClr>
                <a:schemeClr val="dk1"/>
              </a:buClr>
              <a:buSzPts val="1200"/>
              <a:buChar char="●"/>
            </a:pPr>
            <a:r>
              <a:rPr lang="es" sz="1200">
                <a:solidFill>
                  <a:schemeClr val="dk1"/>
                </a:solidFill>
              </a:rPr>
              <a:t>La búsqueda facetada divide los resultados de búsqueda en múltiples categorías, mostrando recuentos permitiendo restringir los resultados de búsqueda en esas facetas.</a:t>
            </a:r>
            <a:endParaRPr sz="1200">
              <a:solidFill>
                <a:schemeClr val="dk1"/>
              </a:solidFill>
            </a:endParaRPr>
          </a:p>
          <a:p>
            <a:pPr indent="0" lvl="0" marL="0" rtl="0">
              <a:lnSpc>
                <a:spcPct val="115000"/>
              </a:lnSpc>
              <a:spcBef>
                <a:spcPts val="0"/>
              </a:spcBef>
              <a:spcAft>
                <a:spcPts val="0"/>
              </a:spcAft>
              <a:buNone/>
            </a:pPr>
            <a:r>
              <a:rPr lang="es" sz="1200">
                <a:solidFill>
                  <a:schemeClr val="dk1"/>
                </a:solidFill>
              </a:rPr>
              <a:t>	</a:t>
            </a:r>
            <a:endParaRPr sz="1200">
              <a:solidFill>
                <a:schemeClr val="dk1"/>
              </a:solidFill>
            </a:endParaRPr>
          </a:p>
          <a:p>
            <a:pPr indent="0" lvl="0" marL="0" rtl="0">
              <a:lnSpc>
                <a:spcPct val="115000"/>
              </a:lnSpc>
              <a:spcBef>
                <a:spcPts val="0"/>
              </a:spcBef>
              <a:spcAft>
                <a:spcPts val="0"/>
              </a:spcAft>
              <a:buNone/>
            </a:pPr>
            <a:r>
              <a:t/>
            </a:r>
            <a:endParaRPr sz="1200">
              <a:solidFill>
                <a:schemeClr val="dk1"/>
              </a:solidFill>
            </a:endParaRPr>
          </a:p>
          <a:p>
            <a:pPr indent="0" lvl="0" marL="0" rtl="0">
              <a:lnSpc>
                <a:spcPct val="115000"/>
              </a:lnSpc>
              <a:spcBef>
                <a:spcPts val="0"/>
              </a:spcBef>
              <a:spcAft>
                <a:spcPts val="0"/>
              </a:spcAft>
              <a:buNone/>
            </a:pPr>
            <a:r>
              <a:rPr b="1" lang="es" sz="1200">
                <a:solidFill>
                  <a:schemeClr val="dk1"/>
                </a:solidFill>
              </a:rPr>
              <a:t>Facetas por defecto</a:t>
            </a:r>
            <a:endParaRPr b="1" sz="1200">
              <a:solidFill>
                <a:schemeClr val="dk1"/>
              </a:solidFill>
            </a:endParaRPr>
          </a:p>
          <a:p>
            <a:pPr indent="1371600" lvl="0" marL="0" rtl="0">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nSpc>
                <a:spcPct val="150000"/>
              </a:lnSpc>
              <a:spcBef>
                <a:spcPts val="2300"/>
              </a:spcBef>
              <a:spcAft>
                <a:spcPts val="0"/>
              </a:spcAft>
              <a:buNone/>
            </a:pPr>
            <a:r>
              <a:t/>
            </a:r>
            <a:endParaRPr b="1" sz="1200">
              <a:solidFill>
                <a:srgbClr val="172B4D"/>
              </a:solidFill>
            </a:endParaRPr>
          </a:p>
          <a:p>
            <a:pPr indent="0" lvl="0" marL="457200" marR="0" rtl="0" algn="l">
              <a:spcBef>
                <a:spcPts val="0"/>
              </a:spcBef>
              <a:spcAft>
                <a:spcPts val="0"/>
              </a:spcAft>
              <a:buNone/>
            </a:pPr>
            <a:r>
              <a:t/>
            </a:r>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
        <p:nvSpPr>
          <p:cNvPr id="1013" name="Google Shape;1013;p126"/>
          <p:cNvSpPr txBox="1"/>
          <p:nvPr/>
        </p:nvSpPr>
        <p:spPr>
          <a:xfrm>
            <a:off x="695700" y="1352550"/>
            <a:ext cx="7752600" cy="581100"/>
          </a:xfrm>
          <a:prstGeom prst="rect">
            <a:avLst/>
          </a:prstGeom>
          <a:solidFill>
            <a:srgbClr val="F4CCCC"/>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179999" marR="101600" rtl="0">
              <a:lnSpc>
                <a:spcPct val="115000"/>
              </a:lnSpc>
              <a:spcBef>
                <a:spcPts val="800"/>
              </a:spcBef>
              <a:spcAft>
                <a:spcPts val="1200"/>
              </a:spcAft>
              <a:buNone/>
            </a:pPr>
            <a:r>
              <a:rPr b="1" lang="es" sz="1200">
                <a:solidFill>
                  <a:schemeClr val="dk1"/>
                </a:solidFill>
              </a:rPr>
              <a:t>Desde la versión 6.0, Discovery es la única infraestructura lista para realizar búsquedas en DSpace.</a:t>
            </a:r>
            <a:endParaRPr b="1" sz="1050">
              <a:solidFill>
                <a:srgbClr val="333333"/>
              </a:solidFill>
              <a:highlight>
                <a:srgbClr val="FCFCFC"/>
              </a:highlight>
              <a:latin typeface="Roboto"/>
              <a:ea typeface="Roboto"/>
              <a:cs typeface="Roboto"/>
              <a:sym typeface="Roboto"/>
            </a:endParaRPr>
          </a:p>
        </p:txBody>
      </p:sp>
      <p:sp>
        <p:nvSpPr>
          <p:cNvPr id="1014" name="Google Shape;1014;p126"/>
          <p:cNvSpPr txBox="1"/>
          <p:nvPr/>
        </p:nvSpPr>
        <p:spPr>
          <a:xfrm>
            <a:off x="5143500" y="6391500"/>
            <a:ext cx="4000500" cy="466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rPr>
              <a:t>https://wiki.duraspace.org/display/DSDOC6x/Discovery</a:t>
            </a:r>
            <a:endParaRPr>
              <a:solidFill>
                <a:srgbClr val="FFFFFF"/>
              </a:solidFill>
            </a:endParaRPr>
          </a:p>
        </p:txBody>
      </p:sp>
      <p:graphicFrame>
        <p:nvGraphicFramePr>
          <p:cNvPr id="1015" name="Google Shape;1015;p126"/>
          <p:cNvGraphicFramePr/>
          <p:nvPr/>
        </p:nvGraphicFramePr>
        <p:xfrm>
          <a:off x="695700" y="3724750"/>
          <a:ext cx="3000000" cy="3000000"/>
        </p:xfrm>
        <a:graphic>
          <a:graphicData uri="http://schemas.openxmlformats.org/drawingml/2006/table">
            <a:tbl>
              <a:tblPr>
                <a:noFill/>
                <a:tableStyleId>{42EF0FBD-8048-425A-BACF-25B9D7E7969B}</a:tableStyleId>
              </a:tblPr>
              <a:tblGrid>
                <a:gridCol w="3619500"/>
              </a:tblGrid>
              <a:tr h="466500">
                <a:tc>
                  <a:txBody>
                    <a:bodyPr>
                      <a:noAutofit/>
                    </a:bodyPr>
                    <a:lstStyle/>
                    <a:p>
                      <a:pPr indent="0" lvl="0" marL="0" rtl="0">
                        <a:lnSpc>
                          <a:spcPct val="142857"/>
                        </a:lnSpc>
                        <a:spcBef>
                          <a:spcPts val="0"/>
                        </a:spcBef>
                        <a:spcAft>
                          <a:spcPts val="0"/>
                        </a:spcAft>
                        <a:buClr>
                          <a:schemeClr val="dk1"/>
                        </a:buClr>
                        <a:buSzPts val="1100"/>
                        <a:buFont typeface="Arial"/>
                        <a:buNone/>
                      </a:pPr>
                      <a:r>
                        <a:rPr lang="es" sz="1200">
                          <a:highlight>
                            <a:srgbClr val="FFFFFF"/>
                          </a:highlight>
                        </a:rPr>
                        <a:t>Autor (dc.creator, dc.contributor.author)</a:t>
                      </a:r>
                      <a:endParaRPr sz="1200"/>
                    </a:p>
                  </a:txBody>
                  <a:tcPr marT="91425" marB="91425" marR="91425" marL="91425"/>
                </a:tc>
              </a:tr>
              <a:tr h="466500">
                <a:tc>
                  <a:txBody>
                    <a:bodyPr>
                      <a:noAutofit/>
                    </a:bodyPr>
                    <a:lstStyle/>
                    <a:p>
                      <a:pPr indent="0" lvl="0" marL="0" rtl="0">
                        <a:lnSpc>
                          <a:spcPct val="142857"/>
                        </a:lnSpc>
                        <a:spcBef>
                          <a:spcPts val="0"/>
                        </a:spcBef>
                        <a:spcAft>
                          <a:spcPts val="0"/>
                        </a:spcAft>
                        <a:buNone/>
                      </a:pPr>
                      <a:r>
                        <a:rPr lang="es" sz="1200">
                          <a:highlight>
                            <a:srgbClr val="FFFFFF"/>
                          </a:highlight>
                        </a:rPr>
                        <a:t>Materia (dc.subject.*)</a:t>
                      </a:r>
                      <a:endParaRPr sz="1200">
                        <a:highlight>
                          <a:srgbClr val="FFFFFF"/>
                        </a:highlight>
                      </a:endParaRPr>
                    </a:p>
                  </a:txBody>
                  <a:tcPr marT="91425" marB="91425" marR="95250" marL="95250"/>
                </a:tc>
              </a:tr>
              <a:tr h="466500">
                <a:tc>
                  <a:txBody>
                    <a:bodyPr>
                      <a:noAutofit/>
                    </a:bodyPr>
                    <a:lstStyle/>
                    <a:p>
                      <a:pPr indent="0" lvl="0" marL="0" rtl="0">
                        <a:lnSpc>
                          <a:spcPct val="142857"/>
                        </a:lnSpc>
                        <a:spcBef>
                          <a:spcPts val="0"/>
                        </a:spcBef>
                        <a:spcAft>
                          <a:spcPts val="0"/>
                        </a:spcAft>
                        <a:buNone/>
                      </a:pPr>
                      <a:r>
                        <a:rPr lang="es" sz="1200">
                          <a:highlight>
                            <a:srgbClr val="FFFFFF"/>
                          </a:highlight>
                        </a:rPr>
                        <a:t>Fecha (dc.date.issued)</a:t>
                      </a:r>
                      <a:endParaRPr sz="1200">
                        <a:highlight>
                          <a:srgbClr val="FFFFFF"/>
                        </a:highlight>
                      </a:endParaRPr>
                    </a:p>
                  </a:txBody>
                  <a:tcPr marT="91425" marB="91425" marR="95250" marL="95250"/>
                </a:tc>
              </a:tr>
              <a:tr h="466500">
                <a:tc>
                  <a:txBody>
                    <a:bodyPr>
                      <a:noAutofit/>
                    </a:bodyPr>
                    <a:lstStyle/>
                    <a:p>
                      <a:pPr indent="0" lvl="0" marL="0" rtl="0">
                        <a:lnSpc>
                          <a:spcPct val="142857"/>
                        </a:lnSpc>
                        <a:spcBef>
                          <a:spcPts val="0"/>
                        </a:spcBef>
                        <a:spcAft>
                          <a:spcPts val="0"/>
                        </a:spcAft>
                        <a:buNone/>
                      </a:pPr>
                      <a:r>
                        <a:rPr lang="es" sz="1200">
                          <a:highlight>
                            <a:srgbClr val="FFFFFF"/>
                          </a:highlight>
                        </a:rPr>
                        <a:t>ContentInOriginalBundle</a:t>
                      </a:r>
                      <a:endParaRPr sz="1200">
                        <a:highlight>
                          <a:srgbClr val="FFFFFF"/>
                        </a:highlight>
                      </a:endParaRPr>
                    </a:p>
                  </a:txBody>
                  <a:tcPr marT="91425" marB="91425" marR="95250" marL="95250"/>
                </a:tc>
              </a:tr>
            </a:tbl>
          </a:graphicData>
        </a:graphic>
      </p:graphicFrame>
      <p:pic>
        <p:nvPicPr>
          <p:cNvPr id="1016" name="Google Shape;1016;p126"/>
          <p:cNvPicPr preferRelativeResize="0"/>
          <p:nvPr/>
        </p:nvPicPr>
        <p:blipFill>
          <a:blip r:embed="rId3">
            <a:alphaModFix/>
          </a:blip>
          <a:stretch>
            <a:fillRect/>
          </a:stretch>
        </p:blipFill>
        <p:spPr>
          <a:xfrm>
            <a:off x="5467350" y="3662375"/>
            <a:ext cx="2476500" cy="19907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Google Shape;1021;p127"/>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Discovery, Search, y Browse</a:t>
            </a:r>
            <a:endParaRPr sz="1800"/>
          </a:p>
        </p:txBody>
      </p:sp>
      <p:sp>
        <p:nvSpPr>
          <p:cNvPr id="1022" name="Google Shape;1022;p127"/>
          <p:cNvSpPr/>
          <p:nvPr/>
        </p:nvSpPr>
        <p:spPr>
          <a:xfrm>
            <a:off x="648000" y="918730"/>
            <a:ext cx="7752600" cy="5244000"/>
          </a:xfrm>
          <a:prstGeom prst="rect">
            <a:avLst/>
          </a:prstGeom>
          <a:noFill/>
          <a:ln>
            <a:noFill/>
          </a:ln>
        </p:spPr>
        <p:txBody>
          <a:bodyPr anchorCtr="0" anchor="t" bIns="45000" lIns="90000" spcFirstLastPara="1" rIns="90000" wrap="square" tIns="45000">
            <a:noAutofit/>
          </a:bodyPr>
          <a:lstStyle/>
          <a:p>
            <a:pPr indent="0" lvl="0" marL="0" rtl="0">
              <a:lnSpc>
                <a:spcPct val="150000"/>
              </a:lnSpc>
              <a:spcBef>
                <a:spcPts val="2300"/>
              </a:spcBef>
              <a:spcAft>
                <a:spcPts val="0"/>
              </a:spcAft>
              <a:buNone/>
            </a:pPr>
            <a:r>
              <a:rPr b="1" lang="es" sz="1800">
                <a:solidFill>
                  <a:srgbClr val="172B4D"/>
                </a:solidFill>
              </a:rPr>
              <a:t>Filtros de búsqueda (Search Filters)</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s">
                <a:solidFill>
                  <a:schemeClr val="dk1"/>
                </a:solidFill>
              </a:rPr>
              <a:t>En una operación de búsqueda estándar, un usuario especifica su consulta completa antes de iniciar la operación. Si los resultados no son satisfactorios, el usuario comienza de nuevo con una consulta (ligeramente) alterada.</a:t>
            </a:r>
            <a:endParaRPr>
              <a:solidFill>
                <a:schemeClr val="dk1"/>
              </a:solidFill>
            </a:endParaRPr>
          </a:p>
          <a:p>
            <a:pPr indent="0" lvl="0" marL="0" rtl="0">
              <a:lnSpc>
                <a:spcPct val="115000"/>
              </a:lnSpc>
              <a:spcBef>
                <a:spcPts val="0"/>
              </a:spcBef>
              <a:spcAft>
                <a:spcPts val="0"/>
              </a:spcAft>
              <a:buNone/>
            </a:pPr>
            <a:r>
              <a:t/>
            </a:r>
            <a:endParaRPr sz="1200">
              <a:solidFill>
                <a:schemeClr val="dk1"/>
              </a:solidFill>
            </a:endParaRPr>
          </a:p>
          <a:p>
            <a:pPr indent="0" lvl="0" marL="0" rtl="0">
              <a:lnSpc>
                <a:spcPct val="115000"/>
              </a:lnSpc>
              <a:spcBef>
                <a:spcPts val="0"/>
              </a:spcBef>
              <a:spcAft>
                <a:spcPts val="0"/>
              </a:spcAft>
              <a:buNone/>
            </a:pPr>
            <a:r>
              <a:rPr b="1" lang="es" sz="1200">
                <a:solidFill>
                  <a:schemeClr val="dk1"/>
                </a:solidFill>
              </a:rPr>
              <a:t>Filtros de búsqueda</a:t>
            </a:r>
            <a:r>
              <a:rPr b="1" lang="es" sz="1200">
                <a:solidFill>
                  <a:schemeClr val="dk1"/>
                </a:solidFill>
              </a:rPr>
              <a:t> por defecto</a:t>
            </a:r>
            <a:endParaRPr b="1" sz="1200">
              <a:solidFill>
                <a:schemeClr val="dk1"/>
              </a:solidFill>
            </a:endParaRPr>
          </a:p>
          <a:p>
            <a:pPr indent="1371600" lvl="0" marL="0" rtl="0">
              <a:lnSpc>
                <a:spcPct val="115000"/>
              </a:lnSpc>
              <a:spcBef>
                <a:spcPts val="0"/>
              </a:spcBef>
              <a:spcAft>
                <a:spcPts val="0"/>
              </a:spcAft>
              <a:buNone/>
            </a:pPr>
            <a:r>
              <a:t/>
            </a:r>
            <a:endParaRPr sz="1200">
              <a:solidFill>
                <a:schemeClr val="dk1"/>
              </a:solidFill>
            </a:endParaRPr>
          </a:p>
          <a:p>
            <a:pPr indent="0" lvl="0" marL="0" rtl="0">
              <a:lnSpc>
                <a:spcPct val="150000"/>
              </a:lnSpc>
              <a:spcBef>
                <a:spcPts val="2300"/>
              </a:spcBef>
              <a:spcAft>
                <a:spcPts val="0"/>
              </a:spcAft>
              <a:buNone/>
            </a:pPr>
            <a:r>
              <a:t/>
            </a:r>
            <a:endParaRPr b="1" sz="1200">
              <a:solidFill>
                <a:srgbClr val="172B4D"/>
              </a:solidFill>
            </a:endParaRPr>
          </a:p>
          <a:p>
            <a:pPr indent="0" lvl="0" marL="457200" marR="0" rtl="0" algn="l">
              <a:spcBef>
                <a:spcPts val="0"/>
              </a:spcBef>
              <a:spcAft>
                <a:spcPts val="0"/>
              </a:spcAft>
              <a:buNone/>
            </a:pPr>
            <a:r>
              <a:t/>
            </a:r>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
        <p:nvSpPr>
          <p:cNvPr id="1023" name="Google Shape;1023;p127"/>
          <p:cNvSpPr txBox="1"/>
          <p:nvPr/>
        </p:nvSpPr>
        <p:spPr>
          <a:xfrm>
            <a:off x="5143500" y="6391500"/>
            <a:ext cx="4000500" cy="466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rPr>
              <a:t>https://wiki.duraspace.org/display/DSDOC6x/Discovery</a:t>
            </a:r>
            <a:endParaRPr>
              <a:solidFill>
                <a:srgbClr val="FFFFFF"/>
              </a:solidFill>
            </a:endParaRPr>
          </a:p>
        </p:txBody>
      </p:sp>
      <p:graphicFrame>
        <p:nvGraphicFramePr>
          <p:cNvPr id="1024" name="Google Shape;1024;p127"/>
          <p:cNvGraphicFramePr/>
          <p:nvPr/>
        </p:nvGraphicFramePr>
        <p:xfrm>
          <a:off x="686175" y="3123375"/>
          <a:ext cx="3000000" cy="3000000"/>
        </p:xfrm>
        <a:graphic>
          <a:graphicData uri="http://schemas.openxmlformats.org/drawingml/2006/table">
            <a:tbl>
              <a:tblPr>
                <a:noFill/>
                <a:tableStyleId>{42EF0FBD-8048-425A-BACF-25B9D7E7969B}</a:tableStyleId>
              </a:tblPr>
              <a:tblGrid>
                <a:gridCol w="3010025"/>
              </a:tblGrid>
              <a:tr h="514450">
                <a:tc>
                  <a:txBody>
                    <a:bodyPr>
                      <a:noAutofit/>
                    </a:bodyPr>
                    <a:lstStyle/>
                    <a:p>
                      <a:pPr indent="0" lvl="0" marL="0" rtl="0">
                        <a:lnSpc>
                          <a:spcPct val="142857"/>
                        </a:lnSpc>
                        <a:spcBef>
                          <a:spcPts val="0"/>
                        </a:spcBef>
                        <a:spcAft>
                          <a:spcPts val="0"/>
                        </a:spcAft>
                        <a:buNone/>
                      </a:pPr>
                      <a:r>
                        <a:rPr lang="es" sz="1200">
                          <a:highlight>
                            <a:srgbClr val="FFFFFF"/>
                          </a:highlight>
                        </a:rPr>
                        <a:t>Autor</a:t>
                      </a:r>
                      <a:r>
                        <a:rPr lang="es" sz="1200">
                          <a:highlight>
                            <a:srgbClr val="FFFFFF"/>
                          </a:highlight>
                        </a:rPr>
                        <a:t> (dc.creator, dc.contributor.author)</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4450">
                <a:tc>
                  <a:txBody>
                    <a:bodyPr>
                      <a:noAutofit/>
                    </a:bodyPr>
                    <a:lstStyle/>
                    <a:p>
                      <a:pPr indent="0" lvl="0" marL="0" rtl="0">
                        <a:lnSpc>
                          <a:spcPct val="142857"/>
                        </a:lnSpc>
                        <a:spcBef>
                          <a:spcPts val="0"/>
                        </a:spcBef>
                        <a:spcAft>
                          <a:spcPts val="0"/>
                        </a:spcAft>
                        <a:buNone/>
                      </a:pPr>
                      <a:r>
                        <a:rPr lang="es" sz="1200">
                          <a:highlight>
                            <a:srgbClr val="FFFFFF"/>
                          </a:highlight>
                        </a:rPr>
                        <a:t>Materia (dc.subject.*)</a:t>
                      </a:r>
                      <a:endParaRPr sz="1200">
                        <a:highlight>
                          <a:srgbClr val="FFFFFF"/>
                        </a:highlight>
                      </a:endParaRPr>
                    </a:p>
                  </a:txBody>
                  <a:tcPr marT="91425" marB="91425"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4450">
                <a:tc>
                  <a:txBody>
                    <a:bodyPr>
                      <a:noAutofit/>
                    </a:bodyPr>
                    <a:lstStyle/>
                    <a:p>
                      <a:pPr indent="0" lvl="0" marL="0" rtl="0">
                        <a:lnSpc>
                          <a:spcPct val="142857"/>
                        </a:lnSpc>
                        <a:spcBef>
                          <a:spcPts val="0"/>
                        </a:spcBef>
                        <a:spcAft>
                          <a:spcPts val="0"/>
                        </a:spcAft>
                        <a:buNone/>
                      </a:pPr>
                      <a:r>
                        <a:rPr lang="es" sz="1200">
                          <a:highlight>
                            <a:srgbClr val="FFFFFF"/>
                          </a:highlight>
                        </a:rPr>
                        <a:t>Fecha (dc.date.issued)</a:t>
                      </a:r>
                      <a:endParaRPr sz="1200">
                        <a:highlight>
                          <a:srgbClr val="FFFFFF"/>
                        </a:highlight>
                      </a:endParaRPr>
                    </a:p>
                  </a:txBody>
                  <a:tcPr marT="91425" marB="91425"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4450">
                <a:tc>
                  <a:txBody>
                    <a:bodyPr>
                      <a:noAutofit/>
                    </a:bodyPr>
                    <a:lstStyle/>
                    <a:p>
                      <a:pPr indent="0" lvl="0" marL="0" rtl="0">
                        <a:lnSpc>
                          <a:spcPct val="142857"/>
                        </a:lnSpc>
                        <a:spcBef>
                          <a:spcPts val="0"/>
                        </a:spcBef>
                        <a:spcAft>
                          <a:spcPts val="0"/>
                        </a:spcAft>
                        <a:buNone/>
                      </a:pPr>
                      <a:r>
                        <a:rPr lang="es" sz="1200">
                          <a:highlight>
                            <a:srgbClr val="FFFFFF"/>
                          </a:highlight>
                        </a:rPr>
                        <a:t>ContentInOriginalBundle</a:t>
                      </a:r>
                      <a:endParaRPr sz="1200">
                        <a:highlight>
                          <a:srgbClr val="FFFFFF"/>
                        </a:highlight>
                      </a:endParaRPr>
                    </a:p>
                  </a:txBody>
                  <a:tcPr marT="91425" marB="91425"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4450">
                <a:tc>
                  <a:txBody>
                    <a:bodyPr>
                      <a:noAutofit/>
                    </a:bodyPr>
                    <a:lstStyle/>
                    <a:p>
                      <a:pPr indent="0" lvl="0" marL="0" rtl="0">
                        <a:lnSpc>
                          <a:spcPct val="142857"/>
                        </a:lnSpc>
                        <a:spcBef>
                          <a:spcPts val="0"/>
                        </a:spcBef>
                        <a:spcAft>
                          <a:spcPts val="0"/>
                        </a:spcAft>
                        <a:buNone/>
                      </a:pPr>
                      <a:r>
                        <a:rPr lang="es" sz="1200">
                          <a:highlight>
                            <a:srgbClr val="FFFFFF"/>
                          </a:highlight>
                        </a:rPr>
                        <a:t>FileNameInOriginalBundle</a:t>
                      </a:r>
                      <a:endParaRPr sz="1200">
                        <a:highlight>
                          <a:srgbClr val="FFFFFF"/>
                        </a:highlight>
                      </a:endParaRPr>
                    </a:p>
                  </a:txBody>
                  <a:tcPr marT="91425" marB="91425"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4450">
                <a:tc>
                  <a:txBody>
                    <a:bodyPr>
                      <a:noAutofit/>
                    </a:bodyPr>
                    <a:lstStyle/>
                    <a:p>
                      <a:pPr indent="0" lvl="0" marL="0" rtl="0">
                        <a:lnSpc>
                          <a:spcPct val="142857"/>
                        </a:lnSpc>
                        <a:spcBef>
                          <a:spcPts val="0"/>
                        </a:spcBef>
                        <a:spcAft>
                          <a:spcPts val="0"/>
                        </a:spcAft>
                        <a:buNone/>
                      </a:pPr>
                      <a:r>
                        <a:rPr lang="es" sz="1200">
                          <a:highlight>
                            <a:srgbClr val="FFFFFF"/>
                          </a:highlight>
                        </a:rPr>
                        <a:t>FileDescriptionInOriginalBundle</a:t>
                      </a:r>
                      <a:endParaRPr sz="1200">
                        <a:highlight>
                          <a:srgbClr val="FFFFFF"/>
                        </a:highlight>
                      </a:endParaRPr>
                    </a:p>
                  </a:txBody>
                  <a:tcPr marT="91425" marB="91425"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1025" name="Google Shape;1025;p127"/>
          <p:cNvPicPr preferRelativeResize="0"/>
          <p:nvPr/>
        </p:nvPicPr>
        <p:blipFill>
          <a:blip r:embed="rId3">
            <a:alphaModFix/>
          </a:blip>
          <a:stretch>
            <a:fillRect/>
          </a:stretch>
        </p:blipFill>
        <p:spPr>
          <a:xfrm>
            <a:off x="3867650" y="3532947"/>
            <a:ext cx="4874200" cy="20578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Google Shape;1030;p128"/>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Discovery, Search, y Browse</a:t>
            </a:r>
            <a:endParaRPr sz="1800"/>
          </a:p>
        </p:txBody>
      </p:sp>
      <p:sp>
        <p:nvSpPr>
          <p:cNvPr id="1031" name="Google Shape;1031;p128"/>
          <p:cNvSpPr/>
          <p:nvPr/>
        </p:nvSpPr>
        <p:spPr>
          <a:xfrm>
            <a:off x="648000" y="918730"/>
            <a:ext cx="7752600" cy="5244000"/>
          </a:xfrm>
          <a:prstGeom prst="rect">
            <a:avLst/>
          </a:prstGeom>
          <a:noFill/>
          <a:ln>
            <a:noFill/>
          </a:ln>
        </p:spPr>
        <p:txBody>
          <a:bodyPr anchorCtr="0" anchor="t" bIns="45000" lIns="90000" spcFirstLastPara="1" rIns="90000" wrap="square" tIns="45000">
            <a:noAutofit/>
          </a:bodyPr>
          <a:lstStyle/>
          <a:p>
            <a:pPr indent="0" lvl="0" marL="0" rtl="0">
              <a:lnSpc>
                <a:spcPct val="115000"/>
              </a:lnSpc>
              <a:spcBef>
                <a:spcPts val="0"/>
              </a:spcBef>
              <a:spcAft>
                <a:spcPts val="0"/>
              </a:spcAft>
              <a:buNone/>
            </a:pPr>
            <a:r>
              <a:t/>
            </a:r>
            <a:endParaRPr sz="1200">
              <a:solidFill>
                <a:schemeClr val="dk1"/>
              </a:solidFill>
            </a:endParaRPr>
          </a:p>
          <a:p>
            <a:pPr indent="1371600" lvl="0" marL="0" rtl="0">
              <a:lnSpc>
                <a:spcPct val="115000"/>
              </a:lnSpc>
              <a:spcBef>
                <a:spcPts val="0"/>
              </a:spcBef>
              <a:spcAft>
                <a:spcPts val="0"/>
              </a:spcAft>
              <a:buNone/>
            </a:pPr>
            <a:r>
              <a:t/>
            </a:r>
            <a:endParaRPr sz="1200">
              <a:solidFill>
                <a:schemeClr val="dk1"/>
              </a:solidFill>
            </a:endParaRPr>
          </a:p>
          <a:p>
            <a:pPr indent="0" lvl="0" marL="0" rtl="0">
              <a:lnSpc>
                <a:spcPct val="150000"/>
              </a:lnSpc>
              <a:spcBef>
                <a:spcPts val="2300"/>
              </a:spcBef>
              <a:spcAft>
                <a:spcPts val="0"/>
              </a:spcAft>
              <a:buNone/>
            </a:pPr>
            <a:r>
              <a:t/>
            </a:r>
            <a:endParaRPr b="1" sz="1200">
              <a:solidFill>
                <a:srgbClr val="172B4D"/>
              </a:solidFill>
            </a:endParaRPr>
          </a:p>
          <a:p>
            <a:pPr indent="0" lvl="0" marL="457200" marR="0" rtl="0" algn="l">
              <a:spcBef>
                <a:spcPts val="0"/>
              </a:spcBef>
              <a:spcAft>
                <a:spcPts val="0"/>
              </a:spcAft>
              <a:buNone/>
            </a:pPr>
            <a:r>
              <a:t/>
            </a:r>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
        <p:nvSpPr>
          <p:cNvPr id="1032" name="Google Shape;1032;p128"/>
          <p:cNvSpPr txBox="1"/>
          <p:nvPr/>
        </p:nvSpPr>
        <p:spPr>
          <a:xfrm>
            <a:off x="5143500" y="6391500"/>
            <a:ext cx="4000500" cy="466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rPr>
              <a:t>https://wiki.duraspace.org/display/DSDOC6x/Discovery</a:t>
            </a:r>
            <a:endParaRPr>
              <a:solidFill>
                <a:srgbClr val="FFFFFF"/>
              </a:solidFill>
            </a:endParaRPr>
          </a:p>
        </p:txBody>
      </p:sp>
      <p:pic>
        <p:nvPicPr>
          <p:cNvPr id="1033" name="Google Shape;1033;p128"/>
          <p:cNvPicPr preferRelativeResize="0"/>
          <p:nvPr/>
        </p:nvPicPr>
        <p:blipFill rotWithShape="1">
          <a:blip r:embed="rId3">
            <a:alphaModFix/>
          </a:blip>
          <a:srcRect b="0" l="0" r="0" t="0"/>
          <a:stretch/>
        </p:blipFill>
        <p:spPr>
          <a:xfrm>
            <a:off x="8064360" y="72360"/>
            <a:ext cx="430920" cy="430920"/>
          </a:xfrm>
          <a:prstGeom prst="rect">
            <a:avLst/>
          </a:prstGeom>
          <a:noFill/>
          <a:ln>
            <a:noFill/>
          </a:ln>
        </p:spPr>
      </p:pic>
      <p:sp>
        <p:nvSpPr>
          <p:cNvPr id="1034" name="Google Shape;1034;p128"/>
          <p:cNvSpPr/>
          <p:nvPr/>
        </p:nvSpPr>
        <p:spPr>
          <a:xfrm>
            <a:off x="495000" y="984388"/>
            <a:ext cx="7905600" cy="4926000"/>
          </a:xfrm>
          <a:prstGeom prst="rect">
            <a:avLst/>
          </a:prstGeom>
          <a:noFill/>
          <a:ln>
            <a:noFill/>
          </a:ln>
        </p:spPr>
        <p:txBody>
          <a:bodyPr anchorCtr="0" anchor="t" bIns="45000" lIns="90000" spcFirstLastPara="1" rIns="90000" wrap="square" tIns="45000">
            <a:noAutofit/>
          </a:bodyPr>
          <a:lstStyle/>
          <a:p>
            <a:pPr indent="0" lvl="0" marL="0" rtl="0">
              <a:spcBef>
                <a:spcPts val="0"/>
              </a:spcBef>
              <a:spcAft>
                <a:spcPts val="0"/>
              </a:spcAft>
              <a:buNone/>
            </a:pPr>
            <a:r>
              <a:rPr b="1" lang="es" sz="1800">
                <a:solidFill>
                  <a:schemeClr val="dk1"/>
                </a:solidFill>
              </a:rPr>
              <a:t>Añadiendo Sidebar Facets y Filtros personalizados</a:t>
            </a:r>
            <a:endParaRPr b="1" sz="1800">
              <a:solidFill>
                <a:schemeClr val="dk1"/>
              </a:solidFill>
            </a:endParaRPr>
          </a:p>
          <a:p>
            <a:pPr indent="0" lvl="0" marL="0" rtl="0">
              <a:spcBef>
                <a:spcPts val="0"/>
              </a:spcBef>
              <a:spcAft>
                <a:spcPts val="0"/>
              </a:spcAft>
              <a:buNone/>
            </a:pPr>
            <a:r>
              <a:t/>
            </a:r>
            <a:endParaRPr b="1" sz="1000">
              <a:solidFill>
                <a:schemeClr val="dk1"/>
              </a:solidFill>
            </a:endParaRPr>
          </a:p>
          <a:p>
            <a:pPr indent="-317500" lvl="0" marL="457200" rtl="0">
              <a:spcBef>
                <a:spcPts val="0"/>
              </a:spcBef>
              <a:spcAft>
                <a:spcPts val="0"/>
              </a:spcAft>
              <a:buClr>
                <a:schemeClr val="dk1"/>
              </a:buClr>
              <a:buSzPts val="1400"/>
              <a:buChar char="●"/>
            </a:pPr>
            <a:r>
              <a:rPr b="1" lang="es">
                <a:solidFill>
                  <a:schemeClr val="dk1"/>
                </a:solidFill>
              </a:rPr>
              <a:t>Objectivo: Añadir nuevo Filtro y Faceta Type (dc.type)</a:t>
            </a:r>
            <a:endParaRPr b="1">
              <a:solidFill>
                <a:schemeClr val="dk1"/>
              </a:solidFill>
            </a:endParaRPr>
          </a:p>
          <a:p>
            <a:pPr indent="0" lvl="0" marL="0" marR="0" rtl="0" algn="l">
              <a:spcBef>
                <a:spcPts val="0"/>
              </a:spcBef>
              <a:spcAft>
                <a:spcPts val="0"/>
              </a:spcAft>
              <a:buNone/>
            </a:pPr>
            <a:r>
              <a:t/>
            </a:r>
            <a:endParaRPr b="1" sz="1200"/>
          </a:p>
          <a:p>
            <a:pPr indent="0" lvl="0" marL="0" marR="0" rtl="0" algn="l">
              <a:spcBef>
                <a:spcPts val="0"/>
              </a:spcBef>
              <a:spcAft>
                <a:spcPts val="0"/>
              </a:spcAft>
              <a:buNone/>
            </a:pPr>
            <a:r>
              <a:rPr lang="es">
                <a:latin typeface="Arial"/>
                <a:ea typeface="Arial"/>
                <a:cs typeface="Arial"/>
                <a:sym typeface="Arial"/>
              </a:rPr>
              <a:t>Para </a:t>
            </a:r>
            <a:r>
              <a:rPr lang="es"/>
              <a:t>añadir o modificar las Facetas</a:t>
            </a:r>
            <a:r>
              <a:rPr lang="es">
                <a:latin typeface="Arial"/>
                <a:ea typeface="Arial"/>
                <a:cs typeface="Arial"/>
                <a:sym typeface="Arial"/>
              </a:rPr>
              <a:t>, debemos </a:t>
            </a:r>
            <a:r>
              <a:rPr lang="es"/>
              <a:t>modificar el siguiente fichero:</a:t>
            </a:r>
            <a:endParaRPr>
              <a:latin typeface="Arial"/>
              <a:ea typeface="Arial"/>
              <a:cs typeface="Arial"/>
              <a:sym typeface="Arial"/>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s" sz="1200">
                <a:solidFill>
                  <a:srgbClr val="FF9900"/>
                </a:solidFill>
              </a:rPr>
              <a:t>[dspace-source]</a:t>
            </a:r>
            <a:r>
              <a:rPr lang="es" sz="1200">
                <a:solidFill>
                  <a:srgbClr val="FF9900"/>
                </a:solidFill>
                <a:latin typeface="Arial"/>
                <a:ea typeface="Arial"/>
                <a:cs typeface="Arial"/>
                <a:sym typeface="Arial"/>
              </a:rPr>
              <a:t> </a:t>
            </a:r>
            <a:r>
              <a:rPr lang="es" sz="1200">
                <a:solidFill>
                  <a:srgbClr val="FF9900"/>
                </a:solidFill>
              </a:rPr>
              <a:t>/ dspace / config / spring / api / discovery.xml</a:t>
            </a:r>
            <a:endParaRPr sz="1200">
              <a:solidFill>
                <a:srgbClr val="FF9900"/>
              </a:solidFill>
            </a:endParaRPr>
          </a:p>
          <a:p>
            <a:pPr indent="0" lvl="0" marL="0" marR="0" rtl="0" algn="l">
              <a:spcBef>
                <a:spcPts val="0"/>
              </a:spcBef>
              <a:spcAft>
                <a:spcPts val="0"/>
              </a:spcAft>
              <a:buNone/>
            </a:pPr>
            <a:r>
              <a:t/>
            </a:r>
            <a:endParaRPr sz="1200">
              <a:solidFill>
                <a:srgbClr val="FF9900"/>
              </a:solidFill>
            </a:endParaRPr>
          </a:p>
          <a:p>
            <a:pPr indent="0" lvl="0" marL="0" rtl="0">
              <a:spcBef>
                <a:spcPts val="0"/>
              </a:spcBef>
              <a:spcAft>
                <a:spcPts val="0"/>
              </a:spcAft>
              <a:buNone/>
            </a:pPr>
            <a:r>
              <a:rPr lang="es">
                <a:solidFill>
                  <a:schemeClr val="dk1"/>
                </a:solidFill>
              </a:rPr>
              <a:t>1- Buscamos los nodos property name "</a:t>
            </a:r>
            <a:r>
              <a:rPr b="1" lang="es">
                <a:solidFill>
                  <a:schemeClr val="dk1"/>
                </a:solidFill>
              </a:rPr>
              <a:t>sidebarFacets</a:t>
            </a:r>
            <a:r>
              <a:rPr lang="es">
                <a:solidFill>
                  <a:schemeClr val="dk1"/>
                </a:solidFill>
              </a:rPr>
              <a:t>" y “</a:t>
            </a:r>
            <a:r>
              <a:rPr b="1" lang="es">
                <a:solidFill>
                  <a:schemeClr val="dk1"/>
                </a:solidFill>
              </a:rPr>
              <a:t>searchFilters</a:t>
            </a:r>
            <a:r>
              <a:rPr lang="es">
                <a:solidFill>
                  <a:schemeClr val="dk1"/>
                </a:solidFill>
              </a:rPr>
              <a:t>” en los </a:t>
            </a:r>
            <a:r>
              <a:rPr lang="es">
                <a:solidFill>
                  <a:srgbClr val="2A7886"/>
                </a:solidFill>
              </a:rPr>
              <a:t>bean id="</a:t>
            </a:r>
            <a:r>
              <a:rPr b="1" lang="es">
                <a:solidFill>
                  <a:srgbClr val="2A7886"/>
                </a:solidFill>
              </a:rPr>
              <a:t>defaultConfiguration</a:t>
            </a:r>
            <a:r>
              <a:rPr lang="es">
                <a:solidFill>
                  <a:srgbClr val="2A7886"/>
                </a:solidFill>
              </a:rPr>
              <a:t>"</a:t>
            </a:r>
            <a:r>
              <a:rPr lang="es">
                <a:solidFill>
                  <a:schemeClr val="dk1"/>
                </a:solidFill>
              </a:rPr>
              <a:t> y </a:t>
            </a:r>
            <a:r>
              <a:rPr lang="es">
                <a:solidFill>
                  <a:srgbClr val="2A7886"/>
                </a:solidFill>
              </a:rPr>
              <a:t>“</a:t>
            </a:r>
            <a:r>
              <a:rPr b="1" lang="es">
                <a:solidFill>
                  <a:srgbClr val="2A7886"/>
                </a:solidFill>
              </a:rPr>
              <a:t>homepageConfiguration</a:t>
            </a:r>
            <a:r>
              <a:rPr lang="es">
                <a:solidFill>
                  <a:srgbClr val="2A7886"/>
                </a:solidFill>
              </a:rPr>
              <a:t>”</a:t>
            </a:r>
            <a:r>
              <a:rPr lang="es">
                <a:solidFill>
                  <a:schemeClr val="dk1"/>
                </a:solidFill>
              </a:rPr>
              <a:t> y añadimos una nueva referencia al bean searchFilterType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rtl="0">
              <a:spcBef>
                <a:spcPts val="0"/>
              </a:spcBef>
              <a:spcAft>
                <a:spcPts val="0"/>
              </a:spcAft>
              <a:buNone/>
            </a:pPr>
            <a:r>
              <a:t/>
            </a:r>
            <a:endParaRPr sz="1200">
              <a:solidFill>
                <a:schemeClr val="dk1"/>
              </a:solidFill>
            </a:endParaRPr>
          </a:p>
          <a:p>
            <a:pPr indent="0" lvl="0" marL="0" rtl="0">
              <a:spcBef>
                <a:spcPts val="0"/>
              </a:spcBef>
              <a:spcAft>
                <a:spcPts val="0"/>
              </a:spcAft>
              <a:buNone/>
            </a:pPr>
            <a:r>
              <a:t/>
            </a:r>
            <a:endParaRPr sz="12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marR="0" rtl="0" algn="l">
              <a:spcBef>
                <a:spcPts val="0"/>
              </a:spcBef>
              <a:spcAft>
                <a:spcPts val="0"/>
              </a:spcAft>
              <a:buNone/>
            </a:pPr>
            <a:r>
              <a:t/>
            </a:r>
            <a:endParaRPr sz="10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
        <p:nvSpPr>
          <p:cNvPr id="1035" name="Google Shape;1035;p128"/>
          <p:cNvSpPr txBox="1"/>
          <p:nvPr/>
        </p:nvSpPr>
        <p:spPr>
          <a:xfrm>
            <a:off x="2038200" y="3457575"/>
            <a:ext cx="4972200" cy="28005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chemeClr val="dk1"/>
                </a:solidFill>
              </a:rPr>
              <a:t>       &lt;property name="sidebarFacets"&gt;</a:t>
            </a:r>
            <a:br>
              <a:rPr lang="es" sz="1200">
                <a:solidFill>
                  <a:schemeClr val="dk1"/>
                </a:solidFill>
              </a:rPr>
            </a:br>
            <a:r>
              <a:rPr lang="es" sz="1200">
                <a:solidFill>
                  <a:schemeClr val="dk1"/>
                </a:solidFill>
              </a:rPr>
              <a:t>            &lt;list&gt;</a:t>
            </a:r>
            <a:br>
              <a:rPr lang="es" sz="1200">
                <a:solidFill>
                  <a:schemeClr val="dk1"/>
                </a:solidFill>
              </a:rPr>
            </a:br>
            <a:r>
              <a:rPr lang="es" sz="1200">
                <a:solidFill>
                  <a:schemeClr val="dk1"/>
                </a:solidFill>
              </a:rPr>
              <a:t>	    ...</a:t>
            </a:r>
            <a:endParaRPr sz="1200">
              <a:solidFill>
                <a:schemeClr val="dk1"/>
              </a:solidFill>
            </a:endParaRPr>
          </a:p>
          <a:p>
            <a:pPr indent="0" lvl="0" marL="0" rtl="0">
              <a:spcBef>
                <a:spcPts val="0"/>
              </a:spcBef>
              <a:spcAft>
                <a:spcPts val="0"/>
              </a:spcAft>
              <a:buNone/>
            </a:pPr>
            <a:r>
              <a:rPr lang="es" sz="1200">
                <a:solidFill>
                  <a:schemeClr val="dk1"/>
                </a:solidFill>
              </a:rPr>
              <a:t>	     &lt;ref bean="searchFilterContentInOriginalBundle"/&gt;</a:t>
            </a:r>
            <a:endParaRPr sz="1200">
              <a:solidFill>
                <a:schemeClr val="dk1"/>
              </a:solidFill>
            </a:endParaRPr>
          </a:p>
          <a:p>
            <a:pPr indent="0" lvl="0" marL="0" rtl="0">
              <a:spcBef>
                <a:spcPts val="0"/>
              </a:spcBef>
              <a:spcAft>
                <a:spcPts val="0"/>
              </a:spcAft>
              <a:buClr>
                <a:schemeClr val="dk1"/>
              </a:buClr>
              <a:buSzPts val="1100"/>
              <a:buFont typeface="Arial"/>
              <a:buNone/>
            </a:pPr>
            <a:r>
              <a:rPr lang="es" sz="1200">
                <a:solidFill>
                  <a:schemeClr val="dk1"/>
                </a:solidFill>
              </a:rPr>
              <a:t>                </a:t>
            </a:r>
            <a:r>
              <a:rPr b="1" lang="es" sz="1200">
                <a:solidFill>
                  <a:schemeClr val="dk1"/>
                </a:solidFill>
              </a:rPr>
              <a:t>&lt;ref bean="searchFilterType" /&gt;</a:t>
            </a:r>
            <a:endParaRPr sz="1200">
              <a:solidFill>
                <a:schemeClr val="dk1"/>
              </a:solidFill>
            </a:endParaRPr>
          </a:p>
          <a:p>
            <a:pPr indent="0" lvl="0" marL="0" rtl="0">
              <a:spcBef>
                <a:spcPts val="0"/>
              </a:spcBef>
              <a:spcAft>
                <a:spcPts val="0"/>
              </a:spcAft>
              <a:buNone/>
            </a:pPr>
            <a:r>
              <a:rPr lang="es" sz="1200">
                <a:solidFill>
                  <a:schemeClr val="dk1"/>
                </a:solidFill>
              </a:rPr>
              <a:t>            &lt;/list&gt;</a:t>
            </a:r>
            <a:br>
              <a:rPr lang="es" sz="1200">
                <a:solidFill>
                  <a:schemeClr val="dk1"/>
                </a:solidFill>
              </a:rPr>
            </a:br>
            <a:r>
              <a:rPr lang="es" sz="1200">
                <a:solidFill>
                  <a:schemeClr val="dk1"/>
                </a:solidFill>
              </a:rPr>
              <a:t>        &lt;/property&gt;</a:t>
            </a:r>
            <a:endParaRPr sz="1200">
              <a:solidFill>
                <a:schemeClr val="dk1"/>
              </a:solidFill>
            </a:endParaRPr>
          </a:p>
          <a:p>
            <a:pPr indent="0" lvl="0" marL="457200" rtl="0">
              <a:spcBef>
                <a:spcPts val="0"/>
              </a:spcBef>
              <a:spcAft>
                <a:spcPts val="0"/>
              </a:spcAft>
              <a:buNone/>
            </a:pPr>
            <a:r>
              <a:rPr lang="es" sz="1200">
                <a:solidFill>
                  <a:schemeClr val="dk1"/>
                </a:solidFill>
              </a:rPr>
              <a:t>....</a:t>
            </a:r>
            <a:endParaRPr sz="1200">
              <a:solidFill>
                <a:schemeClr val="dk1"/>
              </a:solidFill>
            </a:endParaRPr>
          </a:p>
          <a:p>
            <a:pPr indent="0" lvl="0" marL="0" rtl="0">
              <a:spcBef>
                <a:spcPts val="0"/>
              </a:spcBef>
              <a:spcAft>
                <a:spcPts val="0"/>
              </a:spcAft>
              <a:buNone/>
            </a:pPr>
            <a:r>
              <a:rPr lang="es" sz="1200">
                <a:solidFill>
                  <a:schemeClr val="dk1"/>
                </a:solidFill>
              </a:rPr>
              <a:t>        </a:t>
            </a:r>
            <a:r>
              <a:rPr lang="es" sz="1200">
                <a:solidFill>
                  <a:schemeClr val="dk1"/>
                </a:solidFill>
              </a:rPr>
              <a:t>&lt;property name="searchFilters"&gt;</a:t>
            </a:r>
            <a:br>
              <a:rPr lang="es" sz="1200">
                <a:solidFill>
                  <a:schemeClr val="dk1"/>
                </a:solidFill>
              </a:rPr>
            </a:br>
            <a:r>
              <a:rPr lang="es" sz="1200">
                <a:solidFill>
                  <a:schemeClr val="dk1"/>
                </a:solidFill>
              </a:rPr>
              <a:t>            &lt;list&gt;</a:t>
            </a:r>
            <a:br>
              <a:rPr lang="es" sz="1200">
                <a:solidFill>
                  <a:schemeClr val="dk1"/>
                </a:solidFill>
              </a:rPr>
            </a:br>
            <a:r>
              <a:rPr lang="es" sz="1200">
                <a:solidFill>
                  <a:schemeClr val="dk1"/>
                </a:solidFill>
              </a:rPr>
              <a:t>	      ...</a:t>
            </a:r>
            <a:br>
              <a:rPr lang="es" sz="1200">
                <a:solidFill>
                  <a:schemeClr val="dk1"/>
                </a:solidFill>
              </a:rPr>
            </a:br>
            <a:r>
              <a:rPr lang="es" sz="1200">
                <a:solidFill>
                  <a:schemeClr val="dk1"/>
                </a:solidFill>
              </a:rPr>
              <a:t>                &lt;ref bean="searchFilterFileNameInOriginalBundle" /&gt;</a:t>
            </a:r>
            <a:br>
              <a:rPr lang="es" sz="1200">
                <a:solidFill>
                  <a:schemeClr val="dk1"/>
                </a:solidFill>
              </a:rPr>
            </a:br>
            <a:r>
              <a:rPr lang="es" sz="1200">
                <a:solidFill>
                  <a:schemeClr val="dk1"/>
                </a:solidFill>
              </a:rPr>
              <a:t>                </a:t>
            </a:r>
            <a:r>
              <a:rPr b="1" lang="es" sz="1200">
                <a:solidFill>
                  <a:schemeClr val="dk1"/>
                </a:solidFill>
              </a:rPr>
              <a:t>&lt;ref bean="searchFilterType" /&gt;</a:t>
            </a:r>
            <a:br>
              <a:rPr lang="es" sz="1200">
                <a:solidFill>
                  <a:schemeClr val="dk1"/>
                </a:solidFill>
              </a:rPr>
            </a:br>
            <a:r>
              <a:rPr lang="es" sz="1200">
                <a:solidFill>
                  <a:schemeClr val="dk1"/>
                </a:solidFill>
              </a:rPr>
              <a:t>            &lt;/list&gt;</a:t>
            </a:r>
            <a:br>
              <a:rPr lang="es" sz="1200">
                <a:solidFill>
                  <a:schemeClr val="dk1"/>
                </a:solidFill>
              </a:rPr>
            </a:br>
            <a:r>
              <a:rPr lang="es" sz="1200">
                <a:solidFill>
                  <a:schemeClr val="dk1"/>
                </a:solidFill>
              </a:rPr>
              <a:t>        &lt;/property&gt;</a:t>
            </a:r>
            <a:endParaRPr sz="1200">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9" name="Shape 1039"/>
        <p:cNvGrpSpPr/>
        <p:nvPr/>
      </p:nvGrpSpPr>
      <p:grpSpPr>
        <a:xfrm>
          <a:off x="0" y="0"/>
          <a:ext cx="0" cy="0"/>
          <a:chOff x="0" y="0"/>
          <a:chExt cx="0" cy="0"/>
        </a:xfrm>
      </p:grpSpPr>
      <p:sp>
        <p:nvSpPr>
          <p:cNvPr id="1040" name="Google Shape;1040;p129"/>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Discovery, Search, y Browse</a:t>
            </a:r>
            <a:endParaRPr sz="1800"/>
          </a:p>
        </p:txBody>
      </p:sp>
      <p:sp>
        <p:nvSpPr>
          <p:cNvPr id="1041" name="Google Shape;1041;p129"/>
          <p:cNvSpPr/>
          <p:nvPr/>
        </p:nvSpPr>
        <p:spPr>
          <a:xfrm>
            <a:off x="648000" y="918730"/>
            <a:ext cx="7752600" cy="5244000"/>
          </a:xfrm>
          <a:prstGeom prst="rect">
            <a:avLst/>
          </a:prstGeom>
          <a:noFill/>
          <a:ln>
            <a:noFill/>
          </a:ln>
        </p:spPr>
        <p:txBody>
          <a:bodyPr anchorCtr="0" anchor="t" bIns="45000" lIns="90000" spcFirstLastPara="1" rIns="90000" wrap="square" tIns="45000">
            <a:noAutofit/>
          </a:bodyPr>
          <a:lstStyle/>
          <a:p>
            <a:pPr indent="0" lvl="0" marL="0" rtl="0">
              <a:lnSpc>
                <a:spcPct val="115000"/>
              </a:lnSpc>
              <a:spcBef>
                <a:spcPts val="0"/>
              </a:spcBef>
              <a:spcAft>
                <a:spcPts val="0"/>
              </a:spcAft>
              <a:buNone/>
            </a:pPr>
            <a:r>
              <a:t/>
            </a:r>
            <a:endParaRPr sz="1200">
              <a:solidFill>
                <a:schemeClr val="dk1"/>
              </a:solidFill>
            </a:endParaRPr>
          </a:p>
          <a:p>
            <a:pPr indent="1371600" lvl="0" marL="0" rtl="0">
              <a:lnSpc>
                <a:spcPct val="115000"/>
              </a:lnSpc>
              <a:spcBef>
                <a:spcPts val="0"/>
              </a:spcBef>
              <a:spcAft>
                <a:spcPts val="0"/>
              </a:spcAft>
              <a:buNone/>
            </a:pPr>
            <a:r>
              <a:t/>
            </a:r>
            <a:endParaRPr sz="1200">
              <a:solidFill>
                <a:schemeClr val="dk1"/>
              </a:solidFill>
            </a:endParaRPr>
          </a:p>
          <a:p>
            <a:pPr indent="0" lvl="0" marL="0" rtl="0">
              <a:lnSpc>
                <a:spcPct val="150000"/>
              </a:lnSpc>
              <a:spcBef>
                <a:spcPts val="2300"/>
              </a:spcBef>
              <a:spcAft>
                <a:spcPts val="0"/>
              </a:spcAft>
              <a:buNone/>
            </a:pPr>
            <a:r>
              <a:t/>
            </a:r>
            <a:endParaRPr b="1" sz="1200">
              <a:solidFill>
                <a:srgbClr val="172B4D"/>
              </a:solidFill>
            </a:endParaRPr>
          </a:p>
          <a:p>
            <a:pPr indent="0" lvl="0" marL="457200" marR="0" rtl="0" algn="l">
              <a:spcBef>
                <a:spcPts val="0"/>
              </a:spcBef>
              <a:spcAft>
                <a:spcPts val="0"/>
              </a:spcAft>
              <a:buNone/>
            </a:pPr>
            <a:r>
              <a:t/>
            </a:r>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
        <p:nvSpPr>
          <p:cNvPr id="1042" name="Google Shape;1042;p129"/>
          <p:cNvSpPr txBox="1"/>
          <p:nvPr/>
        </p:nvSpPr>
        <p:spPr>
          <a:xfrm>
            <a:off x="5143500" y="6391500"/>
            <a:ext cx="4000500" cy="466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rPr>
              <a:t>https://wiki.duraspace.org/display/DSDOC6x/Discovery</a:t>
            </a:r>
            <a:endParaRPr>
              <a:solidFill>
                <a:srgbClr val="FFFFFF"/>
              </a:solidFill>
            </a:endParaRPr>
          </a:p>
        </p:txBody>
      </p:sp>
      <p:pic>
        <p:nvPicPr>
          <p:cNvPr id="1043" name="Google Shape;1043;p129"/>
          <p:cNvPicPr preferRelativeResize="0"/>
          <p:nvPr/>
        </p:nvPicPr>
        <p:blipFill rotWithShape="1">
          <a:blip r:embed="rId3">
            <a:alphaModFix/>
          </a:blip>
          <a:srcRect b="0" l="0" r="0" t="0"/>
          <a:stretch/>
        </p:blipFill>
        <p:spPr>
          <a:xfrm>
            <a:off x="8064360" y="72360"/>
            <a:ext cx="430920" cy="430920"/>
          </a:xfrm>
          <a:prstGeom prst="rect">
            <a:avLst/>
          </a:prstGeom>
          <a:noFill/>
          <a:ln>
            <a:noFill/>
          </a:ln>
        </p:spPr>
      </p:pic>
      <p:sp>
        <p:nvSpPr>
          <p:cNvPr id="1044" name="Google Shape;1044;p129"/>
          <p:cNvSpPr/>
          <p:nvPr/>
        </p:nvSpPr>
        <p:spPr>
          <a:xfrm>
            <a:off x="495000" y="984388"/>
            <a:ext cx="7905600" cy="4926000"/>
          </a:xfrm>
          <a:prstGeom prst="rect">
            <a:avLst/>
          </a:prstGeom>
          <a:noFill/>
          <a:ln>
            <a:noFill/>
          </a:ln>
        </p:spPr>
        <p:txBody>
          <a:bodyPr anchorCtr="0" anchor="t" bIns="45000" lIns="90000" spcFirstLastPara="1" rIns="90000" wrap="square" tIns="45000">
            <a:noAutofit/>
          </a:bodyPr>
          <a:lstStyle/>
          <a:p>
            <a:pPr indent="0" lvl="0" marL="0" rtl="0">
              <a:spcBef>
                <a:spcPts val="0"/>
              </a:spcBef>
              <a:spcAft>
                <a:spcPts val="0"/>
              </a:spcAft>
              <a:buNone/>
            </a:pPr>
            <a:r>
              <a:rPr lang="es">
                <a:solidFill>
                  <a:schemeClr val="dk1"/>
                </a:solidFill>
              </a:rPr>
              <a:t>2</a:t>
            </a:r>
            <a:r>
              <a:rPr lang="es">
                <a:solidFill>
                  <a:schemeClr val="dk1"/>
                </a:solidFill>
              </a:rPr>
              <a:t>- Añadimos la definición del bean searchFilterType </a:t>
            </a:r>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rtl="0">
              <a:spcBef>
                <a:spcPts val="0"/>
              </a:spcBef>
              <a:spcAft>
                <a:spcPts val="0"/>
              </a:spcAft>
              <a:buNone/>
            </a:pPr>
            <a:r>
              <a:t/>
            </a:r>
            <a:endParaRPr sz="1200">
              <a:solidFill>
                <a:schemeClr val="dk1"/>
              </a:solidFill>
            </a:endParaRPr>
          </a:p>
          <a:p>
            <a:pPr indent="0" lvl="0" marL="0" rtl="0">
              <a:spcBef>
                <a:spcPts val="0"/>
              </a:spcBef>
              <a:spcAft>
                <a:spcPts val="0"/>
              </a:spcAft>
              <a:buNone/>
            </a:pPr>
            <a:r>
              <a:t/>
            </a:r>
            <a:endParaRPr sz="12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marR="0" rtl="0" algn="l">
              <a:spcBef>
                <a:spcPts val="0"/>
              </a:spcBef>
              <a:spcAft>
                <a:spcPts val="0"/>
              </a:spcAft>
              <a:buNone/>
            </a:pPr>
            <a:r>
              <a:t/>
            </a:r>
            <a:endParaRPr sz="10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a:t>3- Actualizamos ficheros de configuración de los binarios de DSpace</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s"/>
              <a:t>4</a:t>
            </a:r>
            <a:r>
              <a:rPr lang="es"/>
              <a:t>- Reindexamos el contenido del repositorio.</a:t>
            </a:r>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
        <p:nvSpPr>
          <p:cNvPr id="1045" name="Google Shape;1045;p129"/>
          <p:cNvSpPr txBox="1"/>
          <p:nvPr/>
        </p:nvSpPr>
        <p:spPr>
          <a:xfrm>
            <a:off x="1123650" y="1428750"/>
            <a:ext cx="7220400" cy="27243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chemeClr val="dk1"/>
                </a:solidFill>
              </a:rPr>
              <a:t>  &lt;bean id="searchFilterType" class="org.dspace.discovery.configuration.DiscoverySearchFilterFacet"&gt;</a:t>
            </a:r>
            <a:br>
              <a:rPr lang="es" sz="1200">
                <a:solidFill>
                  <a:schemeClr val="dk1"/>
                </a:solidFill>
              </a:rPr>
            </a:br>
            <a:r>
              <a:rPr lang="es" sz="1200">
                <a:solidFill>
                  <a:schemeClr val="dk1"/>
                </a:solidFill>
              </a:rPr>
              <a:t>        &lt;property name="indexFieldName" value="type"/&gt;</a:t>
            </a:r>
            <a:br>
              <a:rPr lang="es" sz="1200">
                <a:solidFill>
                  <a:schemeClr val="dk1"/>
                </a:solidFill>
              </a:rPr>
            </a:br>
            <a:r>
              <a:rPr lang="es" sz="1200">
                <a:solidFill>
                  <a:schemeClr val="dk1"/>
                </a:solidFill>
              </a:rPr>
              <a:t>        &lt;property name="metadataFields"&gt;</a:t>
            </a:r>
            <a:br>
              <a:rPr lang="es" sz="1200">
                <a:solidFill>
                  <a:schemeClr val="dk1"/>
                </a:solidFill>
              </a:rPr>
            </a:br>
            <a:r>
              <a:rPr lang="es" sz="1200">
                <a:solidFill>
                  <a:schemeClr val="dk1"/>
                </a:solidFill>
              </a:rPr>
              <a:t>            &lt;list&gt;</a:t>
            </a:r>
            <a:br>
              <a:rPr lang="es" sz="1200">
                <a:solidFill>
                  <a:schemeClr val="dk1"/>
                </a:solidFill>
              </a:rPr>
            </a:br>
            <a:r>
              <a:rPr lang="es" sz="1200">
                <a:solidFill>
                  <a:schemeClr val="dk1"/>
                </a:solidFill>
              </a:rPr>
              <a:t>                &lt;value&gt;</a:t>
            </a:r>
            <a:r>
              <a:rPr b="1" lang="es" sz="1200">
                <a:solidFill>
                  <a:schemeClr val="dk1"/>
                </a:solidFill>
              </a:rPr>
              <a:t>dc.type</a:t>
            </a:r>
            <a:r>
              <a:rPr lang="es" sz="1200">
                <a:solidFill>
                  <a:schemeClr val="dk1"/>
                </a:solidFill>
              </a:rPr>
              <a:t>&lt;/value&gt;</a:t>
            </a:r>
            <a:br>
              <a:rPr lang="es" sz="1200">
                <a:solidFill>
                  <a:schemeClr val="dk1"/>
                </a:solidFill>
              </a:rPr>
            </a:br>
            <a:r>
              <a:rPr lang="es" sz="1200">
                <a:solidFill>
                  <a:schemeClr val="dk1"/>
                </a:solidFill>
              </a:rPr>
              <a:t>            &lt;/list&gt;</a:t>
            </a:r>
            <a:br>
              <a:rPr lang="es" sz="1200">
                <a:solidFill>
                  <a:schemeClr val="dk1"/>
                </a:solidFill>
              </a:rPr>
            </a:br>
            <a:r>
              <a:rPr lang="es" sz="1200">
                <a:solidFill>
                  <a:schemeClr val="dk1"/>
                </a:solidFill>
              </a:rPr>
              <a:t>        &lt;/property&gt;</a:t>
            </a:r>
            <a:br>
              <a:rPr lang="es" sz="1200">
                <a:solidFill>
                  <a:schemeClr val="dk1"/>
                </a:solidFill>
              </a:rPr>
            </a:br>
            <a:r>
              <a:rPr lang="es" sz="1200">
                <a:solidFill>
                  <a:schemeClr val="dk1"/>
                </a:solidFill>
              </a:rPr>
              <a:t>        &lt;property name="facetLimit" value="10"/&gt;</a:t>
            </a:r>
            <a:br>
              <a:rPr lang="es" sz="1200">
                <a:solidFill>
                  <a:schemeClr val="dk1"/>
                </a:solidFill>
              </a:rPr>
            </a:br>
            <a:r>
              <a:rPr lang="es" sz="1200">
                <a:solidFill>
                  <a:schemeClr val="dk1"/>
                </a:solidFill>
              </a:rPr>
              <a:t>        &lt;property name="sortOrderSidebar" value="COUNT"/&gt;</a:t>
            </a:r>
            <a:br>
              <a:rPr lang="es" sz="1200">
                <a:solidFill>
                  <a:schemeClr val="dk1"/>
                </a:solidFill>
              </a:rPr>
            </a:br>
            <a:r>
              <a:rPr lang="es" sz="1200">
                <a:solidFill>
                  <a:schemeClr val="dk1"/>
                </a:solidFill>
              </a:rPr>
              <a:t>        &lt;property name="sortOrderFilterPage" value="COUNT"/&gt;</a:t>
            </a:r>
            <a:br>
              <a:rPr lang="es" sz="1200">
                <a:solidFill>
                  <a:schemeClr val="dk1"/>
                </a:solidFill>
              </a:rPr>
            </a:br>
            <a:r>
              <a:rPr lang="es" sz="1200">
                <a:solidFill>
                  <a:schemeClr val="dk1"/>
                </a:solidFill>
              </a:rPr>
              <a:t>        &lt;property name="splitter" value="::"/&gt;</a:t>
            </a:r>
            <a:br>
              <a:rPr lang="es" sz="1200">
                <a:solidFill>
                  <a:schemeClr val="dk1"/>
                </a:solidFill>
              </a:rPr>
            </a:br>
            <a:r>
              <a:rPr lang="es" sz="1200">
                <a:solidFill>
                  <a:schemeClr val="dk1"/>
                </a:solidFill>
              </a:rPr>
              <a:t>    &lt;/bean&gt;</a:t>
            </a:r>
            <a:endParaRPr sz="1200"/>
          </a:p>
        </p:txBody>
      </p:sp>
      <p:sp>
        <p:nvSpPr>
          <p:cNvPr id="1046" name="Google Shape;1046;p129"/>
          <p:cNvSpPr txBox="1"/>
          <p:nvPr/>
        </p:nvSpPr>
        <p:spPr>
          <a:xfrm>
            <a:off x="828300" y="5019675"/>
            <a:ext cx="7239000" cy="6762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/proyectos/dspace/bin/dspace index-discovery -b </a:t>
            </a:r>
            <a:endParaRPr sz="1200">
              <a:solidFill>
                <a:srgbClr val="FFFFFF"/>
              </a:solidFill>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Google Shape;1051;p130"/>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Discovery, Search, y Browse</a:t>
            </a:r>
            <a:endParaRPr sz="1800"/>
          </a:p>
        </p:txBody>
      </p:sp>
      <p:pic>
        <p:nvPicPr>
          <p:cNvPr id="1052" name="Google Shape;1052;p130"/>
          <p:cNvPicPr preferRelativeResize="0"/>
          <p:nvPr/>
        </p:nvPicPr>
        <p:blipFill rotWithShape="1">
          <a:blip r:embed="rId3">
            <a:alphaModFix/>
          </a:blip>
          <a:srcRect b="0" l="0" r="0" t="0"/>
          <a:stretch/>
        </p:blipFill>
        <p:spPr>
          <a:xfrm>
            <a:off x="8064360" y="72360"/>
            <a:ext cx="430920" cy="430920"/>
          </a:xfrm>
          <a:prstGeom prst="rect">
            <a:avLst/>
          </a:prstGeom>
          <a:noFill/>
          <a:ln>
            <a:noFill/>
          </a:ln>
        </p:spPr>
      </p:pic>
      <p:sp>
        <p:nvSpPr>
          <p:cNvPr id="1053" name="Google Shape;1053;p130"/>
          <p:cNvSpPr/>
          <p:nvPr/>
        </p:nvSpPr>
        <p:spPr>
          <a:xfrm>
            <a:off x="648000" y="918730"/>
            <a:ext cx="7752600" cy="5244000"/>
          </a:xfrm>
          <a:prstGeom prst="rect">
            <a:avLst/>
          </a:prstGeom>
          <a:noFill/>
          <a:ln>
            <a:noFill/>
          </a:ln>
        </p:spPr>
        <p:txBody>
          <a:bodyPr anchorCtr="0" anchor="t" bIns="45000" lIns="90000" spcFirstLastPara="1" rIns="90000" wrap="square" tIns="45000">
            <a:noAutofit/>
          </a:bodyPr>
          <a:lstStyle/>
          <a:p>
            <a:pPr indent="0" lvl="0" marL="0" rtl="0">
              <a:lnSpc>
                <a:spcPct val="150000"/>
              </a:lnSpc>
              <a:spcBef>
                <a:spcPts val="2300"/>
              </a:spcBef>
              <a:spcAft>
                <a:spcPts val="0"/>
              </a:spcAft>
              <a:buNone/>
            </a:pPr>
            <a:r>
              <a:rPr b="1" lang="es" sz="1800">
                <a:solidFill>
                  <a:srgbClr val="172B4D"/>
                </a:solidFill>
              </a:rPr>
              <a:t>Browse</a:t>
            </a:r>
            <a:endParaRPr b="1" sz="1800">
              <a:solidFill>
                <a:srgbClr val="172B4D"/>
              </a:solidFill>
            </a:endParaRPr>
          </a:p>
          <a:p>
            <a:pPr indent="0" lvl="0" marL="457200" rtl="0">
              <a:lnSpc>
                <a:spcPct val="115000"/>
              </a:lnSpc>
              <a:spcBef>
                <a:spcPts val="0"/>
              </a:spcBef>
              <a:spcAft>
                <a:spcPts val="0"/>
              </a:spcAft>
              <a:buNone/>
            </a:pPr>
            <a:r>
              <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s">
                <a:solidFill>
                  <a:schemeClr val="dk1"/>
                </a:solidFill>
              </a:rPr>
              <a:t>N</a:t>
            </a:r>
            <a:r>
              <a:rPr lang="es">
                <a:solidFill>
                  <a:schemeClr val="dk1"/>
                </a:solidFill>
              </a:rPr>
              <a:t>avegación (browse) por sus contenidos,  los usuarios revisan un índice p.ej. de títulos para ver si encuentran contenidos de su interés.</a:t>
            </a:r>
            <a:endParaRPr>
              <a:solidFill>
                <a:schemeClr val="dk1"/>
              </a:solidFill>
            </a:endParaRPr>
          </a:p>
          <a:p>
            <a:pPr indent="0" lvl="0" marL="0" rtl="0">
              <a:lnSpc>
                <a:spcPct val="115000"/>
              </a:lnSpc>
              <a:spcBef>
                <a:spcPts val="0"/>
              </a:spcBef>
              <a:spcAft>
                <a:spcPts val="0"/>
              </a:spcAft>
              <a:buNone/>
            </a:pPr>
            <a:r>
              <a:t/>
            </a:r>
            <a:endParaRPr sz="1200">
              <a:solidFill>
                <a:schemeClr val="dk1"/>
              </a:solidFill>
            </a:endParaRPr>
          </a:p>
          <a:p>
            <a:pPr indent="0" lvl="0" marL="0" rtl="0">
              <a:lnSpc>
                <a:spcPct val="115000"/>
              </a:lnSpc>
              <a:spcBef>
                <a:spcPts val="0"/>
              </a:spcBef>
              <a:spcAft>
                <a:spcPts val="0"/>
              </a:spcAft>
              <a:buNone/>
            </a:pPr>
            <a:r>
              <a:t/>
            </a:r>
            <a:endParaRPr sz="1200">
              <a:solidFill>
                <a:schemeClr val="dk1"/>
              </a:solidFill>
            </a:endParaRPr>
          </a:p>
          <a:p>
            <a:pPr indent="0" lvl="0" marL="0" rtl="0">
              <a:lnSpc>
                <a:spcPct val="115000"/>
              </a:lnSpc>
              <a:spcBef>
                <a:spcPts val="0"/>
              </a:spcBef>
              <a:spcAft>
                <a:spcPts val="0"/>
              </a:spcAft>
              <a:buNone/>
            </a:pPr>
            <a:r>
              <a:rPr b="1" lang="es" sz="1200">
                <a:solidFill>
                  <a:schemeClr val="dk1"/>
                </a:solidFill>
              </a:rPr>
              <a:t>Campos</a:t>
            </a:r>
            <a:r>
              <a:rPr b="1" lang="es" sz="1200">
                <a:solidFill>
                  <a:schemeClr val="dk1"/>
                </a:solidFill>
              </a:rPr>
              <a:t> de búsqueda por defecto</a:t>
            </a:r>
            <a:endParaRPr b="1" sz="1200">
              <a:solidFill>
                <a:schemeClr val="dk1"/>
              </a:solidFill>
            </a:endParaRPr>
          </a:p>
          <a:p>
            <a:pPr indent="1371600" lvl="0" marL="0" rtl="0">
              <a:lnSpc>
                <a:spcPct val="115000"/>
              </a:lnSpc>
              <a:spcBef>
                <a:spcPts val="0"/>
              </a:spcBef>
              <a:spcAft>
                <a:spcPts val="0"/>
              </a:spcAft>
              <a:buNone/>
            </a:pPr>
            <a:r>
              <a:t/>
            </a:r>
            <a:endParaRPr sz="1200">
              <a:solidFill>
                <a:schemeClr val="dk1"/>
              </a:solidFill>
            </a:endParaRPr>
          </a:p>
          <a:p>
            <a:pPr indent="0" lvl="0" marL="0" rtl="0">
              <a:lnSpc>
                <a:spcPct val="150000"/>
              </a:lnSpc>
              <a:spcBef>
                <a:spcPts val="2300"/>
              </a:spcBef>
              <a:spcAft>
                <a:spcPts val="0"/>
              </a:spcAft>
              <a:buNone/>
            </a:pPr>
            <a:r>
              <a:t/>
            </a:r>
            <a:endParaRPr b="1" sz="1200">
              <a:solidFill>
                <a:srgbClr val="172B4D"/>
              </a:solidFill>
            </a:endParaRPr>
          </a:p>
          <a:p>
            <a:pPr indent="0" lvl="0" marL="457200" marR="0" rtl="0" algn="l">
              <a:spcBef>
                <a:spcPts val="0"/>
              </a:spcBef>
              <a:spcAft>
                <a:spcPts val="0"/>
              </a:spcAft>
              <a:buNone/>
            </a:pPr>
            <a:r>
              <a:t/>
            </a:r>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graphicFrame>
        <p:nvGraphicFramePr>
          <p:cNvPr id="1054" name="Google Shape;1054;p130"/>
          <p:cNvGraphicFramePr/>
          <p:nvPr/>
        </p:nvGraphicFramePr>
        <p:xfrm>
          <a:off x="648000" y="3637825"/>
          <a:ext cx="3000000" cy="3000000"/>
        </p:xfrm>
        <a:graphic>
          <a:graphicData uri="http://schemas.openxmlformats.org/drawingml/2006/table">
            <a:tbl>
              <a:tblPr>
                <a:noFill/>
                <a:tableStyleId>{42EF0FBD-8048-425A-BACF-25B9D7E7969B}</a:tableStyleId>
              </a:tblPr>
              <a:tblGrid>
                <a:gridCol w="3010025"/>
              </a:tblGrid>
              <a:tr h="514450">
                <a:tc>
                  <a:txBody>
                    <a:bodyPr>
                      <a:noAutofit/>
                    </a:bodyPr>
                    <a:lstStyle/>
                    <a:p>
                      <a:pPr indent="0" lvl="0" marL="0" rtl="0">
                        <a:lnSpc>
                          <a:spcPct val="142857"/>
                        </a:lnSpc>
                        <a:spcBef>
                          <a:spcPts val="0"/>
                        </a:spcBef>
                        <a:spcAft>
                          <a:spcPts val="0"/>
                        </a:spcAft>
                        <a:buNone/>
                      </a:pPr>
                      <a:r>
                        <a:rPr lang="es" sz="1200"/>
                        <a:t>Por fecha de publicación</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4450">
                <a:tc>
                  <a:txBody>
                    <a:bodyPr>
                      <a:noAutofit/>
                    </a:bodyPr>
                    <a:lstStyle/>
                    <a:p>
                      <a:pPr indent="0" lvl="0" marL="0" rtl="0">
                        <a:lnSpc>
                          <a:spcPct val="142857"/>
                        </a:lnSpc>
                        <a:spcBef>
                          <a:spcPts val="0"/>
                        </a:spcBef>
                        <a:spcAft>
                          <a:spcPts val="0"/>
                        </a:spcAft>
                        <a:buNone/>
                      </a:pPr>
                      <a:r>
                        <a:rPr lang="es" sz="1200">
                          <a:solidFill>
                            <a:schemeClr val="dk1"/>
                          </a:solidFill>
                        </a:rPr>
                        <a:t>Autores</a:t>
                      </a:r>
                      <a:endParaRPr sz="1200">
                        <a:highlight>
                          <a:srgbClr val="FFFFFF"/>
                        </a:highlight>
                      </a:endParaRPr>
                    </a:p>
                  </a:txBody>
                  <a:tcPr marT="91425" marB="91425"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4450">
                <a:tc>
                  <a:txBody>
                    <a:bodyPr>
                      <a:noAutofit/>
                    </a:bodyPr>
                    <a:lstStyle/>
                    <a:p>
                      <a:pPr indent="0" lvl="0" marL="0" rtl="0">
                        <a:lnSpc>
                          <a:spcPct val="142857"/>
                        </a:lnSpc>
                        <a:spcBef>
                          <a:spcPts val="0"/>
                        </a:spcBef>
                        <a:spcAft>
                          <a:spcPts val="0"/>
                        </a:spcAft>
                        <a:buClr>
                          <a:schemeClr val="dk1"/>
                        </a:buClr>
                        <a:buSzPts val="1100"/>
                        <a:buFont typeface="Arial"/>
                        <a:buNone/>
                      </a:pPr>
                      <a:r>
                        <a:rPr lang="es" sz="1200">
                          <a:solidFill>
                            <a:schemeClr val="dk1"/>
                          </a:solidFill>
                        </a:rPr>
                        <a:t>Títulos</a:t>
                      </a:r>
                      <a:endParaRPr sz="1200">
                        <a:highlight>
                          <a:srgbClr val="FFFFFF"/>
                        </a:highlight>
                      </a:endParaRPr>
                    </a:p>
                  </a:txBody>
                  <a:tcPr marT="91425" marB="91425"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4450">
                <a:tc>
                  <a:txBody>
                    <a:bodyPr>
                      <a:noAutofit/>
                    </a:bodyPr>
                    <a:lstStyle/>
                    <a:p>
                      <a:pPr indent="0" lvl="0" marL="0" rtl="0">
                        <a:lnSpc>
                          <a:spcPct val="142857"/>
                        </a:lnSpc>
                        <a:spcBef>
                          <a:spcPts val="0"/>
                        </a:spcBef>
                        <a:spcAft>
                          <a:spcPts val="0"/>
                        </a:spcAft>
                        <a:buClr>
                          <a:schemeClr val="dk1"/>
                        </a:buClr>
                        <a:buSzPts val="1100"/>
                        <a:buFont typeface="Arial"/>
                        <a:buNone/>
                      </a:pPr>
                      <a:r>
                        <a:rPr lang="es" sz="1200">
                          <a:solidFill>
                            <a:schemeClr val="dk1"/>
                          </a:solidFill>
                        </a:rPr>
                        <a:t>Materias</a:t>
                      </a:r>
                      <a:endParaRPr sz="1200">
                        <a:highlight>
                          <a:srgbClr val="FFFFFF"/>
                        </a:highlight>
                      </a:endParaRPr>
                    </a:p>
                  </a:txBody>
                  <a:tcPr marT="91425" marB="91425"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1055" name="Google Shape;1055;p130"/>
          <p:cNvPicPr preferRelativeResize="0"/>
          <p:nvPr/>
        </p:nvPicPr>
        <p:blipFill>
          <a:blip r:embed="rId4">
            <a:alphaModFix/>
          </a:blip>
          <a:stretch>
            <a:fillRect/>
          </a:stretch>
        </p:blipFill>
        <p:spPr>
          <a:xfrm>
            <a:off x="4899504" y="3123375"/>
            <a:ext cx="3331064" cy="30867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Google Shape;1060;p131"/>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Discovery, Search, y Browse</a:t>
            </a:r>
            <a:endParaRPr sz="1800"/>
          </a:p>
        </p:txBody>
      </p:sp>
      <p:sp>
        <p:nvSpPr>
          <p:cNvPr id="1061" name="Google Shape;1061;p131"/>
          <p:cNvSpPr/>
          <p:nvPr/>
        </p:nvSpPr>
        <p:spPr>
          <a:xfrm>
            <a:off x="648000" y="918730"/>
            <a:ext cx="7752600" cy="5244000"/>
          </a:xfrm>
          <a:prstGeom prst="rect">
            <a:avLst/>
          </a:prstGeom>
          <a:noFill/>
          <a:ln>
            <a:noFill/>
          </a:ln>
        </p:spPr>
        <p:txBody>
          <a:bodyPr anchorCtr="0" anchor="t" bIns="45000" lIns="90000" spcFirstLastPara="1" rIns="90000" wrap="square" tIns="45000">
            <a:noAutofit/>
          </a:bodyPr>
          <a:lstStyle/>
          <a:p>
            <a:pPr indent="0" lvl="0" marL="0" rtl="0">
              <a:lnSpc>
                <a:spcPct val="115000"/>
              </a:lnSpc>
              <a:spcBef>
                <a:spcPts val="0"/>
              </a:spcBef>
              <a:spcAft>
                <a:spcPts val="0"/>
              </a:spcAft>
              <a:buNone/>
            </a:pPr>
            <a:r>
              <a:t/>
            </a:r>
            <a:endParaRPr sz="1200">
              <a:solidFill>
                <a:schemeClr val="dk1"/>
              </a:solidFill>
            </a:endParaRPr>
          </a:p>
          <a:p>
            <a:pPr indent="1371600" lvl="0" marL="0" rtl="0">
              <a:lnSpc>
                <a:spcPct val="115000"/>
              </a:lnSpc>
              <a:spcBef>
                <a:spcPts val="0"/>
              </a:spcBef>
              <a:spcAft>
                <a:spcPts val="0"/>
              </a:spcAft>
              <a:buNone/>
            </a:pPr>
            <a:r>
              <a:t/>
            </a:r>
            <a:endParaRPr sz="1200">
              <a:solidFill>
                <a:schemeClr val="dk1"/>
              </a:solidFill>
            </a:endParaRPr>
          </a:p>
          <a:p>
            <a:pPr indent="0" lvl="0" marL="0" rtl="0">
              <a:lnSpc>
                <a:spcPct val="150000"/>
              </a:lnSpc>
              <a:spcBef>
                <a:spcPts val="2300"/>
              </a:spcBef>
              <a:spcAft>
                <a:spcPts val="0"/>
              </a:spcAft>
              <a:buNone/>
            </a:pPr>
            <a:r>
              <a:t/>
            </a:r>
            <a:endParaRPr b="1" sz="1200">
              <a:solidFill>
                <a:srgbClr val="172B4D"/>
              </a:solidFill>
            </a:endParaRPr>
          </a:p>
          <a:p>
            <a:pPr indent="0" lvl="0" marL="457200" marR="0" rtl="0" algn="l">
              <a:spcBef>
                <a:spcPts val="0"/>
              </a:spcBef>
              <a:spcAft>
                <a:spcPts val="0"/>
              </a:spcAft>
              <a:buNone/>
            </a:pPr>
            <a:r>
              <a:t/>
            </a:r>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
        <p:nvSpPr>
          <p:cNvPr id="1062" name="Google Shape;1062;p131"/>
          <p:cNvSpPr txBox="1"/>
          <p:nvPr/>
        </p:nvSpPr>
        <p:spPr>
          <a:xfrm>
            <a:off x="5143500" y="6391500"/>
            <a:ext cx="4000500" cy="466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rPr>
              <a:t>https://wiki.duraspace.org/display/DSDOC6x/Discovery</a:t>
            </a:r>
            <a:endParaRPr>
              <a:solidFill>
                <a:srgbClr val="FFFFFF"/>
              </a:solidFill>
            </a:endParaRPr>
          </a:p>
        </p:txBody>
      </p:sp>
      <p:pic>
        <p:nvPicPr>
          <p:cNvPr id="1063" name="Google Shape;1063;p131"/>
          <p:cNvPicPr preferRelativeResize="0"/>
          <p:nvPr/>
        </p:nvPicPr>
        <p:blipFill rotWithShape="1">
          <a:blip r:embed="rId3">
            <a:alphaModFix/>
          </a:blip>
          <a:srcRect b="0" l="0" r="0" t="0"/>
          <a:stretch/>
        </p:blipFill>
        <p:spPr>
          <a:xfrm>
            <a:off x="8064360" y="72360"/>
            <a:ext cx="430920" cy="430920"/>
          </a:xfrm>
          <a:prstGeom prst="rect">
            <a:avLst/>
          </a:prstGeom>
          <a:noFill/>
          <a:ln>
            <a:noFill/>
          </a:ln>
        </p:spPr>
      </p:pic>
      <p:sp>
        <p:nvSpPr>
          <p:cNvPr id="1064" name="Google Shape;1064;p131"/>
          <p:cNvSpPr/>
          <p:nvPr/>
        </p:nvSpPr>
        <p:spPr>
          <a:xfrm>
            <a:off x="495000" y="984388"/>
            <a:ext cx="7905600" cy="4926000"/>
          </a:xfrm>
          <a:prstGeom prst="rect">
            <a:avLst/>
          </a:prstGeom>
          <a:noFill/>
          <a:ln>
            <a:noFill/>
          </a:ln>
        </p:spPr>
        <p:txBody>
          <a:bodyPr anchorCtr="0" anchor="t" bIns="45000" lIns="90000" spcFirstLastPara="1" rIns="90000" wrap="square" tIns="45000">
            <a:noAutofit/>
          </a:bodyPr>
          <a:lstStyle/>
          <a:p>
            <a:pPr indent="0" lvl="0" marL="0" rtl="0">
              <a:spcBef>
                <a:spcPts val="0"/>
              </a:spcBef>
              <a:spcAft>
                <a:spcPts val="0"/>
              </a:spcAft>
              <a:buNone/>
            </a:pPr>
            <a:r>
              <a:rPr b="1" lang="es" sz="1800">
                <a:solidFill>
                  <a:schemeClr val="dk1"/>
                </a:solidFill>
              </a:rPr>
              <a:t>Añadiendo </a:t>
            </a:r>
            <a:r>
              <a:rPr b="1" lang="es" sz="1800">
                <a:solidFill>
                  <a:schemeClr val="dk1"/>
                </a:solidFill>
              </a:rPr>
              <a:t>índices</a:t>
            </a:r>
            <a:r>
              <a:rPr b="1" lang="es" sz="1800">
                <a:solidFill>
                  <a:schemeClr val="dk1"/>
                </a:solidFill>
              </a:rPr>
              <a:t> de búsqueda personalizados</a:t>
            </a:r>
            <a:endParaRPr b="1" sz="1800">
              <a:solidFill>
                <a:schemeClr val="dk1"/>
              </a:solidFill>
            </a:endParaRPr>
          </a:p>
          <a:p>
            <a:pPr indent="0" lvl="0" marL="0" rtl="0">
              <a:spcBef>
                <a:spcPts val="0"/>
              </a:spcBef>
              <a:spcAft>
                <a:spcPts val="0"/>
              </a:spcAft>
              <a:buNone/>
            </a:pPr>
            <a:r>
              <a:t/>
            </a:r>
            <a:endParaRPr b="1" sz="1000">
              <a:solidFill>
                <a:schemeClr val="dk1"/>
              </a:solidFill>
            </a:endParaRPr>
          </a:p>
          <a:p>
            <a:pPr indent="-317500" lvl="0" marL="457200" rtl="0">
              <a:spcBef>
                <a:spcPts val="0"/>
              </a:spcBef>
              <a:spcAft>
                <a:spcPts val="0"/>
              </a:spcAft>
              <a:buClr>
                <a:schemeClr val="dk1"/>
              </a:buClr>
              <a:buSzPts val="1400"/>
              <a:buChar char="●"/>
            </a:pPr>
            <a:r>
              <a:rPr b="1" lang="es">
                <a:solidFill>
                  <a:schemeClr val="dk1"/>
                </a:solidFill>
              </a:rPr>
              <a:t>Objectivo: Añadir nuevo </a:t>
            </a:r>
            <a:r>
              <a:rPr b="1" lang="es">
                <a:solidFill>
                  <a:schemeClr val="dk1"/>
                </a:solidFill>
              </a:rPr>
              <a:t>índice</a:t>
            </a:r>
            <a:r>
              <a:rPr b="1" lang="es">
                <a:solidFill>
                  <a:schemeClr val="dk1"/>
                </a:solidFill>
              </a:rPr>
              <a:t> Type (dc.type)</a:t>
            </a:r>
            <a:endParaRPr b="1">
              <a:solidFill>
                <a:schemeClr val="dk1"/>
              </a:solidFill>
            </a:endParaRPr>
          </a:p>
          <a:p>
            <a:pPr indent="0" lvl="0" marL="0" marR="0" rtl="0" algn="l">
              <a:spcBef>
                <a:spcPts val="0"/>
              </a:spcBef>
              <a:spcAft>
                <a:spcPts val="0"/>
              </a:spcAft>
              <a:buNone/>
            </a:pPr>
            <a:r>
              <a:t/>
            </a:r>
            <a:endParaRPr b="1" sz="1200"/>
          </a:p>
          <a:p>
            <a:pPr indent="0" lvl="0" marL="0" marR="0" rtl="0" algn="l">
              <a:spcBef>
                <a:spcPts val="0"/>
              </a:spcBef>
              <a:spcAft>
                <a:spcPts val="0"/>
              </a:spcAft>
              <a:buNone/>
            </a:pPr>
            <a:r>
              <a:rPr lang="es">
                <a:latin typeface="Arial"/>
                <a:ea typeface="Arial"/>
                <a:cs typeface="Arial"/>
                <a:sym typeface="Arial"/>
              </a:rPr>
              <a:t>Para </a:t>
            </a:r>
            <a:r>
              <a:rPr lang="es"/>
              <a:t>añadir o modificar los </a:t>
            </a:r>
            <a:r>
              <a:rPr lang="es"/>
              <a:t>índices</a:t>
            </a:r>
            <a:r>
              <a:rPr lang="es"/>
              <a:t> por defecto</a:t>
            </a:r>
            <a:r>
              <a:rPr lang="es">
                <a:latin typeface="Arial"/>
                <a:ea typeface="Arial"/>
                <a:cs typeface="Arial"/>
                <a:sym typeface="Arial"/>
              </a:rPr>
              <a:t>, debemos </a:t>
            </a:r>
            <a:r>
              <a:rPr lang="es"/>
              <a:t>modificar el siguiente fichero:</a:t>
            </a:r>
            <a:endParaRPr>
              <a:latin typeface="Arial"/>
              <a:ea typeface="Arial"/>
              <a:cs typeface="Arial"/>
              <a:sym typeface="Arial"/>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s" sz="1200">
                <a:solidFill>
                  <a:srgbClr val="FF9900"/>
                </a:solidFill>
              </a:rPr>
              <a:t>[dspace-source]</a:t>
            </a:r>
            <a:r>
              <a:rPr lang="es" sz="1200">
                <a:solidFill>
                  <a:srgbClr val="FF9900"/>
                </a:solidFill>
                <a:latin typeface="Arial"/>
                <a:ea typeface="Arial"/>
                <a:cs typeface="Arial"/>
                <a:sym typeface="Arial"/>
              </a:rPr>
              <a:t> </a:t>
            </a:r>
            <a:r>
              <a:rPr lang="es" sz="1200">
                <a:solidFill>
                  <a:srgbClr val="FF9900"/>
                </a:solidFill>
              </a:rPr>
              <a:t>/ dspace / config / dspace.cfg</a:t>
            </a:r>
            <a:endParaRPr sz="1200">
              <a:solidFill>
                <a:srgbClr val="FF9900"/>
              </a:solidFill>
            </a:endParaRPr>
          </a:p>
          <a:p>
            <a:pPr indent="0" lvl="0" marL="0" marR="0" rtl="0" algn="l">
              <a:spcBef>
                <a:spcPts val="0"/>
              </a:spcBef>
              <a:spcAft>
                <a:spcPts val="0"/>
              </a:spcAft>
              <a:buNone/>
            </a:pPr>
            <a:r>
              <a:t/>
            </a:r>
            <a:endParaRPr sz="1200">
              <a:solidFill>
                <a:srgbClr val="FF9900"/>
              </a:solidFill>
            </a:endParaRPr>
          </a:p>
          <a:p>
            <a:pPr indent="0" lvl="0" marL="0" rtl="0">
              <a:spcBef>
                <a:spcPts val="0"/>
              </a:spcBef>
              <a:spcAft>
                <a:spcPts val="0"/>
              </a:spcAft>
              <a:buNone/>
            </a:pPr>
            <a:r>
              <a:rPr lang="es">
                <a:solidFill>
                  <a:schemeClr val="dk1"/>
                </a:solidFill>
              </a:rPr>
              <a:t>1- Buscamos y añadimos el nuevo </a:t>
            </a:r>
            <a:r>
              <a:rPr lang="es">
                <a:solidFill>
                  <a:schemeClr val="dk1"/>
                </a:solidFill>
              </a:rPr>
              <a:t>índice</a:t>
            </a:r>
            <a:r>
              <a:rPr lang="es">
                <a:solidFill>
                  <a:schemeClr val="dk1"/>
                </a:solidFill>
              </a:rPr>
              <a:t> como un nuevo elemento del webui.browse</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lang="es"/>
              <a:t>Notación:</a:t>
            </a:r>
            <a:endParaRPr/>
          </a:p>
          <a:p>
            <a:pPr indent="0" lvl="0" marL="0" rtl="0">
              <a:lnSpc>
                <a:spcPct val="142857"/>
              </a:lnSpc>
              <a:spcBef>
                <a:spcPts val="0"/>
              </a:spcBef>
              <a:spcAft>
                <a:spcPts val="0"/>
              </a:spcAft>
              <a:buSzPts val="1100"/>
              <a:buNone/>
            </a:pPr>
            <a:r>
              <a:t/>
            </a:r>
            <a:endParaRPr sz="1200">
              <a:highlight>
                <a:srgbClr val="FFFFFF"/>
              </a:highlight>
              <a:latin typeface="Consolas"/>
              <a:ea typeface="Consolas"/>
              <a:cs typeface="Consolas"/>
              <a:sym typeface="Consolas"/>
            </a:endParaRPr>
          </a:p>
          <a:p>
            <a:pPr indent="0" lvl="0" marL="0" marR="0" rtl="0" algn="l">
              <a:spcBef>
                <a:spcPts val="0"/>
              </a:spcBef>
              <a:spcAft>
                <a:spcPts val="0"/>
              </a:spcAft>
              <a:buNone/>
            </a:pPr>
            <a:r>
              <a:t/>
            </a:r>
            <a:endParaRPr sz="1800"/>
          </a:p>
          <a:p>
            <a:pPr indent="0" lvl="0" marL="0" rtl="0">
              <a:spcBef>
                <a:spcPts val="0"/>
              </a:spcBef>
              <a:spcAft>
                <a:spcPts val="0"/>
              </a:spcAft>
              <a:buNone/>
            </a:pPr>
            <a:r>
              <a:t/>
            </a:r>
            <a:endParaRPr sz="1200">
              <a:solidFill>
                <a:schemeClr val="dk1"/>
              </a:solidFill>
            </a:endParaRPr>
          </a:p>
          <a:p>
            <a:pPr indent="0" lvl="0" marL="0" rtl="0">
              <a:spcBef>
                <a:spcPts val="0"/>
              </a:spcBef>
              <a:spcAft>
                <a:spcPts val="0"/>
              </a:spcAft>
              <a:buNone/>
            </a:pPr>
            <a:r>
              <a:t/>
            </a:r>
            <a:endParaRPr sz="12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marR="0" rtl="0" algn="l">
              <a:spcBef>
                <a:spcPts val="0"/>
              </a:spcBef>
              <a:spcAft>
                <a:spcPts val="0"/>
              </a:spcAft>
              <a:buNone/>
            </a:pPr>
            <a:r>
              <a:t/>
            </a:r>
            <a:endParaRPr sz="10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
        <p:nvSpPr>
          <p:cNvPr id="1065" name="Google Shape;1065;p131"/>
          <p:cNvSpPr txBox="1"/>
          <p:nvPr/>
        </p:nvSpPr>
        <p:spPr>
          <a:xfrm>
            <a:off x="1124100" y="3117525"/>
            <a:ext cx="6517800" cy="15018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42857"/>
              </a:lnSpc>
              <a:spcBef>
                <a:spcPts val="0"/>
              </a:spcBef>
              <a:spcAft>
                <a:spcPts val="0"/>
              </a:spcAft>
              <a:buNone/>
            </a:pPr>
            <a:r>
              <a:rPr lang="es" sz="1200">
                <a:highlight>
                  <a:srgbClr val="FFFFFF"/>
                </a:highlight>
                <a:latin typeface="Consolas"/>
                <a:ea typeface="Consolas"/>
                <a:cs typeface="Consolas"/>
                <a:sym typeface="Consolas"/>
              </a:rPr>
              <a:t>webui.browse.index.1 = dateissued:item:dateissued</a:t>
            </a:r>
            <a:endParaRPr sz="1200">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s" sz="1200">
                <a:highlight>
                  <a:srgbClr val="FFFFFF"/>
                </a:highlight>
                <a:latin typeface="Consolas"/>
                <a:ea typeface="Consolas"/>
                <a:cs typeface="Consolas"/>
                <a:sym typeface="Consolas"/>
              </a:rPr>
              <a:t>webui.browse.index.2 = author:metadata:dc.contributor.*\,dc.creator:text</a:t>
            </a:r>
            <a:endParaRPr sz="1200">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s" sz="1200">
                <a:highlight>
                  <a:srgbClr val="FFFFFF"/>
                </a:highlight>
                <a:latin typeface="Consolas"/>
                <a:ea typeface="Consolas"/>
                <a:cs typeface="Consolas"/>
                <a:sym typeface="Consolas"/>
              </a:rPr>
              <a:t>webui.browse.index.3 = title:item:title</a:t>
            </a:r>
            <a:endParaRPr sz="1200">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s" sz="1200">
                <a:highlight>
                  <a:srgbClr val="FFFFFF"/>
                </a:highlight>
                <a:latin typeface="Consolas"/>
                <a:ea typeface="Consolas"/>
                <a:cs typeface="Consolas"/>
                <a:sym typeface="Consolas"/>
              </a:rPr>
              <a:t>webui.browse.index.4 = subject:metadata:dc.subject.*:text</a:t>
            </a:r>
            <a:endParaRPr sz="1200">
              <a:highlight>
                <a:srgbClr val="FFFFFF"/>
              </a:highlight>
              <a:latin typeface="Consolas"/>
              <a:ea typeface="Consolas"/>
              <a:cs typeface="Consolas"/>
              <a:sym typeface="Consolas"/>
            </a:endParaRPr>
          </a:p>
          <a:p>
            <a:pPr indent="0" lvl="0" marL="0" rtl="0">
              <a:lnSpc>
                <a:spcPct val="142857"/>
              </a:lnSpc>
              <a:spcBef>
                <a:spcPts val="0"/>
              </a:spcBef>
              <a:spcAft>
                <a:spcPts val="0"/>
              </a:spcAft>
              <a:buClr>
                <a:schemeClr val="dk1"/>
              </a:buClr>
              <a:buSzPts val="1100"/>
              <a:buFont typeface="Arial"/>
              <a:buNone/>
            </a:pPr>
            <a:r>
              <a:rPr b="1" lang="es" sz="1200">
                <a:solidFill>
                  <a:schemeClr val="dk1"/>
                </a:solidFill>
                <a:highlight>
                  <a:srgbClr val="FFFFFF"/>
                </a:highlight>
                <a:latin typeface="Consolas"/>
                <a:ea typeface="Consolas"/>
                <a:cs typeface="Consolas"/>
                <a:sym typeface="Consolas"/>
              </a:rPr>
              <a:t>webui.browse.index.5 = subject:metadata:dc.type:text</a:t>
            </a:r>
            <a:endParaRPr b="1" sz="1200">
              <a:solidFill>
                <a:schemeClr val="dk1"/>
              </a:solidFill>
              <a:latin typeface="Consolas"/>
              <a:ea typeface="Consolas"/>
              <a:cs typeface="Consolas"/>
              <a:sym typeface="Consolas"/>
            </a:endParaRPr>
          </a:p>
        </p:txBody>
      </p:sp>
      <p:sp>
        <p:nvSpPr>
          <p:cNvPr id="1066" name="Google Shape;1066;p131"/>
          <p:cNvSpPr txBox="1"/>
          <p:nvPr/>
        </p:nvSpPr>
        <p:spPr>
          <a:xfrm>
            <a:off x="648000" y="5167125"/>
            <a:ext cx="7416300" cy="9954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42857"/>
              </a:lnSpc>
              <a:spcBef>
                <a:spcPts val="0"/>
              </a:spcBef>
              <a:spcAft>
                <a:spcPts val="0"/>
              </a:spcAft>
              <a:buNone/>
            </a:pPr>
            <a:r>
              <a:rPr lang="es" sz="1100">
                <a:highlight>
                  <a:srgbClr val="FFFFFF"/>
                </a:highlight>
                <a:latin typeface="Consolas"/>
                <a:ea typeface="Consolas"/>
                <a:cs typeface="Consolas"/>
                <a:sym typeface="Consolas"/>
              </a:rPr>
              <a:t>  webui.browse.index.&lt;n&gt; = &lt;index name&gt; : item : &lt;sort option name&gt; : (asc | desc)</a:t>
            </a:r>
            <a:endParaRPr sz="1100">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s" sz="1100">
                <a:highlight>
                  <a:srgbClr val="FFFFFF"/>
                </a:highlight>
                <a:latin typeface="Consolas"/>
                <a:ea typeface="Consolas"/>
                <a:cs typeface="Consolas"/>
                <a:sym typeface="Consolas"/>
              </a:rPr>
              <a:t>  webui.browse.index.&lt;n&gt; = &lt;index name&gt; : metadata : &lt;schema prefix&gt;.&lt;element&gt;[.&lt;qualifier&gt;|.*] : (date | title | text) : (asc | desc) : &lt;sort option name&gt;</a:t>
            </a:r>
            <a:endParaRPr sz="1200">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60"/>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rPr>
              <a:t>Repositorios cooperativos</a:t>
            </a:r>
            <a:endParaRPr b="0" i="0" sz="1800" u="none" cap="none" strike="noStrike"/>
          </a:p>
        </p:txBody>
      </p:sp>
      <p:pic>
        <p:nvPicPr>
          <p:cNvPr id="268" name="Google Shape;268;p60"/>
          <p:cNvPicPr preferRelativeResize="0"/>
          <p:nvPr/>
        </p:nvPicPr>
        <p:blipFill rotWithShape="1">
          <a:blip r:embed="rId3">
            <a:alphaModFix/>
          </a:blip>
          <a:srcRect b="0" l="0" r="0" t="14427"/>
          <a:stretch/>
        </p:blipFill>
        <p:spPr>
          <a:xfrm>
            <a:off x="1332000" y="1113000"/>
            <a:ext cx="6358320" cy="4165200"/>
          </a:xfrm>
          <a:prstGeom prst="rect">
            <a:avLst/>
          </a:prstGeom>
          <a:noFill/>
          <a:ln>
            <a:noFill/>
          </a:ln>
        </p:spPr>
      </p:pic>
      <p:pic>
        <p:nvPicPr>
          <p:cNvPr id="269" name="Google Shape;269;p60"/>
          <p:cNvPicPr preferRelativeResize="0"/>
          <p:nvPr/>
        </p:nvPicPr>
        <p:blipFill rotWithShape="1">
          <a:blip r:embed="rId4">
            <a:alphaModFix/>
          </a:blip>
          <a:srcRect b="0" l="0" r="0" t="0"/>
          <a:stretch/>
        </p:blipFill>
        <p:spPr>
          <a:xfrm>
            <a:off x="1114560" y="4992360"/>
            <a:ext cx="1870921" cy="640800"/>
          </a:xfrm>
          <a:prstGeom prst="rect">
            <a:avLst/>
          </a:prstGeom>
          <a:noFill/>
          <a:ln>
            <a:noFill/>
          </a:ln>
        </p:spPr>
      </p:pic>
      <p:pic>
        <p:nvPicPr>
          <p:cNvPr id="270" name="Google Shape;270;p60"/>
          <p:cNvPicPr preferRelativeResize="0"/>
          <p:nvPr/>
        </p:nvPicPr>
        <p:blipFill rotWithShape="1">
          <a:blip r:embed="rId5">
            <a:alphaModFix/>
          </a:blip>
          <a:srcRect b="0" l="0" r="0" t="0"/>
          <a:stretch/>
        </p:blipFill>
        <p:spPr>
          <a:xfrm>
            <a:off x="7524360" y="4559280"/>
            <a:ext cx="861480" cy="848880"/>
          </a:xfrm>
          <a:prstGeom prst="rect">
            <a:avLst/>
          </a:prstGeom>
          <a:noFill/>
          <a:ln>
            <a:noFill/>
          </a:ln>
        </p:spPr>
      </p:pic>
      <p:pic>
        <p:nvPicPr>
          <p:cNvPr id="271" name="Google Shape;271;p60"/>
          <p:cNvPicPr preferRelativeResize="0"/>
          <p:nvPr/>
        </p:nvPicPr>
        <p:blipFill rotWithShape="1">
          <a:blip r:embed="rId6">
            <a:alphaModFix/>
          </a:blip>
          <a:srcRect b="0" l="0" r="0" t="0"/>
          <a:stretch/>
        </p:blipFill>
        <p:spPr>
          <a:xfrm>
            <a:off x="3800520" y="5362440"/>
            <a:ext cx="1922040" cy="347040"/>
          </a:xfrm>
          <a:prstGeom prst="rect">
            <a:avLst/>
          </a:prstGeom>
          <a:noFill/>
          <a:ln>
            <a:noFill/>
          </a:ln>
        </p:spPr>
      </p:pic>
      <p:pic>
        <p:nvPicPr>
          <p:cNvPr id="272" name="Google Shape;272;p60"/>
          <p:cNvPicPr preferRelativeResize="0"/>
          <p:nvPr/>
        </p:nvPicPr>
        <p:blipFill rotWithShape="1">
          <a:blip r:embed="rId7">
            <a:alphaModFix/>
          </a:blip>
          <a:srcRect b="0" l="0" r="0" t="0"/>
          <a:stretch/>
        </p:blipFill>
        <p:spPr>
          <a:xfrm>
            <a:off x="7524720" y="3391080"/>
            <a:ext cx="1442520" cy="591480"/>
          </a:xfrm>
          <a:prstGeom prst="rect">
            <a:avLst/>
          </a:prstGeom>
          <a:noFill/>
          <a:ln>
            <a:noFill/>
          </a:ln>
        </p:spPr>
      </p:pic>
      <p:pic>
        <p:nvPicPr>
          <p:cNvPr id="273" name="Google Shape;273;p60"/>
          <p:cNvPicPr preferRelativeResize="0"/>
          <p:nvPr/>
        </p:nvPicPr>
        <p:blipFill rotWithShape="1">
          <a:blip r:embed="rId8">
            <a:alphaModFix/>
          </a:blip>
          <a:srcRect b="0" l="0" r="0" t="0"/>
          <a:stretch/>
        </p:blipFill>
        <p:spPr>
          <a:xfrm>
            <a:off x="6661080" y="866760"/>
            <a:ext cx="1869480" cy="337680"/>
          </a:xfrm>
          <a:prstGeom prst="rect">
            <a:avLst/>
          </a:prstGeom>
          <a:noFill/>
          <a:ln>
            <a:noFill/>
          </a:ln>
        </p:spPr>
      </p:pic>
      <p:pic>
        <p:nvPicPr>
          <p:cNvPr id="274" name="Google Shape;274;p60"/>
          <p:cNvPicPr preferRelativeResize="0"/>
          <p:nvPr/>
        </p:nvPicPr>
        <p:blipFill rotWithShape="1">
          <a:blip r:embed="rId9">
            <a:alphaModFix/>
          </a:blip>
          <a:srcRect b="0" l="0" r="0" t="0"/>
          <a:stretch/>
        </p:blipFill>
        <p:spPr>
          <a:xfrm>
            <a:off x="755640" y="3984720"/>
            <a:ext cx="1582200" cy="285120"/>
          </a:xfrm>
          <a:prstGeom prst="rect">
            <a:avLst/>
          </a:prstGeom>
          <a:noFill/>
          <a:ln>
            <a:noFill/>
          </a:ln>
        </p:spPr>
      </p:pic>
      <p:pic>
        <p:nvPicPr>
          <p:cNvPr id="275" name="Google Shape;275;p60"/>
          <p:cNvPicPr preferRelativeResize="0"/>
          <p:nvPr/>
        </p:nvPicPr>
        <p:blipFill rotWithShape="1">
          <a:blip r:embed="rId10">
            <a:alphaModFix/>
          </a:blip>
          <a:srcRect b="0" l="0" r="0" t="0"/>
          <a:stretch/>
        </p:blipFill>
        <p:spPr>
          <a:xfrm>
            <a:off x="810000" y="980520"/>
            <a:ext cx="1437840" cy="591480"/>
          </a:xfrm>
          <a:prstGeom prst="rect">
            <a:avLst/>
          </a:prstGeom>
          <a:noFill/>
          <a:ln>
            <a:noFill/>
          </a:ln>
        </p:spPr>
      </p:pic>
      <p:pic>
        <p:nvPicPr>
          <p:cNvPr id="276" name="Google Shape;276;p60"/>
          <p:cNvPicPr preferRelativeResize="0"/>
          <p:nvPr/>
        </p:nvPicPr>
        <p:blipFill rotWithShape="1">
          <a:blip r:embed="rId11">
            <a:alphaModFix/>
          </a:blip>
          <a:srcRect b="0" l="0" r="0" t="0"/>
          <a:stretch/>
        </p:blipFill>
        <p:spPr>
          <a:xfrm>
            <a:off x="398160" y="2184000"/>
            <a:ext cx="715320" cy="1013760"/>
          </a:xfrm>
          <a:prstGeom prst="rect">
            <a:avLst/>
          </a:prstGeom>
          <a:noFill/>
          <a:ln>
            <a:noFill/>
          </a:ln>
        </p:spPr>
      </p:pic>
      <p:sp>
        <p:nvSpPr>
          <p:cNvPr id="277" name="Google Shape;277;p60"/>
          <p:cNvSpPr/>
          <p:nvPr/>
        </p:nvSpPr>
        <p:spPr>
          <a:xfrm rot="-1735709">
            <a:off x="7281707" y="1339124"/>
            <a:ext cx="767803" cy="392090"/>
          </a:xfrm>
          <a:prstGeom prst="curvedUpArrow">
            <a:avLst>
              <a:gd fmla="val 25000" name="adj1"/>
              <a:gd fmla="val 50000" name="adj2"/>
              <a:gd fmla="val 25000" name="adj3"/>
            </a:avLst>
          </a:prstGeom>
          <a:solidFill>
            <a:srgbClr val="95B3D7"/>
          </a:solidFill>
          <a:ln cap="flat" cmpd="sng" w="25550">
            <a:solidFill>
              <a:srgbClr val="95B3D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8" name="Google Shape;278;p60"/>
          <p:cNvSpPr/>
          <p:nvPr/>
        </p:nvSpPr>
        <p:spPr>
          <a:xfrm>
            <a:off x="7042320" y="3984000"/>
            <a:ext cx="768000" cy="392100"/>
          </a:xfrm>
          <a:prstGeom prst="curvedUpArrow">
            <a:avLst>
              <a:gd fmla="val 25000" name="adj1"/>
              <a:gd fmla="val 50000" name="adj2"/>
              <a:gd fmla="val 25000" name="adj3"/>
            </a:avLst>
          </a:prstGeom>
          <a:solidFill>
            <a:srgbClr val="95B3D7"/>
          </a:solidFill>
          <a:ln cap="flat" cmpd="sng" w="25550">
            <a:solidFill>
              <a:srgbClr val="95B3D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9" name="Google Shape;279;p60"/>
          <p:cNvSpPr/>
          <p:nvPr/>
        </p:nvSpPr>
        <p:spPr>
          <a:xfrm rot="1454522">
            <a:off x="6851139" y="4959895"/>
            <a:ext cx="767915" cy="391939"/>
          </a:xfrm>
          <a:prstGeom prst="curvedUpArrow">
            <a:avLst>
              <a:gd fmla="val 25000" name="adj1"/>
              <a:gd fmla="val 50000" name="adj2"/>
              <a:gd fmla="val 25000" name="adj3"/>
            </a:avLst>
          </a:prstGeom>
          <a:solidFill>
            <a:srgbClr val="95B3D7"/>
          </a:solidFill>
          <a:ln cap="flat" cmpd="sng" w="25550">
            <a:solidFill>
              <a:srgbClr val="95B3D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0" name="Google Shape;280;p60"/>
          <p:cNvSpPr/>
          <p:nvPr/>
        </p:nvSpPr>
        <p:spPr>
          <a:xfrm rot="-9561034">
            <a:off x="1098505" y="1710468"/>
            <a:ext cx="861763" cy="309411"/>
          </a:xfrm>
          <a:prstGeom prst="curvedDownArrow">
            <a:avLst>
              <a:gd fmla="val 25000" name="adj1"/>
              <a:gd fmla="val 50000" name="adj2"/>
              <a:gd fmla="val 25000" name="adj3"/>
            </a:avLst>
          </a:prstGeom>
          <a:solidFill>
            <a:srgbClr val="95B3D7"/>
          </a:solidFill>
          <a:ln cap="flat" cmpd="sng" w="25550">
            <a:solidFill>
              <a:srgbClr val="95B3D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1" name="Google Shape;281;p60"/>
          <p:cNvSpPr/>
          <p:nvPr/>
        </p:nvSpPr>
        <p:spPr>
          <a:xfrm rot="10800000">
            <a:off x="1119900" y="2792700"/>
            <a:ext cx="861900" cy="309300"/>
          </a:xfrm>
          <a:prstGeom prst="curvedDownArrow">
            <a:avLst>
              <a:gd fmla="val 25000" name="adj1"/>
              <a:gd fmla="val 50000" name="adj2"/>
              <a:gd fmla="val 25000" name="adj3"/>
            </a:avLst>
          </a:prstGeom>
          <a:solidFill>
            <a:srgbClr val="95B3D7"/>
          </a:solidFill>
          <a:ln cap="flat" cmpd="sng" w="25550">
            <a:solidFill>
              <a:srgbClr val="95B3D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2" name="Google Shape;282;p60"/>
          <p:cNvSpPr/>
          <p:nvPr/>
        </p:nvSpPr>
        <p:spPr>
          <a:xfrm rot="-9792725">
            <a:off x="514500" y="3370213"/>
            <a:ext cx="1039712" cy="472257"/>
          </a:xfrm>
          <a:prstGeom prst="curvedDownArrow">
            <a:avLst>
              <a:gd fmla="val 25000" name="adj1"/>
              <a:gd fmla="val 50000" name="adj2"/>
              <a:gd fmla="val 25000" name="adj3"/>
            </a:avLst>
          </a:prstGeom>
          <a:solidFill>
            <a:srgbClr val="95B3D7"/>
          </a:solidFill>
          <a:ln cap="flat" cmpd="sng" w="25550">
            <a:solidFill>
              <a:srgbClr val="95B3D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3" name="Google Shape;283;p60"/>
          <p:cNvSpPr/>
          <p:nvPr/>
        </p:nvSpPr>
        <p:spPr>
          <a:xfrm rot="3083114">
            <a:off x="865053" y="3166675"/>
            <a:ext cx="476861" cy="1117892"/>
          </a:xfrm>
          <a:prstGeom prst="curvedRightArrow">
            <a:avLst>
              <a:gd fmla="val 25000" name="adj1"/>
              <a:gd fmla="val 50000" name="adj2"/>
              <a:gd fmla="val 25000" name="adj3"/>
            </a:avLst>
          </a:prstGeom>
          <a:solidFill>
            <a:srgbClr val="95B3D7"/>
          </a:solidFill>
          <a:ln cap="flat" cmpd="sng" w="25550">
            <a:solidFill>
              <a:srgbClr val="95B3D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4" name="Google Shape;284;p60"/>
          <p:cNvSpPr/>
          <p:nvPr/>
        </p:nvSpPr>
        <p:spPr>
          <a:xfrm rot="1405259">
            <a:off x="937433" y="4319521"/>
            <a:ext cx="477000" cy="1117794"/>
          </a:xfrm>
          <a:prstGeom prst="curvedRightArrow">
            <a:avLst>
              <a:gd fmla="val 25000" name="adj1"/>
              <a:gd fmla="val 50000" name="adj2"/>
              <a:gd fmla="val 25000" name="adj3"/>
            </a:avLst>
          </a:prstGeom>
          <a:solidFill>
            <a:srgbClr val="95B3D7"/>
          </a:solidFill>
          <a:ln cap="flat" cmpd="sng" w="25550">
            <a:solidFill>
              <a:srgbClr val="95B3D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5" name="Google Shape;285;p60"/>
          <p:cNvSpPr/>
          <p:nvPr/>
        </p:nvSpPr>
        <p:spPr>
          <a:xfrm rot="1519859">
            <a:off x="3365293" y="5426156"/>
            <a:ext cx="1183602" cy="391984"/>
          </a:xfrm>
          <a:prstGeom prst="curvedUpArrow">
            <a:avLst>
              <a:gd fmla="val 25000" name="adj1"/>
              <a:gd fmla="val 50000" name="adj2"/>
              <a:gd fmla="val 25000" name="adj3"/>
            </a:avLst>
          </a:prstGeom>
          <a:solidFill>
            <a:srgbClr val="95B3D7"/>
          </a:solidFill>
          <a:ln cap="flat" cmpd="sng" w="25550">
            <a:solidFill>
              <a:srgbClr val="95B3D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0" name="Shape 1070"/>
        <p:cNvGrpSpPr/>
        <p:nvPr/>
      </p:nvGrpSpPr>
      <p:grpSpPr>
        <a:xfrm>
          <a:off x="0" y="0"/>
          <a:ext cx="0" cy="0"/>
          <a:chOff x="0" y="0"/>
          <a:chExt cx="0" cy="0"/>
        </a:xfrm>
      </p:grpSpPr>
      <p:sp>
        <p:nvSpPr>
          <p:cNvPr id="1071" name="Google Shape;1071;p132"/>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Discovery, Search, y Browse</a:t>
            </a:r>
            <a:endParaRPr sz="1800"/>
          </a:p>
        </p:txBody>
      </p:sp>
      <p:sp>
        <p:nvSpPr>
          <p:cNvPr id="1072" name="Google Shape;1072;p132"/>
          <p:cNvSpPr/>
          <p:nvPr/>
        </p:nvSpPr>
        <p:spPr>
          <a:xfrm>
            <a:off x="648000" y="918730"/>
            <a:ext cx="7752600" cy="5244000"/>
          </a:xfrm>
          <a:prstGeom prst="rect">
            <a:avLst/>
          </a:prstGeom>
          <a:noFill/>
          <a:ln>
            <a:noFill/>
          </a:ln>
        </p:spPr>
        <p:txBody>
          <a:bodyPr anchorCtr="0" anchor="t" bIns="45000" lIns="90000" spcFirstLastPara="1" rIns="90000" wrap="square" tIns="45000">
            <a:noAutofit/>
          </a:bodyPr>
          <a:lstStyle/>
          <a:p>
            <a:pPr indent="0" lvl="0" marL="0" rtl="0">
              <a:lnSpc>
                <a:spcPct val="115000"/>
              </a:lnSpc>
              <a:spcBef>
                <a:spcPts val="0"/>
              </a:spcBef>
              <a:spcAft>
                <a:spcPts val="0"/>
              </a:spcAft>
              <a:buNone/>
            </a:pPr>
            <a:r>
              <a:t/>
            </a:r>
            <a:endParaRPr sz="1200">
              <a:solidFill>
                <a:schemeClr val="dk1"/>
              </a:solidFill>
            </a:endParaRPr>
          </a:p>
          <a:p>
            <a:pPr indent="1371600" lvl="0" marL="0" rtl="0">
              <a:lnSpc>
                <a:spcPct val="115000"/>
              </a:lnSpc>
              <a:spcBef>
                <a:spcPts val="0"/>
              </a:spcBef>
              <a:spcAft>
                <a:spcPts val="0"/>
              </a:spcAft>
              <a:buNone/>
            </a:pPr>
            <a:r>
              <a:t/>
            </a:r>
            <a:endParaRPr sz="1200">
              <a:solidFill>
                <a:schemeClr val="dk1"/>
              </a:solidFill>
            </a:endParaRPr>
          </a:p>
          <a:p>
            <a:pPr indent="0" lvl="0" marL="0" rtl="0">
              <a:lnSpc>
                <a:spcPct val="150000"/>
              </a:lnSpc>
              <a:spcBef>
                <a:spcPts val="2300"/>
              </a:spcBef>
              <a:spcAft>
                <a:spcPts val="0"/>
              </a:spcAft>
              <a:buNone/>
            </a:pPr>
            <a:r>
              <a:t/>
            </a:r>
            <a:endParaRPr b="1" sz="1200">
              <a:solidFill>
                <a:srgbClr val="172B4D"/>
              </a:solidFill>
            </a:endParaRPr>
          </a:p>
          <a:p>
            <a:pPr indent="0" lvl="0" marL="457200" marR="0" rtl="0" algn="l">
              <a:spcBef>
                <a:spcPts val="0"/>
              </a:spcBef>
              <a:spcAft>
                <a:spcPts val="0"/>
              </a:spcAft>
              <a:buNone/>
            </a:pPr>
            <a:r>
              <a:t/>
            </a:r>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
        <p:nvSpPr>
          <p:cNvPr id="1073" name="Google Shape;1073;p132"/>
          <p:cNvSpPr txBox="1"/>
          <p:nvPr/>
        </p:nvSpPr>
        <p:spPr>
          <a:xfrm>
            <a:off x="5143500" y="6391500"/>
            <a:ext cx="4000500" cy="466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rPr>
              <a:t>https://wiki.duraspace.org/display/DSDOC6x/Discovery</a:t>
            </a:r>
            <a:endParaRPr>
              <a:solidFill>
                <a:srgbClr val="FFFFFF"/>
              </a:solidFill>
            </a:endParaRPr>
          </a:p>
        </p:txBody>
      </p:sp>
      <p:pic>
        <p:nvPicPr>
          <p:cNvPr id="1074" name="Google Shape;1074;p132"/>
          <p:cNvPicPr preferRelativeResize="0"/>
          <p:nvPr/>
        </p:nvPicPr>
        <p:blipFill rotWithShape="1">
          <a:blip r:embed="rId3">
            <a:alphaModFix/>
          </a:blip>
          <a:srcRect b="0" l="0" r="0" t="0"/>
          <a:stretch/>
        </p:blipFill>
        <p:spPr>
          <a:xfrm>
            <a:off x="8064360" y="72360"/>
            <a:ext cx="430920" cy="430920"/>
          </a:xfrm>
          <a:prstGeom prst="rect">
            <a:avLst/>
          </a:prstGeom>
          <a:noFill/>
          <a:ln>
            <a:noFill/>
          </a:ln>
        </p:spPr>
      </p:pic>
      <p:sp>
        <p:nvSpPr>
          <p:cNvPr id="1075" name="Google Shape;1075;p132"/>
          <p:cNvSpPr/>
          <p:nvPr/>
        </p:nvSpPr>
        <p:spPr>
          <a:xfrm>
            <a:off x="495000" y="984388"/>
            <a:ext cx="7905600" cy="4926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s"/>
              <a:t>2</a:t>
            </a:r>
            <a:r>
              <a:rPr lang="es"/>
              <a:t>- Actualizamos ficheros de configuración de los binarios de DSpace</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s"/>
              <a:t>3- Reindexamos el contenido del repositorio.</a:t>
            </a:r>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p:txBody>
      </p:sp>
      <p:sp>
        <p:nvSpPr>
          <p:cNvPr id="1076" name="Google Shape;1076;p132"/>
          <p:cNvSpPr txBox="1"/>
          <p:nvPr/>
        </p:nvSpPr>
        <p:spPr>
          <a:xfrm>
            <a:off x="828300" y="1836275"/>
            <a:ext cx="7239000" cy="6762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/proyectos/dspace/bin/dspace index-discovery -b </a:t>
            </a:r>
            <a:endParaRPr sz="1200">
              <a:solidFill>
                <a:srgbClr val="FFFFFF"/>
              </a:solidFill>
              <a:latin typeface="Consolas"/>
              <a:ea typeface="Consolas"/>
              <a:cs typeface="Consolas"/>
              <a:sym typeface="Consola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133"/>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Configuración de un OAI crosswalk personalizado</a:t>
            </a:r>
            <a:endParaRPr sz="1800"/>
          </a:p>
        </p:txBody>
      </p:sp>
      <p:sp>
        <p:nvSpPr>
          <p:cNvPr id="1082" name="Google Shape;1082;p133"/>
          <p:cNvSpPr txBox="1"/>
          <p:nvPr/>
        </p:nvSpPr>
        <p:spPr>
          <a:xfrm>
            <a:off x="765150" y="991850"/>
            <a:ext cx="5686800" cy="634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s" sz="1800"/>
              <a:t>Interfaz</a:t>
            </a:r>
            <a:r>
              <a:rPr b="1" lang="es" sz="1800"/>
              <a:t> OAI</a:t>
            </a:r>
            <a:endParaRPr b="1" sz="1800"/>
          </a:p>
        </p:txBody>
      </p:sp>
      <p:pic>
        <p:nvPicPr>
          <p:cNvPr id="1083" name="Google Shape;1083;p133"/>
          <p:cNvPicPr preferRelativeResize="0"/>
          <p:nvPr/>
        </p:nvPicPr>
        <p:blipFill>
          <a:blip r:embed="rId3">
            <a:alphaModFix/>
          </a:blip>
          <a:stretch>
            <a:fillRect/>
          </a:stretch>
        </p:blipFill>
        <p:spPr>
          <a:xfrm>
            <a:off x="152400" y="1779050"/>
            <a:ext cx="8839199" cy="409008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134"/>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Configuración de un OAI crosswalk personalizado</a:t>
            </a:r>
            <a:endParaRPr sz="1800"/>
          </a:p>
        </p:txBody>
      </p:sp>
      <p:sp>
        <p:nvSpPr>
          <p:cNvPr id="1089" name="Google Shape;1089;p134"/>
          <p:cNvSpPr txBox="1"/>
          <p:nvPr/>
        </p:nvSpPr>
        <p:spPr>
          <a:xfrm>
            <a:off x="765150" y="991850"/>
            <a:ext cx="5686800" cy="63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sz="1800"/>
              <a:t>Interfaz</a:t>
            </a:r>
            <a:r>
              <a:rPr b="1" lang="es" sz="1800"/>
              <a:t> OAI</a:t>
            </a:r>
            <a:endParaRPr b="1" sz="1800"/>
          </a:p>
        </p:txBody>
      </p:sp>
      <p:pic>
        <p:nvPicPr>
          <p:cNvPr id="1090" name="Google Shape;1090;p134"/>
          <p:cNvPicPr preferRelativeResize="0"/>
          <p:nvPr/>
        </p:nvPicPr>
        <p:blipFill>
          <a:blip r:embed="rId3">
            <a:alphaModFix/>
          </a:blip>
          <a:stretch>
            <a:fillRect/>
          </a:stretch>
        </p:blipFill>
        <p:spPr>
          <a:xfrm>
            <a:off x="152400" y="1779050"/>
            <a:ext cx="8839199" cy="4090083"/>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135"/>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Configuración de un OAI crosswalk personalizado</a:t>
            </a:r>
            <a:endParaRPr sz="1800"/>
          </a:p>
        </p:txBody>
      </p:sp>
      <p:sp>
        <p:nvSpPr>
          <p:cNvPr id="1096" name="Google Shape;1096;p135"/>
          <p:cNvSpPr txBox="1"/>
          <p:nvPr/>
        </p:nvSpPr>
        <p:spPr>
          <a:xfrm>
            <a:off x="457200" y="481925"/>
            <a:ext cx="5919300" cy="689700"/>
          </a:xfrm>
          <a:prstGeom prst="rect">
            <a:avLst/>
          </a:prstGeom>
          <a:noFill/>
          <a:ln>
            <a:noFill/>
          </a:ln>
        </p:spPr>
        <p:txBody>
          <a:bodyPr anchorCtr="0" anchor="t" bIns="91425" lIns="91425" spcFirstLastPara="1" rIns="91425" wrap="square" tIns="91425">
            <a:noAutofit/>
          </a:bodyPr>
          <a:lstStyle/>
          <a:p>
            <a:pPr indent="0" lvl="0" marL="0" rtl="0">
              <a:lnSpc>
                <a:spcPct val="110000"/>
              </a:lnSpc>
              <a:spcBef>
                <a:spcPts val="1500"/>
              </a:spcBef>
              <a:spcAft>
                <a:spcPts val="800"/>
              </a:spcAft>
              <a:buNone/>
            </a:pPr>
            <a:r>
              <a:rPr b="1" lang="es">
                <a:solidFill>
                  <a:srgbClr val="333333"/>
                </a:solidFill>
              </a:rPr>
              <a:t>Lista de Formatos disponibles</a:t>
            </a:r>
            <a:endParaRPr b="1"/>
          </a:p>
        </p:txBody>
      </p:sp>
      <p:graphicFrame>
        <p:nvGraphicFramePr>
          <p:cNvPr id="1097" name="Google Shape;1097;p135"/>
          <p:cNvGraphicFramePr/>
          <p:nvPr/>
        </p:nvGraphicFramePr>
        <p:xfrm>
          <a:off x="951450" y="1095013"/>
          <a:ext cx="3000000" cy="3000000"/>
        </p:xfrm>
        <a:graphic>
          <a:graphicData uri="http://schemas.openxmlformats.org/drawingml/2006/table">
            <a:tbl>
              <a:tblPr>
                <a:noFill/>
                <a:tableStyleId>{42EF0FBD-8048-425A-BACF-25B9D7E7969B}</a:tableStyleId>
              </a:tblPr>
              <a:tblGrid>
                <a:gridCol w="2230875"/>
                <a:gridCol w="5008125"/>
              </a:tblGrid>
              <a:tr h="411950">
                <a:tc>
                  <a:txBody>
                    <a:bodyPr>
                      <a:noAutofit/>
                    </a:bodyPr>
                    <a:lstStyle/>
                    <a:p>
                      <a:pPr indent="0" lvl="0" marL="0" rtl="0">
                        <a:lnSpc>
                          <a:spcPct val="142857"/>
                        </a:lnSpc>
                        <a:spcBef>
                          <a:spcPts val="0"/>
                        </a:spcBef>
                        <a:spcAft>
                          <a:spcPts val="0"/>
                        </a:spcAft>
                        <a:buNone/>
                      </a:pPr>
                      <a:r>
                        <a:rPr lang="es" sz="1100">
                          <a:solidFill>
                            <a:srgbClr val="032F62"/>
                          </a:solidFill>
                          <a:highlight>
                            <a:srgbClr val="FFFFFF"/>
                          </a:highlight>
                        </a:rPr>
                        <a:t>oaidc</a:t>
                      </a:r>
                      <a:endParaRPr sz="1100">
                        <a:solidFill>
                          <a:srgbClr val="24292E"/>
                        </a:solidFill>
                        <a:highlight>
                          <a:srgbClr val="FFFFFF"/>
                        </a:highlight>
                      </a:endParaRPr>
                    </a:p>
                  </a:txBody>
                  <a:tcPr marT="91425" marB="91425" marR="95250" marL="95250"/>
                </a:tc>
                <a:tc>
                  <a:txBody>
                    <a:bodyPr>
                      <a:noAutofit/>
                    </a:bodyPr>
                    <a:lstStyle/>
                    <a:p>
                      <a:pPr indent="0" lvl="0" marL="0" rtl="0">
                        <a:spcBef>
                          <a:spcPts val="0"/>
                        </a:spcBef>
                        <a:spcAft>
                          <a:spcPts val="0"/>
                        </a:spcAft>
                        <a:buNone/>
                      </a:pPr>
                      <a:r>
                        <a:rPr lang="es" sz="1100">
                          <a:solidFill>
                            <a:srgbClr val="24292E"/>
                          </a:solidFill>
                          <a:highlight>
                            <a:srgbClr val="FFFFFF"/>
                          </a:highlight>
                        </a:rPr>
                        <a:t>http://www.openarchives.org/OAI/2.0/oai_dc.xsd</a:t>
                      </a:r>
                      <a:endParaRPr sz="1100"/>
                    </a:p>
                  </a:txBody>
                  <a:tcPr marT="91425" marB="91425" marR="91425" marL="91425"/>
                </a:tc>
              </a:tr>
              <a:tr h="411950">
                <a:tc>
                  <a:txBody>
                    <a:bodyPr>
                      <a:noAutofit/>
                    </a:bodyPr>
                    <a:lstStyle/>
                    <a:p>
                      <a:pPr indent="0" lvl="0" marL="0" rtl="0">
                        <a:lnSpc>
                          <a:spcPct val="142857"/>
                        </a:lnSpc>
                        <a:spcBef>
                          <a:spcPts val="0"/>
                        </a:spcBef>
                        <a:spcAft>
                          <a:spcPts val="0"/>
                        </a:spcAft>
                        <a:buNone/>
                      </a:pPr>
                      <a:r>
                        <a:rPr lang="es" sz="1100">
                          <a:solidFill>
                            <a:srgbClr val="032F62"/>
                          </a:solidFill>
                          <a:highlight>
                            <a:srgbClr val="FFFFFF"/>
                          </a:highlight>
                        </a:rPr>
                        <a:t>mets</a:t>
                      </a:r>
                      <a:endParaRPr sz="1100"/>
                    </a:p>
                  </a:txBody>
                  <a:tcPr marT="91425" marB="91425" marR="95250" marL="95250"/>
                </a:tc>
                <a:tc>
                  <a:txBody>
                    <a:bodyPr>
                      <a:noAutofit/>
                    </a:bodyPr>
                    <a:lstStyle/>
                    <a:p>
                      <a:pPr indent="0" lvl="0" marL="0" rtl="0">
                        <a:lnSpc>
                          <a:spcPct val="142857"/>
                        </a:lnSpc>
                        <a:spcBef>
                          <a:spcPts val="0"/>
                        </a:spcBef>
                        <a:spcAft>
                          <a:spcPts val="0"/>
                        </a:spcAft>
                        <a:buNone/>
                      </a:pPr>
                      <a:r>
                        <a:rPr lang="es" sz="1100">
                          <a:solidFill>
                            <a:srgbClr val="24292E"/>
                          </a:solidFill>
                          <a:highlight>
                            <a:srgbClr val="FFFFFF"/>
                          </a:highlight>
                        </a:rPr>
                        <a:t>http://www.loc.gov/standards/mets/mets.xsd</a:t>
                      </a:r>
                      <a:endParaRPr sz="1100">
                        <a:solidFill>
                          <a:srgbClr val="24292E"/>
                        </a:solidFill>
                        <a:highlight>
                          <a:srgbClr val="FFFFFF"/>
                        </a:highlight>
                      </a:endParaRPr>
                    </a:p>
                  </a:txBody>
                  <a:tcPr marT="91425" marB="91425" marR="95250" marL="95250"/>
                </a:tc>
              </a:tr>
              <a:tr h="411950">
                <a:tc>
                  <a:txBody>
                    <a:bodyPr>
                      <a:noAutofit/>
                    </a:bodyPr>
                    <a:lstStyle/>
                    <a:p>
                      <a:pPr indent="0" lvl="0" marL="0" rtl="0">
                        <a:lnSpc>
                          <a:spcPct val="142857"/>
                        </a:lnSpc>
                        <a:spcBef>
                          <a:spcPts val="0"/>
                        </a:spcBef>
                        <a:spcAft>
                          <a:spcPts val="0"/>
                        </a:spcAft>
                        <a:buClr>
                          <a:schemeClr val="dk1"/>
                        </a:buClr>
                        <a:buSzPts val="1100"/>
                        <a:buFont typeface="Arial"/>
                        <a:buNone/>
                      </a:pPr>
                      <a:r>
                        <a:rPr lang="es" sz="1100">
                          <a:solidFill>
                            <a:srgbClr val="032F62"/>
                          </a:solidFill>
                          <a:highlight>
                            <a:srgbClr val="FFFFFF"/>
                          </a:highlight>
                        </a:rPr>
                        <a:t>xoai</a:t>
                      </a:r>
                      <a:endParaRPr sz="1100"/>
                    </a:p>
                  </a:txBody>
                  <a:tcPr marT="91425" marB="91425" marR="95250" marL="95250"/>
                </a:tc>
                <a:tc>
                  <a:txBody>
                    <a:bodyPr>
                      <a:noAutofit/>
                    </a:bodyPr>
                    <a:lstStyle/>
                    <a:p>
                      <a:pPr indent="0" lvl="0" marL="0" rtl="0">
                        <a:lnSpc>
                          <a:spcPct val="142857"/>
                        </a:lnSpc>
                        <a:spcBef>
                          <a:spcPts val="0"/>
                        </a:spcBef>
                        <a:spcAft>
                          <a:spcPts val="0"/>
                        </a:spcAft>
                        <a:buNone/>
                      </a:pPr>
                      <a:r>
                        <a:rPr lang="es" sz="1100">
                          <a:solidFill>
                            <a:srgbClr val="24292E"/>
                          </a:solidFill>
                          <a:highlight>
                            <a:srgbClr val="FFFFFF"/>
                          </a:highlight>
                        </a:rPr>
                        <a:t>http://www.lyncode.com/schemas/xoai.xsd</a:t>
                      </a:r>
                      <a:r>
                        <a:rPr lang="es" sz="1100">
                          <a:solidFill>
                            <a:srgbClr val="24292E"/>
                          </a:solidFill>
                          <a:highlight>
                            <a:srgbClr val="FFFFFF"/>
                          </a:highlight>
                        </a:rPr>
                        <a:t>    </a:t>
                      </a:r>
                      <a:endParaRPr sz="1100">
                        <a:solidFill>
                          <a:srgbClr val="24292E"/>
                        </a:solidFill>
                        <a:highlight>
                          <a:srgbClr val="FFFFFF"/>
                        </a:highlight>
                      </a:endParaRPr>
                    </a:p>
                  </a:txBody>
                  <a:tcPr marT="91425" marB="91425" marR="95250" marL="95250"/>
                </a:tc>
              </a:tr>
              <a:tr h="644975">
                <a:tc>
                  <a:txBody>
                    <a:bodyPr>
                      <a:noAutofit/>
                    </a:bodyPr>
                    <a:lstStyle/>
                    <a:p>
                      <a:pPr indent="0" lvl="0" marL="0" rtl="0">
                        <a:lnSpc>
                          <a:spcPct val="142857"/>
                        </a:lnSpc>
                        <a:spcBef>
                          <a:spcPts val="0"/>
                        </a:spcBef>
                        <a:spcAft>
                          <a:spcPts val="0"/>
                        </a:spcAft>
                        <a:buClr>
                          <a:schemeClr val="dk1"/>
                        </a:buClr>
                        <a:buSzPts val="1100"/>
                        <a:buFont typeface="Arial"/>
                        <a:buNone/>
                      </a:pPr>
                      <a:r>
                        <a:rPr lang="es" sz="1100">
                          <a:solidFill>
                            <a:srgbClr val="032F62"/>
                          </a:solidFill>
                          <a:highlight>
                            <a:srgbClr val="FFFFFF"/>
                          </a:highlight>
                        </a:rPr>
                        <a:t>didl</a:t>
                      </a:r>
                      <a:endParaRPr sz="1100"/>
                    </a:p>
                  </a:txBody>
                  <a:tcPr marT="91425" marB="91425" marR="95250" marL="95250"/>
                </a:tc>
                <a:tc>
                  <a:txBody>
                    <a:bodyPr>
                      <a:noAutofit/>
                    </a:bodyPr>
                    <a:lstStyle/>
                    <a:p>
                      <a:pPr indent="0" lvl="0" marL="0" rtl="0">
                        <a:lnSpc>
                          <a:spcPct val="142857"/>
                        </a:lnSpc>
                        <a:spcBef>
                          <a:spcPts val="0"/>
                        </a:spcBef>
                        <a:spcAft>
                          <a:spcPts val="0"/>
                        </a:spcAft>
                        <a:buNone/>
                      </a:pPr>
                      <a:r>
                        <a:rPr lang="es" sz="1100">
                          <a:solidFill>
                            <a:srgbClr val="24292E"/>
                          </a:solidFill>
                          <a:highlight>
                            <a:srgbClr val="FFFFFF"/>
                          </a:highlight>
                        </a:rPr>
                        <a:t>h</a:t>
                      </a:r>
                      <a:r>
                        <a:rPr lang="es" sz="1100">
                          <a:solidFill>
                            <a:srgbClr val="24292E"/>
                          </a:solidFill>
                          <a:highlight>
                            <a:srgbClr val="FFFFFF"/>
                          </a:highlight>
                        </a:rPr>
                        <a:t>ttp://standards.iso.org/ittf/PubliclyAvailableStandards/MPEG-21_schema_files/did/didl.xsd</a:t>
                      </a:r>
                      <a:r>
                        <a:rPr lang="es" sz="1100">
                          <a:solidFill>
                            <a:srgbClr val="24292E"/>
                          </a:solidFill>
                          <a:highlight>
                            <a:srgbClr val="FFFFFF"/>
                          </a:highlight>
                        </a:rPr>
                        <a:t>     </a:t>
                      </a:r>
                      <a:endParaRPr sz="1100">
                        <a:solidFill>
                          <a:srgbClr val="24292E"/>
                        </a:solidFill>
                        <a:highlight>
                          <a:srgbClr val="FFFFFF"/>
                        </a:highlight>
                      </a:endParaRPr>
                    </a:p>
                  </a:txBody>
                  <a:tcPr marT="91425" marB="91425" marR="95250" marL="95250"/>
                </a:tc>
              </a:tr>
              <a:tr h="411950">
                <a:tc>
                  <a:txBody>
                    <a:bodyPr>
                      <a:noAutofit/>
                    </a:bodyPr>
                    <a:lstStyle/>
                    <a:p>
                      <a:pPr indent="0" lvl="0" marL="0" rtl="0">
                        <a:lnSpc>
                          <a:spcPct val="142857"/>
                        </a:lnSpc>
                        <a:spcBef>
                          <a:spcPts val="0"/>
                        </a:spcBef>
                        <a:spcAft>
                          <a:spcPts val="0"/>
                        </a:spcAft>
                        <a:buClr>
                          <a:schemeClr val="dk1"/>
                        </a:buClr>
                        <a:buSzPts val="1100"/>
                        <a:buFont typeface="Arial"/>
                        <a:buNone/>
                      </a:pPr>
                      <a:r>
                        <a:rPr lang="es" sz="1100">
                          <a:solidFill>
                            <a:srgbClr val="032F62"/>
                          </a:solidFill>
                          <a:highlight>
                            <a:srgbClr val="FFFFFF"/>
                          </a:highlight>
                        </a:rPr>
                        <a:t>dim</a:t>
                      </a:r>
                      <a:endParaRPr sz="1100"/>
                    </a:p>
                  </a:txBody>
                  <a:tcPr marT="91425" marB="91425" marR="95250" marL="95250"/>
                </a:tc>
                <a:tc>
                  <a:txBody>
                    <a:bodyPr>
                      <a:noAutofit/>
                    </a:bodyPr>
                    <a:lstStyle/>
                    <a:p>
                      <a:pPr indent="0" lvl="0" marL="0" rtl="0">
                        <a:lnSpc>
                          <a:spcPct val="142857"/>
                        </a:lnSpc>
                        <a:spcBef>
                          <a:spcPts val="0"/>
                        </a:spcBef>
                        <a:spcAft>
                          <a:spcPts val="0"/>
                        </a:spcAft>
                        <a:buNone/>
                      </a:pPr>
                      <a:r>
                        <a:rPr lang="es" sz="1100">
                          <a:solidFill>
                            <a:srgbClr val="24292E"/>
                          </a:solidFill>
                          <a:highlight>
                            <a:srgbClr val="FFFFFF"/>
                          </a:highlight>
                        </a:rPr>
                        <a:t>http://www.dspace.org/schema/dim.xsd</a:t>
                      </a:r>
                      <a:r>
                        <a:rPr lang="es" sz="1100">
                          <a:solidFill>
                            <a:srgbClr val="24292E"/>
                          </a:solidFill>
                          <a:highlight>
                            <a:srgbClr val="FFFFFF"/>
                          </a:highlight>
                        </a:rPr>
                        <a:t>    </a:t>
                      </a:r>
                      <a:endParaRPr sz="1100">
                        <a:solidFill>
                          <a:srgbClr val="24292E"/>
                        </a:solidFill>
                        <a:highlight>
                          <a:srgbClr val="FFFFFF"/>
                        </a:highlight>
                      </a:endParaRPr>
                    </a:p>
                  </a:txBody>
                  <a:tcPr marT="91425" marB="91425" marR="95250" marL="95250"/>
                </a:tc>
              </a:tr>
              <a:tr h="411950">
                <a:tc>
                  <a:txBody>
                    <a:bodyPr>
                      <a:noAutofit/>
                    </a:bodyPr>
                    <a:lstStyle/>
                    <a:p>
                      <a:pPr indent="0" lvl="0" marL="0" rtl="0">
                        <a:lnSpc>
                          <a:spcPct val="142857"/>
                        </a:lnSpc>
                        <a:spcBef>
                          <a:spcPts val="0"/>
                        </a:spcBef>
                        <a:spcAft>
                          <a:spcPts val="0"/>
                        </a:spcAft>
                        <a:buClr>
                          <a:schemeClr val="dk1"/>
                        </a:buClr>
                        <a:buSzPts val="1100"/>
                        <a:buFont typeface="Arial"/>
                        <a:buNone/>
                      </a:pPr>
                      <a:r>
                        <a:rPr lang="es" sz="1100">
                          <a:solidFill>
                            <a:srgbClr val="032F62"/>
                          </a:solidFill>
                          <a:highlight>
                            <a:srgbClr val="FFFFFF"/>
                          </a:highlight>
                        </a:rPr>
                        <a:t>ore</a:t>
                      </a:r>
                      <a:endParaRPr sz="1100"/>
                    </a:p>
                  </a:txBody>
                  <a:tcPr marT="91425" marB="91425" marR="95250" marL="95250"/>
                </a:tc>
                <a:tc>
                  <a:txBody>
                    <a:bodyPr>
                      <a:noAutofit/>
                    </a:bodyPr>
                    <a:lstStyle/>
                    <a:p>
                      <a:pPr indent="0" lvl="0" marL="0" rtl="0">
                        <a:lnSpc>
                          <a:spcPct val="142857"/>
                        </a:lnSpc>
                        <a:spcBef>
                          <a:spcPts val="0"/>
                        </a:spcBef>
                        <a:spcAft>
                          <a:spcPts val="0"/>
                        </a:spcAft>
                        <a:buNone/>
                      </a:pPr>
                      <a:r>
                        <a:rPr lang="es" sz="1100">
                          <a:solidFill>
                            <a:srgbClr val="24292E"/>
                          </a:solidFill>
                          <a:highlight>
                            <a:srgbClr val="FFFFFF"/>
                          </a:highlight>
                        </a:rPr>
                        <a:t>http://tweety.lanl.gov/public/schemas/2008-06/atom-tron.sch</a:t>
                      </a:r>
                      <a:r>
                        <a:rPr lang="es" sz="1100">
                          <a:solidFill>
                            <a:srgbClr val="24292E"/>
                          </a:solidFill>
                          <a:highlight>
                            <a:srgbClr val="FFFFFF"/>
                          </a:highlight>
                        </a:rPr>
                        <a:t>  </a:t>
                      </a:r>
                      <a:endParaRPr sz="1100">
                        <a:solidFill>
                          <a:srgbClr val="24292E"/>
                        </a:solidFill>
                        <a:highlight>
                          <a:srgbClr val="FFFFFF"/>
                        </a:highlight>
                      </a:endParaRPr>
                    </a:p>
                  </a:txBody>
                  <a:tcPr marT="91425" marB="91425" marR="95250" marL="95250"/>
                </a:tc>
              </a:tr>
              <a:tr h="411950">
                <a:tc>
                  <a:txBody>
                    <a:bodyPr>
                      <a:noAutofit/>
                    </a:bodyPr>
                    <a:lstStyle/>
                    <a:p>
                      <a:pPr indent="0" lvl="0" marL="0" rtl="0">
                        <a:lnSpc>
                          <a:spcPct val="142857"/>
                        </a:lnSpc>
                        <a:spcBef>
                          <a:spcPts val="0"/>
                        </a:spcBef>
                        <a:spcAft>
                          <a:spcPts val="0"/>
                        </a:spcAft>
                        <a:buClr>
                          <a:schemeClr val="dk1"/>
                        </a:buClr>
                        <a:buSzPts val="1100"/>
                        <a:buFont typeface="Arial"/>
                        <a:buNone/>
                      </a:pPr>
                      <a:r>
                        <a:rPr lang="es" sz="1100">
                          <a:solidFill>
                            <a:srgbClr val="032F62"/>
                          </a:solidFill>
                          <a:highlight>
                            <a:srgbClr val="FFFFFF"/>
                          </a:highlight>
                        </a:rPr>
                        <a:t>rdf</a:t>
                      </a:r>
                      <a:endParaRPr sz="1100"/>
                    </a:p>
                  </a:txBody>
                  <a:tcPr marT="91425" marB="91425" marR="95250" marL="95250"/>
                </a:tc>
                <a:tc>
                  <a:txBody>
                    <a:bodyPr>
                      <a:noAutofit/>
                    </a:bodyPr>
                    <a:lstStyle/>
                    <a:p>
                      <a:pPr indent="0" lvl="0" marL="0" rtl="0">
                        <a:spcBef>
                          <a:spcPts val="0"/>
                        </a:spcBef>
                        <a:spcAft>
                          <a:spcPts val="0"/>
                        </a:spcAft>
                        <a:buNone/>
                      </a:pPr>
                      <a:r>
                        <a:rPr lang="es" sz="1100">
                          <a:solidFill>
                            <a:srgbClr val="24292E"/>
                          </a:solidFill>
                          <a:highlight>
                            <a:srgbClr val="FFFFFF"/>
                          </a:highlight>
                        </a:rPr>
                        <a:t>http://www.openarchives.org/OAI/2.0/rdf.xsd</a:t>
                      </a:r>
                      <a:endParaRPr sz="1100"/>
                    </a:p>
                  </a:txBody>
                  <a:tcPr marT="91425" marB="91425" marR="95250" marL="95250"/>
                </a:tc>
              </a:tr>
              <a:tr h="411950">
                <a:tc>
                  <a:txBody>
                    <a:bodyPr>
                      <a:noAutofit/>
                    </a:bodyPr>
                    <a:lstStyle/>
                    <a:p>
                      <a:pPr indent="0" lvl="0" marL="0" rtl="0">
                        <a:lnSpc>
                          <a:spcPct val="142857"/>
                        </a:lnSpc>
                        <a:spcBef>
                          <a:spcPts val="0"/>
                        </a:spcBef>
                        <a:spcAft>
                          <a:spcPts val="0"/>
                        </a:spcAft>
                        <a:buNone/>
                      </a:pPr>
                      <a:r>
                        <a:rPr lang="es" sz="1100">
                          <a:solidFill>
                            <a:srgbClr val="24292E"/>
                          </a:solidFill>
                          <a:highlight>
                            <a:srgbClr val="FFFFFF"/>
                          </a:highlight>
                        </a:rPr>
                        <a:t>e</a:t>
                      </a:r>
                      <a:r>
                        <a:rPr lang="es" sz="1100">
                          <a:solidFill>
                            <a:srgbClr val="032F62"/>
                          </a:solidFill>
                          <a:highlight>
                            <a:srgbClr val="FFFFFF"/>
                          </a:highlight>
                        </a:rPr>
                        <a:t>tdms</a:t>
                      </a:r>
                      <a:endParaRPr sz="1100"/>
                    </a:p>
                  </a:txBody>
                  <a:tcPr marT="91425" marB="91425" marR="95250" marL="95250"/>
                </a:tc>
                <a:tc>
                  <a:txBody>
                    <a:bodyPr>
                      <a:noAutofit/>
                    </a:bodyPr>
                    <a:lstStyle/>
                    <a:p>
                      <a:pPr indent="0" lvl="0" marL="0" rtl="0">
                        <a:spcBef>
                          <a:spcPts val="0"/>
                        </a:spcBef>
                        <a:spcAft>
                          <a:spcPts val="0"/>
                        </a:spcAft>
                        <a:buNone/>
                      </a:pPr>
                      <a:r>
                        <a:rPr lang="es" sz="1100">
                          <a:solidFill>
                            <a:srgbClr val="24292E"/>
                          </a:solidFill>
                          <a:highlight>
                            <a:srgbClr val="FFFFFF"/>
                          </a:highlight>
                        </a:rPr>
                        <a:t>http://www.ndltd.org/standards/metadata/etdms/1.0/etdms.xsd</a:t>
                      </a:r>
                      <a:endParaRPr sz="1100"/>
                    </a:p>
                  </a:txBody>
                  <a:tcPr marT="91425" marB="91425" marR="95250" marL="95250"/>
                </a:tc>
              </a:tr>
              <a:tr h="411950">
                <a:tc>
                  <a:txBody>
                    <a:bodyPr>
                      <a:noAutofit/>
                    </a:bodyPr>
                    <a:lstStyle/>
                    <a:p>
                      <a:pPr indent="0" lvl="0" marL="0" rtl="0">
                        <a:lnSpc>
                          <a:spcPct val="142857"/>
                        </a:lnSpc>
                        <a:spcBef>
                          <a:spcPts val="0"/>
                        </a:spcBef>
                        <a:spcAft>
                          <a:spcPts val="0"/>
                        </a:spcAft>
                        <a:buNone/>
                      </a:pPr>
                      <a:r>
                        <a:rPr lang="es" sz="1100">
                          <a:solidFill>
                            <a:srgbClr val="032F62"/>
                          </a:solidFill>
                          <a:highlight>
                            <a:srgbClr val="FFFFFF"/>
                          </a:highlight>
                        </a:rPr>
                        <a:t>mods</a:t>
                      </a:r>
                      <a:endParaRPr sz="1100"/>
                    </a:p>
                  </a:txBody>
                  <a:tcPr marT="91425" marB="91425" marR="95250" marL="95250"/>
                </a:tc>
                <a:tc>
                  <a:txBody>
                    <a:bodyPr>
                      <a:noAutofit/>
                    </a:bodyPr>
                    <a:lstStyle/>
                    <a:p>
                      <a:pPr indent="0" lvl="0" marL="0" rtl="0">
                        <a:spcBef>
                          <a:spcPts val="0"/>
                        </a:spcBef>
                        <a:spcAft>
                          <a:spcPts val="0"/>
                        </a:spcAft>
                        <a:buNone/>
                      </a:pPr>
                      <a:r>
                        <a:rPr lang="es" sz="1100">
                          <a:solidFill>
                            <a:srgbClr val="24292E"/>
                          </a:solidFill>
                          <a:highlight>
                            <a:srgbClr val="FFFFFF"/>
                          </a:highlight>
                        </a:rPr>
                        <a:t>http://www.loc.gov/standards/mods/v3/mods-3-1.xsd</a:t>
                      </a:r>
                      <a:endParaRPr sz="1100"/>
                    </a:p>
                  </a:txBody>
                  <a:tcPr marT="91425" marB="91425" marR="95250" marL="95250"/>
                </a:tc>
              </a:tr>
              <a:tr h="411950">
                <a:tc>
                  <a:txBody>
                    <a:bodyPr>
                      <a:noAutofit/>
                    </a:bodyPr>
                    <a:lstStyle/>
                    <a:p>
                      <a:pPr indent="0" lvl="0" marL="0" rtl="0">
                        <a:lnSpc>
                          <a:spcPct val="142857"/>
                        </a:lnSpc>
                        <a:spcBef>
                          <a:spcPts val="0"/>
                        </a:spcBef>
                        <a:spcAft>
                          <a:spcPts val="0"/>
                        </a:spcAft>
                        <a:buNone/>
                      </a:pPr>
                      <a:r>
                        <a:rPr lang="es" sz="1100">
                          <a:solidFill>
                            <a:srgbClr val="032F62"/>
                          </a:solidFill>
                          <a:highlight>
                            <a:srgbClr val="FFFFFF"/>
                          </a:highlight>
                        </a:rPr>
                        <a:t>qdc</a:t>
                      </a:r>
                      <a:endParaRPr sz="1100"/>
                    </a:p>
                  </a:txBody>
                  <a:tcPr marT="91425" marB="91425" marR="95250" marL="95250"/>
                </a:tc>
                <a:tc>
                  <a:txBody>
                    <a:bodyPr>
                      <a:noAutofit/>
                    </a:bodyPr>
                    <a:lstStyle/>
                    <a:p>
                      <a:pPr indent="0" lvl="0" marL="0" rtl="0">
                        <a:spcBef>
                          <a:spcPts val="0"/>
                        </a:spcBef>
                        <a:spcAft>
                          <a:spcPts val="0"/>
                        </a:spcAft>
                        <a:buNone/>
                      </a:pPr>
                      <a:r>
                        <a:rPr lang="es" sz="1100">
                          <a:solidFill>
                            <a:srgbClr val="24292E"/>
                          </a:solidFill>
                          <a:highlight>
                            <a:srgbClr val="FFFFFF"/>
                          </a:highlight>
                        </a:rPr>
                        <a:t>http://dublincore.org/schemas/xmls/qdc/2006/01/06/dcterms.xsd</a:t>
                      </a:r>
                      <a:endParaRPr sz="1100"/>
                    </a:p>
                  </a:txBody>
                  <a:tcPr marT="91425" marB="91425" marR="95250" marL="95250"/>
                </a:tc>
              </a:tr>
              <a:tr h="411950">
                <a:tc>
                  <a:txBody>
                    <a:bodyPr>
                      <a:noAutofit/>
                    </a:bodyPr>
                    <a:lstStyle/>
                    <a:p>
                      <a:pPr indent="0" lvl="0" marL="0" rtl="0">
                        <a:lnSpc>
                          <a:spcPct val="142857"/>
                        </a:lnSpc>
                        <a:spcBef>
                          <a:spcPts val="0"/>
                        </a:spcBef>
                        <a:spcAft>
                          <a:spcPts val="0"/>
                        </a:spcAft>
                        <a:buNone/>
                      </a:pPr>
                      <a:r>
                        <a:rPr lang="es" sz="1100">
                          <a:solidFill>
                            <a:srgbClr val="032F62"/>
                          </a:solidFill>
                          <a:highlight>
                            <a:srgbClr val="FFFFFF"/>
                          </a:highlight>
                        </a:rPr>
                        <a:t>marc</a:t>
                      </a:r>
                      <a:endParaRPr sz="1100"/>
                    </a:p>
                  </a:txBody>
                  <a:tcPr marT="91425" marB="91425" marR="95250" marL="95250"/>
                </a:tc>
                <a:tc>
                  <a:txBody>
                    <a:bodyPr>
                      <a:noAutofit/>
                    </a:bodyPr>
                    <a:lstStyle/>
                    <a:p>
                      <a:pPr indent="0" lvl="0" marL="0" rtl="0">
                        <a:spcBef>
                          <a:spcPts val="0"/>
                        </a:spcBef>
                        <a:spcAft>
                          <a:spcPts val="0"/>
                        </a:spcAft>
                        <a:buNone/>
                      </a:pPr>
                      <a:r>
                        <a:rPr lang="es" sz="1100">
                          <a:solidFill>
                            <a:srgbClr val="24292E"/>
                          </a:solidFill>
                          <a:highlight>
                            <a:srgbClr val="FFFFFF"/>
                          </a:highlight>
                        </a:rPr>
                        <a:t>http://www.loc.gov/standards/marcxml/schema/MARC21slim.xsd</a:t>
                      </a:r>
                      <a:endParaRPr sz="1100"/>
                    </a:p>
                  </a:txBody>
                  <a:tcPr marT="91425" marB="91425" marR="95250" marL="95250"/>
                </a:tc>
              </a:tr>
              <a:tr h="411950">
                <a:tc>
                  <a:txBody>
                    <a:bodyPr>
                      <a:noAutofit/>
                    </a:bodyPr>
                    <a:lstStyle/>
                    <a:p>
                      <a:pPr indent="0" lvl="0" marL="0" rtl="0">
                        <a:lnSpc>
                          <a:spcPct val="142857"/>
                        </a:lnSpc>
                        <a:spcBef>
                          <a:spcPts val="0"/>
                        </a:spcBef>
                        <a:spcAft>
                          <a:spcPts val="0"/>
                        </a:spcAft>
                        <a:buNone/>
                      </a:pPr>
                      <a:r>
                        <a:rPr lang="es" sz="1100">
                          <a:solidFill>
                            <a:srgbClr val="032F62"/>
                          </a:solidFill>
                          <a:highlight>
                            <a:srgbClr val="FFFFFF"/>
                          </a:highlight>
                        </a:rPr>
                        <a:t>uketd_dc</a:t>
                      </a:r>
                      <a:endParaRPr sz="1100"/>
                    </a:p>
                  </a:txBody>
                  <a:tcPr marT="91425" marB="91425" marR="95250" marL="95250"/>
                </a:tc>
                <a:tc>
                  <a:txBody>
                    <a:bodyPr>
                      <a:noAutofit/>
                    </a:bodyPr>
                    <a:lstStyle/>
                    <a:p>
                      <a:pPr indent="0" lvl="0" marL="0" rtl="0">
                        <a:spcBef>
                          <a:spcPts val="0"/>
                        </a:spcBef>
                        <a:spcAft>
                          <a:spcPts val="0"/>
                        </a:spcAft>
                        <a:buNone/>
                      </a:pPr>
                      <a:r>
                        <a:rPr lang="es" sz="1100">
                          <a:solidFill>
                            <a:srgbClr val="24292E"/>
                          </a:solidFill>
                          <a:highlight>
                            <a:srgbClr val="FFFFFF"/>
                          </a:highlight>
                        </a:rPr>
                        <a:t>http://naca.central.cranfield.ac.uk/ethos-oai/2.0/uketd_dc.xsd</a:t>
                      </a:r>
                      <a:endParaRPr sz="1100"/>
                    </a:p>
                  </a:txBody>
                  <a:tcPr marT="91425" marB="91425" marR="95250" marL="95250"/>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136"/>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Configuración de un OAI crosswalk personalizado</a:t>
            </a:r>
            <a:endParaRPr sz="1800"/>
          </a:p>
        </p:txBody>
      </p:sp>
      <p:pic>
        <p:nvPicPr>
          <p:cNvPr id="1103" name="Google Shape;1103;p136"/>
          <p:cNvPicPr preferRelativeResize="0"/>
          <p:nvPr/>
        </p:nvPicPr>
        <p:blipFill rotWithShape="1">
          <a:blip r:embed="rId3">
            <a:alphaModFix/>
          </a:blip>
          <a:srcRect b="0" l="0" r="0" t="0"/>
          <a:stretch/>
        </p:blipFill>
        <p:spPr>
          <a:xfrm>
            <a:off x="8064360" y="72360"/>
            <a:ext cx="430920" cy="430920"/>
          </a:xfrm>
          <a:prstGeom prst="rect">
            <a:avLst/>
          </a:prstGeom>
          <a:noFill/>
          <a:ln>
            <a:noFill/>
          </a:ln>
        </p:spPr>
      </p:pic>
      <p:sp>
        <p:nvSpPr>
          <p:cNvPr id="1104" name="Google Shape;1104;p136"/>
          <p:cNvSpPr txBox="1"/>
          <p:nvPr/>
        </p:nvSpPr>
        <p:spPr>
          <a:xfrm>
            <a:off x="358950" y="1001300"/>
            <a:ext cx="8325900" cy="2399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s" sz="1800">
                <a:solidFill>
                  <a:schemeClr val="dk1"/>
                </a:solidFill>
              </a:rPr>
              <a:t>Añadiendo un OAI crosswalk personalizado</a:t>
            </a:r>
            <a:endParaRPr b="1" sz="1800">
              <a:solidFill>
                <a:schemeClr val="dk1"/>
              </a:solidFill>
            </a:endParaRPr>
          </a:p>
          <a:p>
            <a:pPr indent="0" lvl="0" marL="0" rtl="0">
              <a:spcBef>
                <a:spcPts val="0"/>
              </a:spcBef>
              <a:spcAft>
                <a:spcPts val="0"/>
              </a:spcAft>
              <a:buNone/>
            </a:pPr>
            <a:r>
              <a:t/>
            </a:r>
            <a:endParaRPr b="1" sz="1000">
              <a:solidFill>
                <a:schemeClr val="dk1"/>
              </a:solidFill>
            </a:endParaRPr>
          </a:p>
          <a:p>
            <a:pPr indent="-317500" lvl="0" marL="457200" rtl="0">
              <a:spcBef>
                <a:spcPts val="0"/>
              </a:spcBef>
              <a:spcAft>
                <a:spcPts val="0"/>
              </a:spcAft>
              <a:buClr>
                <a:schemeClr val="dk1"/>
              </a:buClr>
              <a:buSzPts val="1400"/>
              <a:buChar char="●"/>
            </a:pPr>
            <a:r>
              <a:rPr b="1" lang="es">
                <a:solidFill>
                  <a:schemeClr val="dk1"/>
                </a:solidFill>
              </a:rPr>
              <a:t>Objectivo: Añadir nuevo OAI crosswalk lido</a:t>
            </a:r>
            <a:endParaRPr b="1">
              <a:solidFill>
                <a:schemeClr val="dk1"/>
              </a:solidFill>
            </a:endParaRPr>
          </a:p>
          <a:p>
            <a:pPr indent="0" lvl="0" marL="0" rtl="0">
              <a:spcBef>
                <a:spcPts val="0"/>
              </a:spcBef>
              <a:spcAft>
                <a:spcPts val="0"/>
              </a:spcAft>
              <a:buNone/>
            </a:pPr>
            <a:r>
              <a:t/>
            </a:r>
            <a:endParaRPr b="1" sz="1200">
              <a:solidFill>
                <a:schemeClr val="dk1"/>
              </a:solidFill>
            </a:endParaRPr>
          </a:p>
          <a:p>
            <a:pPr indent="0" lvl="0" marL="0" rtl="0">
              <a:spcBef>
                <a:spcPts val="0"/>
              </a:spcBef>
              <a:spcAft>
                <a:spcPts val="0"/>
              </a:spcAft>
              <a:buNone/>
            </a:pPr>
            <a:r>
              <a:rPr lang="es">
                <a:solidFill>
                  <a:schemeClr val="dk1"/>
                </a:solidFill>
              </a:rPr>
              <a:t>Para añadir o modificar los </a:t>
            </a:r>
            <a:r>
              <a:rPr lang="es">
                <a:solidFill>
                  <a:schemeClr val="dk1"/>
                </a:solidFill>
              </a:rPr>
              <a:t>OAI </a:t>
            </a:r>
            <a:r>
              <a:rPr lang="es">
                <a:solidFill>
                  <a:schemeClr val="dk1"/>
                </a:solidFill>
              </a:rPr>
              <a:t>crosswalks por defecto, debemos modificar el siguiente fichero:</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rPr lang="es">
                <a:solidFill>
                  <a:srgbClr val="FF9900"/>
                </a:solidFill>
              </a:rPr>
              <a:t>[dspace-source] / </a:t>
            </a:r>
            <a:r>
              <a:rPr lang="es">
                <a:solidFill>
                  <a:srgbClr val="FF9900"/>
                </a:solidFill>
              </a:rPr>
              <a:t>dspace / config / crosswalks / oai / xoai.xml</a:t>
            </a:r>
            <a:endParaRPr>
              <a:solidFill>
                <a:srgbClr val="FF9900"/>
              </a:solidFill>
            </a:endParaRPr>
          </a:p>
          <a:p>
            <a:pPr indent="0" lvl="0" marL="0" rtl="0">
              <a:spcBef>
                <a:spcPts val="0"/>
              </a:spcBef>
              <a:spcAft>
                <a:spcPts val="0"/>
              </a:spcAft>
              <a:buNone/>
            </a:pPr>
            <a:r>
              <a:t/>
            </a:r>
            <a:endParaRPr sz="1200">
              <a:solidFill>
                <a:srgbClr val="FF9900"/>
              </a:solidFill>
            </a:endParaRPr>
          </a:p>
          <a:p>
            <a:pPr indent="0" lvl="0" marL="0" rtl="0">
              <a:spcBef>
                <a:spcPts val="0"/>
              </a:spcBef>
              <a:spcAft>
                <a:spcPts val="0"/>
              </a:spcAft>
              <a:buNone/>
            </a:pPr>
            <a:r>
              <a:rPr lang="es">
                <a:solidFill>
                  <a:schemeClr val="dk1"/>
                </a:solidFill>
              </a:rPr>
              <a:t>1- Buscamos y añadimos la nueva referencia al OAI crosswalk lido dentro del contexto default</a:t>
            </a:r>
            <a:endParaRPr>
              <a:solidFill>
                <a:schemeClr val="dk1"/>
              </a:solidFill>
            </a:endParaRPr>
          </a:p>
        </p:txBody>
      </p:sp>
      <p:sp>
        <p:nvSpPr>
          <p:cNvPr id="1105" name="Google Shape;1105;p136"/>
          <p:cNvSpPr txBox="1"/>
          <p:nvPr/>
        </p:nvSpPr>
        <p:spPr>
          <a:xfrm>
            <a:off x="1124100" y="3400700"/>
            <a:ext cx="6517800" cy="28536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42857"/>
              </a:lnSpc>
              <a:spcBef>
                <a:spcPts val="0"/>
              </a:spcBef>
              <a:spcAft>
                <a:spcPts val="0"/>
              </a:spcAft>
              <a:buClr>
                <a:srgbClr val="000000"/>
              </a:buClr>
              <a:buSzPts val="1100"/>
              <a:buFont typeface="Arial"/>
              <a:buNone/>
            </a:pPr>
            <a:r>
              <a:rPr lang="es" sz="1100">
                <a:highlight>
                  <a:srgbClr val="FFFFFF"/>
                </a:highlight>
                <a:latin typeface="Consolas"/>
                <a:ea typeface="Consolas"/>
                <a:cs typeface="Consolas"/>
                <a:sym typeface="Consolas"/>
              </a:rPr>
              <a:t>       &lt;Context baseurl="request" name="Default Context"&gt;</a:t>
            </a:r>
            <a:endParaRPr sz="1100">
              <a:highlight>
                <a:srgbClr val="FFFFFF"/>
              </a:highlight>
              <a:latin typeface="Consolas"/>
              <a:ea typeface="Consolas"/>
              <a:cs typeface="Consolas"/>
              <a:sym typeface="Consolas"/>
            </a:endParaRPr>
          </a:p>
          <a:p>
            <a:pPr indent="0" lvl="0" marL="0" rtl="0">
              <a:lnSpc>
                <a:spcPct val="142857"/>
              </a:lnSpc>
              <a:spcBef>
                <a:spcPts val="0"/>
              </a:spcBef>
              <a:spcAft>
                <a:spcPts val="0"/>
              </a:spcAft>
              <a:buClr>
                <a:srgbClr val="000000"/>
              </a:buClr>
              <a:buSzPts val="1100"/>
              <a:buFont typeface="Arial"/>
              <a:buNone/>
            </a:pPr>
            <a:r>
              <a:rPr lang="es" sz="1100">
                <a:highlight>
                  <a:srgbClr val="FFFFFF"/>
                </a:highlight>
                <a:latin typeface="Consolas"/>
                <a:ea typeface="Consolas"/>
                <a:cs typeface="Consolas"/>
                <a:sym typeface="Consolas"/>
              </a:rPr>
              <a:t>           &lt;Filter ref="defaultFilter"/&gt;</a:t>
            </a:r>
            <a:endParaRPr sz="1100">
              <a:highlight>
                <a:srgbClr val="FFFFFF"/>
              </a:highlight>
              <a:latin typeface="Consolas"/>
              <a:ea typeface="Consolas"/>
              <a:cs typeface="Consolas"/>
              <a:sym typeface="Consolas"/>
            </a:endParaRPr>
          </a:p>
          <a:p>
            <a:pPr indent="0" lvl="0" marL="0" rtl="0">
              <a:lnSpc>
                <a:spcPct val="142857"/>
              </a:lnSpc>
              <a:spcBef>
                <a:spcPts val="0"/>
              </a:spcBef>
              <a:spcAft>
                <a:spcPts val="0"/>
              </a:spcAft>
              <a:buClr>
                <a:srgbClr val="000000"/>
              </a:buClr>
              <a:buSzPts val="1100"/>
              <a:buFont typeface="Arial"/>
              <a:buNone/>
            </a:pPr>
            <a:r>
              <a:rPr lang="es" sz="1100">
                <a:highlight>
                  <a:srgbClr val="FFFFFF"/>
                </a:highlight>
                <a:latin typeface="Consolas"/>
                <a:ea typeface="Consolas"/>
                <a:cs typeface="Consolas"/>
                <a:sym typeface="Consolas"/>
              </a:rPr>
              <a:t>           &lt;Format ref="oaidc"/&gt;</a:t>
            </a:r>
            <a:endParaRPr sz="1100">
              <a:highlight>
                <a:srgbClr val="FFFFFF"/>
              </a:highlight>
              <a:latin typeface="Consolas"/>
              <a:ea typeface="Consolas"/>
              <a:cs typeface="Consolas"/>
              <a:sym typeface="Consolas"/>
            </a:endParaRPr>
          </a:p>
          <a:p>
            <a:pPr indent="0" lvl="0" marL="0" rtl="0">
              <a:lnSpc>
                <a:spcPct val="142857"/>
              </a:lnSpc>
              <a:spcBef>
                <a:spcPts val="0"/>
              </a:spcBef>
              <a:spcAft>
                <a:spcPts val="0"/>
              </a:spcAft>
              <a:buClr>
                <a:srgbClr val="000000"/>
              </a:buClr>
              <a:buSzPts val="1100"/>
              <a:buFont typeface="Arial"/>
              <a:buNone/>
            </a:pPr>
            <a:r>
              <a:rPr lang="es" sz="1100">
                <a:highlight>
                  <a:srgbClr val="FFFFFF"/>
                </a:highlight>
                <a:latin typeface="Consolas"/>
                <a:ea typeface="Consolas"/>
                <a:cs typeface="Consolas"/>
                <a:sym typeface="Consolas"/>
              </a:rPr>
              <a:t>    	    ...</a:t>
            </a:r>
            <a:endParaRPr sz="1100">
              <a:highlight>
                <a:srgbClr val="FFFFFF"/>
              </a:highlight>
              <a:latin typeface="Consolas"/>
              <a:ea typeface="Consolas"/>
              <a:cs typeface="Consolas"/>
              <a:sym typeface="Consolas"/>
            </a:endParaRPr>
          </a:p>
          <a:p>
            <a:pPr indent="0" lvl="0" marL="0" rtl="0">
              <a:lnSpc>
                <a:spcPct val="142857"/>
              </a:lnSpc>
              <a:spcBef>
                <a:spcPts val="0"/>
              </a:spcBef>
              <a:spcAft>
                <a:spcPts val="0"/>
              </a:spcAft>
              <a:buClr>
                <a:srgbClr val="000000"/>
              </a:buClr>
              <a:buSzPts val="1100"/>
              <a:buFont typeface="Arial"/>
              <a:buNone/>
            </a:pPr>
            <a:r>
              <a:rPr lang="es" sz="1100">
                <a:highlight>
                  <a:srgbClr val="FFFFFF"/>
                </a:highlight>
                <a:latin typeface="Consolas"/>
                <a:ea typeface="Consolas"/>
                <a:cs typeface="Consolas"/>
                <a:sym typeface="Consolas"/>
              </a:rPr>
              <a:t>           &lt;Format ref="marc"/&gt;</a:t>
            </a:r>
            <a:endParaRPr sz="1100">
              <a:highlight>
                <a:srgbClr val="FFFFFF"/>
              </a:highlight>
              <a:latin typeface="Consolas"/>
              <a:ea typeface="Consolas"/>
              <a:cs typeface="Consolas"/>
              <a:sym typeface="Consolas"/>
            </a:endParaRPr>
          </a:p>
          <a:p>
            <a:pPr indent="0" lvl="0" marL="0" rtl="0">
              <a:lnSpc>
                <a:spcPct val="142857"/>
              </a:lnSpc>
              <a:spcBef>
                <a:spcPts val="0"/>
              </a:spcBef>
              <a:spcAft>
                <a:spcPts val="0"/>
              </a:spcAft>
              <a:buClr>
                <a:srgbClr val="000000"/>
              </a:buClr>
              <a:buSzPts val="1100"/>
              <a:buFont typeface="Arial"/>
              <a:buNone/>
            </a:pPr>
            <a:r>
              <a:rPr lang="es" sz="1100">
                <a:highlight>
                  <a:srgbClr val="FFFFFF"/>
                </a:highlight>
                <a:latin typeface="Consolas"/>
                <a:ea typeface="Consolas"/>
                <a:cs typeface="Consolas"/>
                <a:sym typeface="Consolas"/>
              </a:rPr>
              <a:t>           &lt;Format ref="uketd_dc"/&gt;</a:t>
            </a:r>
            <a:endParaRPr sz="1100">
              <a:highlight>
                <a:srgbClr val="FFFFFF"/>
              </a:highlight>
              <a:latin typeface="Consolas"/>
              <a:ea typeface="Consolas"/>
              <a:cs typeface="Consolas"/>
              <a:sym typeface="Consolas"/>
            </a:endParaRPr>
          </a:p>
          <a:p>
            <a:pPr indent="0" lvl="0" marL="0" rtl="0">
              <a:lnSpc>
                <a:spcPct val="142857"/>
              </a:lnSpc>
              <a:spcBef>
                <a:spcPts val="0"/>
              </a:spcBef>
              <a:spcAft>
                <a:spcPts val="0"/>
              </a:spcAft>
              <a:buClr>
                <a:srgbClr val="000000"/>
              </a:buClr>
              <a:buSzPts val="1100"/>
              <a:buFont typeface="Arial"/>
              <a:buNone/>
            </a:pPr>
            <a:r>
              <a:rPr b="1" lang="es" sz="1100">
                <a:highlight>
                  <a:srgbClr val="FFFFFF"/>
                </a:highlight>
                <a:latin typeface="Consolas"/>
                <a:ea typeface="Consolas"/>
                <a:cs typeface="Consolas"/>
                <a:sym typeface="Consolas"/>
              </a:rPr>
              <a:t>          &lt;Format ref="lido" /&gt;</a:t>
            </a:r>
            <a:endParaRPr b="1" sz="1100">
              <a:highlight>
                <a:srgbClr val="FFFFFF"/>
              </a:highlight>
              <a:latin typeface="Consolas"/>
              <a:ea typeface="Consolas"/>
              <a:cs typeface="Consolas"/>
              <a:sym typeface="Consolas"/>
            </a:endParaRPr>
          </a:p>
          <a:p>
            <a:pPr indent="0" lvl="0" marL="0" rtl="0">
              <a:lnSpc>
                <a:spcPct val="142857"/>
              </a:lnSpc>
              <a:spcBef>
                <a:spcPts val="0"/>
              </a:spcBef>
              <a:spcAft>
                <a:spcPts val="0"/>
              </a:spcAft>
              <a:buClr>
                <a:srgbClr val="000000"/>
              </a:buClr>
              <a:buSzPts val="1100"/>
              <a:buFont typeface="Arial"/>
              <a:buNone/>
            </a:pPr>
            <a:r>
              <a:rPr lang="es" sz="1100">
                <a:highlight>
                  <a:srgbClr val="FFFFFF"/>
                </a:highlight>
                <a:latin typeface="Consolas"/>
                <a:ea typeface="Consolas"/>
                <a:cs typeface="Consolas"/>
                <a:sym typeface="Consolas"/>
              </a:rPr>
              <a:t>           &lt;Description&gt;</a:t>
            </a:r>
            <a:endParaRPr sz="1100">
              <a:highlight>
                <a:srgbClr val="FFFFFF"/>
              </a:highlight>
              <a:latin typeface="Consolas"/>
              <a:ea typeface="Consolas"/>
              <a:cs typeface="Consolas"/>
              <a:sym typeface="Consolas"/>
            </a:endParaRPr>
          </a:p>
          <a:p>
            <a:pPr indent="0" lvl="0" marL="0" rtl="0">
              <a:lnSpc>
                <a:spcPct val="142857"/>
              </a:lnSpc>
              <a:spcBef>
                <a:spcPts val="0"/>
              </a:spcBef>
              <a:spcAft>
                <a:spcPts val="0"/>
              </a:spcAft>
              <a:buClr>
                <a:srgbClr val="000000"/>
              </a:buClr>
              <a:buSzPts val="1100"/>
              <a:buFont typeface="Arial"/>
              <a:buNone/>
            </a:pPr>
            <a:r>
              <a:rPr lang="es" sz="1100">
                <a:highlight>
                  <a:srgbClr val="FFFFFF"/>
                </a:highlight>
                <a:latin typeface="Consolas"/>
                <a:ea typeface="Consolas"/>
                <a:cs typeface="Consolas"/>
                <a:sym typeface="Consolas"/>
              </a:rPr>
              <a:t>               This is the default context of the DSpace OAI-PMH data provider.</a:t>
            </a:r>
            <a:endParaRPr sz="1100">
              <a:highlight>
                <a:srgbClr val="FFFFFF"/>
              </a:highlight>
              <a:latin typeface="Consolas"/>
              <a:ea typeface="Consolas"/>
              <a:cs typeface="Consolas"/>
              <a:sym typeface="Consolas"/>
            </a:endParaRPr>
          </a:p>
          <a:p>
            <a:pPr indent="0" lvl="0" marL="0" rtl="0">
              <a:lnSpc>
                <a:spcPct val="142857"/>
              </a:lnSpc>
              <a:spcBef>
                <a:spcPts val="0"/>
              </a:spcBef>
              <a:spcAft>
                <a:spcPts val="0"/>
              </a:spcAft>
              <a:buClr>
                <a:srgbClr val="000000"/>
              </a:buClr>
              <a:buSzPts val="1100"/>
              <a:buFont typeface="Arial"/>
              <a:buNone/>
            </a:pPr>
            <a:r>
              <a:rPr lang="es" sz="1100">
                <a:highlight>
                  <a:srgbClr val="FFFFFF"/>
                </a:highlight>
                <a:latin typeface="Consolas"/>
                <a:ea typeface="Consolas"/>
                <a:cs typeface="Consolas"/>
                <a:sym typeface="Consolas"/>
              </a:rPr>
              <a:t>           &lt;/Description&gt;</a:t>
            </a:r>
            <a:endParaRPr sz="1100">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s" sz="1100">
                <a:highlight>
                  <a:srgbClr val="FFFFFF"/>
                </a:highlight>
                <a:latin typeface="Consolas"/>
                <a:ea typeface="Consolas"/>
                <a:cs typeface="Consolas"/>
                <a:sym typeface="Consolas"/>
              </a:rPr>
              <a:t>       &lt;/Context&gt;</a:t>
            </a:r>
            <a:endParaRPr sz="1100">
              <a:highlight>
                <a:srgbClr val="FFFFFF"/>
              </a:highlight>
              <a:latin typeface="Consolas"/>
              <a:ea typeface="Consolas"/>
              <a:cs typeface="Consolas"/>
              <a:sym typeface="Consola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Google Shape;1110;p137"/>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Configuración de un OAI crosswalk personalizado</a:t>
            </a:r>
            <a:endParaRPr sz="1800"/>
          </a:p>
        </p:txBody>
      </p:sp>
      <p:pic>
        <p:nvPicPr>
          <p:cNvPr id="1111" name="Google Shape;1111;p137"/>
          <p:cNvPicPr preferRelativeResize="0"/>
          <p:nvPr/>
        </p:nvPicPr>
        <p:blipFill rotWithShape="1">
          <a:blip r:embed="rId3">
            <a:alphaModFix/>
          </a:blip>
          <a:srcRect b="0" l="0" r="0" t="0"/>
          <a:stretch/>
        </p:blipFill>
        <p:spPr>
          <a:xfrm>
            <a:off x="8064360" y="72360"/>
            <a:ext cx="430920" cy="430920"/>
          </a:xfrm>
          <a:prstGeom prst="rect">
            <a:avLst/>
          </a:prstGeom>
          <a:noFill/>
          <a:ln>
            <a:noFill/>
          </a:ln>
        </p:spPr>
      </p:pic>
      <p:sp>
        <p:nvSpPr>
          <p:cNvPr id="1112" name="Google Shape;1112;p137"/>
          <p:cNvSpPr/>
          <p:nvPr/>
        </p:nvSpPr>
        <p:spPr>
          <a:xfrm>
            <a:off x="495000" y="984388"/>
            <a:ext cx="7905600" cy="4926000"/>
          </a:xfrm>
          <a:prstGeom prst="rect">
            <a:avLst/>
          </a:prstGeom>
          <a:noFill/>
          <a:ln>
            <a:noFill/>
          </a:ln>
        </p:spPr>
        <p:txBody>
          <a:bodyPr anchorCtr="0" anchor="t" bIns="45000" lIns="90000" spcFirstLastPara="1" rIns="90000" wrap="square" tIns="45000">
            <a:noAutofit/>
          </a:bodyPr>
          <a:lstStyle/>
          <a:p>
            <a:pPr indent="0" lvl="0" marL="0" rtl="0">
              <a:spcBef>
                <a:spcPts val="0"/>
              </a:spcBef>
              <a:spcAft>
                <a:spcPts val="0"/>
              </a:spcAft>
              <a:buNone/>
            </a:pPr>
            <a:r>
              <a:rPr lang="es">
                <a:solidFill>
                  <a:schemeClr val="dk1"/>
                </a:solidFill>
              </a:rPr>
              <a:t>2- Añadimos la definición del Formato</a:t>
            </a:r>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rtl="0">
              <a:spcBef>
                <a:spcPts val="0"/>
              </a:spcBef>
              <a:spcAft>
                <a:spcPts val="0"/>
              </a:spcAft>
              <a:buNone/>
            </a:pPr>
            <a:r>
              <a:t/>
            </a:r>
            <a:endParaRPr sz="1200">
              <a:solidFill>
                <a:schemeClr val="dk1"/>
              </a:solidFill>
            </a:endParaRPr>
          </a:p>
          <a:p>
            <a:pPr indent="0" lvl="0" marL="0" rtl="0">
              <a:spcBef>
                <a:spcPts val="0"/>
              </a:spcBef>
              <a:spcAft>
                <a:spcPts val="0"/>
              </a:spcAft>
              <a:buNone/>
            </a:pPr>
            <a:r>
              <a:t/>
            </a:r>
            <a:endParaRPr sz="1200">
              <a:solidFill>
                <a:schemeClr val="dk1"/>
              </a:solidFill>
            </a:endParaRPr>
          </a:p>
          <a:p>
            <a:pPr indent="0" lvl="0" marL="0" rtl="0">
              <a:spcBef>
                <a:spcPts val="0"/>
              </a:spcBef>
              <a:spcAft>
                <a:spcPts val="0"/>
              </a:spcAft>
              <a:buNone/>
            </a:pPr>
            <a:r>
              <a:t/>
            </a:r>
            <a:endParaRPr sz="1800">
              <a:solidFill>
                <a:schemeClr val="dk1"/>
              </a:solidFill>
            </a:endParaRPr>
          </a:p>
          <a:p>
            <a:pPr indent="0" lvl="0" marL="0" marR="0" rtl="0" algn="l">
              <a:spcBef>
                <a:spcPts val="0"/>
              </a:spcBef>
              <a:spcAft>
                <a:spcPts val="0"/>
              </a:spcAft>
              <a:buNone/>
            </a:pPr>
            <a:r>
              <a:rPr lang="es"/>
              <a:t>3- Añadimos nuestro fichero xsl con las correspondientes transformaciones del esquema XOAI</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s"/>
              <a:t>4- Reindexamos los índices OAI.</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rtl="0">
              <a:spcBef>
                <a:spcPts val="0"/>
              </a:spcBef>
              <a:spcAft>
                <a:spcPts val="0"/>
              </a:spcAft>
              <a:buClr>
                <a:schemeClr val="dk1"/>
              </a:buClr>
              <a:buFont typeface="Arial"/>
              <a:buNone/>
            </a:pPr>
            <a:r>
              <a:rPr lang="es">
                <a:solidFill>
                  <a:schemeClr val="dk1"/>
                </a:solidFill>
              </a:rPr>
              <a:t>5- Reiniciamos el servicio de tomcat.</a:t>
            </a:r>
            <a:endParaRPr sz="1800"/>
          </a:p>
        </p:txBody>
      </p:sp>
      <p:sp>
        <p:nvSpPr>
          <p:cNvPr id="1113" name="Google Shape;1113;p137"/>
          <p:cNvSpPr txBox="1"/>
          <p:nvPr/>
        </p:nvSpPr>
        <p:spPr>
          <a:xfrm>
            <a:off x="1123650" y="1428750"/>
            <a:ext cx="7220400" cy="13887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chemeClr val="dk1"/>
                </a:solidFill>
              </a:rPr>
              <a:t>         &lt;Format id="lido"&gt;</a:t>
            </a:r>
            <a:br>
              <a:rPr lang="es" sz="1200">
                <a:solidFill>
                  <a:schemeClr val="dk1"/>
                </a:solidFill>
              </a:rPr>
            </a:br>
            <a:r>
              <a:rPr lang="es" sz="1200">
                <a:solidFill>
                  <a:schemeClr val="dk1"/>
                </a:solidFill>
              </a:rPr>
              <a:t>            &lt;Prefix&gt;lido&lt;/Prefix&gt;</a:t>
            </a:r>
            <a:br>
              <a:rPr lang="es" sz="1200">
                <a:solidFill>
                  <a:schemeClr val="dk1"/>
                </a:solidFill>
              </a:rPr>
            </a:br>
            <a:r>
              <a:rPr lang="es" sz="1200">
                <a:solidFill>
                  <a:schemeClr val="dk1"/>
                </a:solidFill>
              </a:rPr>
              <a:t>            &lt;XSLT&gt;metadataFormats/lido.xsl&lt;/XSLT&gt;</a:t>
            </a:r>
            <a:br>
              <a:rPr lang="es" sz="1200">
                <a:solidFill>
                  <a:schemeClr val="dk1"/>
                </a:solidFill>
              </a:rPr>
            </a:br>
            <a:r>
              <a:rPr lang="es" sz="1200">
                <a:solidFill>
                  <a:schemeClr val="dk1"/>
                </a:solidFill>
              </a:rPr>
              <a:t>            &lt;Namespace&gt;http://www.lido-schema.org&lt;/Namespace&gt;</a:t>
            </a:r>
            <a:br>
              <a:rPr lang="es" sz="1200">
                <a:solidFill>
                  <a:schemeClr val="dk1"/>
                </a:solidFill>
              </a:rPr>
            </a:br>
            <a:r>
              <a:rPr lang="es" sz="1200">
                <a:solidFill>
                  <a:schemeClr val="dk1"/>
                </a:solidFill>
              </a:rPr>
              <a:t>            &lt;SchemaLocation&gt;</a:t>
            </a:r>
            <a:r>
              <a:rPr lang="es" sz="1200">
                <a:solidFill>
                  <a:schemeClr val="dk1"/>
                </a:solidFill>
              </a:rPr>
              <a:t>http://www.lido-schema.org/schema/v1.0/lido-v1.0.xsd</a:t>
            </a:r>
            <a:r>
              <a:rPr lang="es" sz="1200">
                <a:solidFill>
                  <a:schemeClr val="dk1"/>
                </a:solidFill>
              </a:rPr>
              <a:t>&lt;/SchemaLocation&gt;</a:t>
            </a:r>
            <a:br>
              <a:rPr lang="es" sz="1200">
                <a:solidFill>
                  <a:schemeClr val="dk1"/>
                </a:solidFill>
              </a:rPr>
            </a:br>
            <a:r>
              <a:rPr lang="es" sz="1200">
                <a:solidFill>
                  <a:schemeClr val="dk1"/>
                </a:solidFill>
              </a:rPr>
              <a:t>        &lt;/Format&gt;</a:t>
            </a:r>
            <a:endParaRPr sz="1200"/>
          </a:p>
        </p:txBody>
      </p:sp>
      <p:sp>
        <p:nvSpPr>
          <p:cNvPr id="1114" name="Google Shape;1114;p137"/>
          <p:cNvSpPr txBox="1"/>
          <p:nvPr/>
        </p:nvSpPr>
        <p:spPr>
          <a:xfrm>
            <a:off x="828300" y="4570750"/>
            <a:ext cx="7239000" cy="6762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/proyectos/dspace/bin/dspace oai import</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s" sz="1200">
                <a:solidFill>
                  <a:srgbClr val="FFFFFF"/>
                </a:solidFill>
                <a:latin typeface="Consolas"/>
                <a:ea typeface="Consolas"/>
                <a:cs typeface="Consolas"/>
                <a:sym typeface="Consolas"/>
              </a:rPr>
              <a:t>$ </a:t>
            </a:r>
            <a:r>
              <a:rPr lang="es" sz="1200">
                <a:solidFill>
                  <a:schemeClr val="lt1"/>
                </a:solidFill>
                <a:latin typeface="Consolas"/>
                <a:ea typeface="Consolas"/>
                <a:cs typeface="Consolas"/>
                <a:sym typeface="Consolas"/>
              </a:rPr>
              <a:t>/proyectos/dspace/bin/dspace oai clean-cache</a:t>
            </a:r>
            <a:endParaRPr sz="1200">
              <a:solidFill>
                <a:srgbClr val="FFFFFF"/>
              </a:solidFill>
              <a:latin typeface="Consolas"/>
              <a:ea typeface="Consolas"/>
              <a:cs typeface="Consolas"/>
              <a:sym typeface="Consolas"/>
            </a:endParaRPr>
          </a:p>
        </p:txBody>
      </p:sp>
      <p:sp>
        <p:nvSpPr>
          <p:cNvPr id="1115" name="Google Shape;1115;p137"/>
          <p:cNvSpPr txBox="1"/>
          <p:nvPr/>
        </p:nvSpPr>
        <p:spPr>
          <a:xfrm>
            <a:off x="828300" y="3441150"/>
            <a:ext cx="7239000" cy="6762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Consolas"/>
                <a:ea typeface="Consolas"/>
                <a:cs typeface="Consolas"/>
                <a:sym typeface="Consolas"/>
              </a:rPr>
              <a:t>$ </a:t>
            </a:r>
            <a:r>
              <a:rPr lang="es" sz="1200">
                <a:solidFill>
                  <a:srgbClr val="FFFFFF"/>
                </a:solidFill>
                <a:latin typeface="Consolas"/>
                <a:ea typeface="Consolas"/>
                <a:cs typeface="Consolas"/>
                <a:sym typeface="Consolas"/>
              </a:rPr>
              <a:t>cp /proyectos/materiales/OAICroswalks/lido.xsl /proyectos/src/DSpace/dspace/config/crosswalks/oai/metadataFormats/</a:t>
            </a:r>
            <a:endParaRPr sz="1200">
              <a:solidFill>
                <a:srgbClr val="FFFFFF"/>
              </a:solidFill>
              <a:latin typeface="Consolas"/>
              <a:ea typeface="Consolas"/>
              <a:cs typeface="Consolas"/>
              <a:sym typeface="Consola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138"/>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Estadísticas</a:t>
            </a:r>
            <a:endParaRPr sz="1800"/>
          </a:p>
        </p:txBody>
      </p:sp>
      <p:sp>
        <p:nvSpPr>
          <p:cNvPr id="1121" name="Google Shape;1121;p138"/>
          <p:cNvSpPr txBox="1"/>
          <p:nvPr/>
        </p:nvSpPr>
        <p:spPr>
          <a:xfrm>
            <a:off x="457200" y="882400"/>
            <a:ext cx="8335800" cy="2956800"/>
          </a:xfrm>
          <a:prstGeom prst="rect">
            <a:avLst/>
          </a:prstGeom>
          <a:noFill/>
          <a:ln>
            <a:noFill/>
          </a:ln>
        </p:spPr>
        <p:txBody>
          <a:bodyPr anchorCtr="0" anchor="ctr" bIns="91425" lIns="91425" spcFirstLastPara="1" rIns="91425" wrap="square" tIns="91425">
            <a:noAutofit/>
          </a:bodyPr>
          <a:lstStyle/>
          <a:p>
            <a:pPr indent="-342900" lvl="0" marL="457200" rtl="0">
              <a:spcBef>
                <a:spcPts val="0"/>
              </a:spcBef>
              <a:spcAft>
                <a:spcPts val="0"/>
              </a:spcAft>
              <a:buSzPts val="1800"/>
              <a:buChar char="●"/>
            </a:pPr>
            <a:r>
              <a:rPr lang="es" sz="1800"/>
              <a:t>Estadísticas </a:t>
            </a:r>
            <a:r>
              <a:rPr lang="es" sz="1800"/>
              <a:t>SOLR</a:t>
            </a:r>
            <a:endParaRPr sz="1800"/>
          </a:p>
          <a:p>
            <a:pPr indent="-342900" lvl="1" marL="914400" rtl="0">
              <a:spcBef>
                <a:spcPts val="0"/>
              </a:spcBef>
              <a:spcAft>
                <a:spcPts val="0"/>
              </a:spcAft>
              <a:buSzPts val="1800"/>
              <a:buChar char="○"/>
            </a:pPr>
            <a:r>
              <a:rPr lang="es" sz="1800"/>
              <a:t>Estadísticas de uso</a:t>
            </a:r>
            <a:endParaRPr sz="1800"/>
          </a:p>
          <a:p>
            <a:pPr indent="-342900" lvl="1" marL="914400" rtl="0">
              <a:spcBef>
                <a:spcPts val="0"/>
              </a:spcBef>
              <a:spcAft>
                <a:spcPts val="0"/>
              </a:spcAft>
              <a:buSzPts val="1800"/>
              <a:buChar char="○"/>
            </a:pPr>
            <a:r>
              <a:rPr lang="es" sz="1800"/>
              <a:t>Estadísticas de búsquedas</a:t>
            </a:r>
            <a:endParaRPr sz="1800"/>
          </a:p>
          <a:p>
            <a:pPr indent="-342900" lvl="1" marL="914400" rtl="0">
              <a:spcBef>
                <a:spcPts val="0"/>
              </a:spcBef>
              <a:spcAft>
                <a:spcPts val="0"/>
              </a:spcAft>
              <a:buSzPts val="1800"/>
              <a:buChar char="○"/>
            </a:pPr>
            <a:r>
              <a:rPr lang="es" sz="1800"/>
              <a:t>Estadísticas del flujo de trabajo</a:t>
            </a:r>
            <a:endParaRPr sz="1800"/>
          </a:p>
          <a:p>
            <a:pPr indent="-342900" lvl="0" marL="457200" rtl="0">
              <a:spcBef>
                <a:spcPts val="0"/>
              </a:spcBef>
              <a:spcAft>
                <a:spcPts val="0"/>
              </a:spcAft>
              <a:buClr>
                <a:schemeClr val="dk1"/>
              </a:buClr>
              <a:buSzPts val="1800"/>
              <a:buChar char="●"/>
            </a:pPr>
            <a:r>
              <a:rPr lang="es" sz="1800">
                <a:solidFill>
                  <a:schemeClr val="dk1"/>
                </a:solidFill>
              </a:rPr>
              <a:t>Estadísticas DSpace Google Analytics</a:t>
            </a:r>
            <a:endParaRPr sz="1800">
              <a:solidFill>
                <a:schemeClr val="dk1"/>
              </a:solidFill>
            </a:endParaRPr>
          </a:p>
          <a:p>
            <a:pPr indent="0" lvl="0" marL="914400" rtl="0">
              <a:spcBef>
                <a:spcPts val="0"/>
              </a:spcBef>
              <a:spcAft>
                <a:spcPts val="0"/>
              </a:spcAft>
              <a:buNone/>
            </a:pPr>
            <a:r>
              <a:t/>
            </a:r>
            <a:endParaRPr sz="2400"/>
          </a:p>
        </p:txBody>
      </p:sp>
      <p:sp>
        <p:nvSpPr>
          <p:cNvPr id="1122" name="Google Shape;1122;p138"/>
          <p:cNvSpPr txBox="1"/>
          <p:nvPr/>
        </p:nvSpPr>
        <p:spPr>
          <a:xfrm>
            <a:off x="3390275" y="6403075"/>
            <a:ext cx="8335800" cy="39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a:solidFill>
                  <a:srgbClr val="FFFFFF"/>
                </a:solidFill>
              </a:rPr>
              <a:t>https://wiki.duraspace.org/display/DSDOC6x/Statistics+and+Metrics</a:t>
            </a:r>
            <a:endParaRPr>
              <a:solidFill>
                <a:srgbClr val="FFFFFF"/>
              </a:solidFill>
            </a:endParaRPr>
          </a:p>
        </p:txBody>
      </p:sp>
      <p:pic>
        <p:nvPicPr>
          <p:cNvPr id="1123" name="Google Shape;1123;p138"/>
          <p:cNvPicPr preferRelativeResize="0"/>
          <p:nvPr/>
        </p:nvPicPr>
        <p:blipFill>
          <a:blip r:embed="rId3">
            <a:alphaModFix/>
          </a:blip>
          <a:stretch>
            <a:fillRect/>
          </a:stretch>
        </p:blipFill>
        <p:spPr>
          <a:xfrm>
            <a:off x="4860975" y="3493600"/>
            <a:ext cx="3823675" cy="27663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39"/>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Estadísticas</a:t>
            </a:r>
            <a:endParaRPr sz="1800"/>
          </a:p>
        </p:txBody>
      </p:sp>
      <p:sp>
        <p:nvSpPr>
          <p:cNvPr id="1129" name="Google Shape;1129;p139"/>
          <p:cNvSpPr txBox="1"/>
          <p:nvPr/>
        </p:nvSpPr>
        <p:spPr>
          <a:xfrm>
            <a:off x="457200" y="882400"/>
            <a:ext cx="8335800" cy="1207500"/>
          </a:xfrm>
          <a:prstGeom prst="rect">
            <a:avLst/>
          </a:prstGeom>
          <a:noFill/>
          <a:ln>
            <a:noFill/>
          </a:ln>
        </p:spPr>
        <p:txBody>
          <a:bodyPr anchorCtr="0" anchor="ctr" bIns="91425" lIns="91425" spcFirstLastPara="1" rIns="91425" wrap="square" tIns="91425">
            <a:noAutofit/>
          </a:bodyPr>
          <a:lstStyle/>
          <a:p>
            <a:pPr indent="0" lvl="0" marL="457200" rtl="0">
              <a:spcBef>
                <a:spcPts val="0"/>
              </a:spcBef>
              <a:spcAft>
                <a:spcPts val="0"/>
              </a:spcAft>
              <a:buNone/>
            </a:pPr>
            <a:r>
              <a:t/>
            </a:r>
            <a:endParaRPr sz="1800"/>
          </a:p>
        </p:txBody>
      </p:sp>
      <p:sp>
        <p:nvSpPr>
          <p:cNvPr id="1130" name="Google Shape;1130;p139"/>
          <p:cNvSpPr txBox="1"/>
          <p:nvPr/>
        </p:nvSpPr>
        <p:spPr>
          <a:xfrm>
            <a:off x="3390275" y="6403075"/>
            <a:ext cx="8335800" cy="39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a:solidFill>
                  <a:srgbClr val="FFFFFF"/>
                </a:solidFill>
              </a:rPr>
              <a:t>https://wiki.duraspace.org/display/DSDOC6x/Statistics+and+Metrics</a:t>
            </a:r>
            <a:endParaRPr>
              <a:solidFill>
                <a:srgbClr val="FFFFFF"/>
              </a:solidFill>
            </a:endParaRPr>
          </a:p>
        </p:txBody>
      </p:sp>
      <p:sp>
        <p:nvSpPr>
          <p:cNvPr id="1131" name="Google Shape;1131;p139"/>
          <p:cNvSpPr txBox="1"/>
          <p:nvPr/>
        </p:nvSpPr>
        <p:spPr>
          <a:xfrm>
            <a:off x="0" y="0"/>
            <a:ext cx="4179900" cy="2198400"/>
          </a:xfrm>
          <a:prstGeom prst="rect">
            <a:avLst/>
          </a:prstGeom>
          <a:noFill/>
          <a:ln>
            <a:noFill/>
          </a:ln>
        </p:spPr>
        <p:txBody>
          <a:bodyPr anchorCtr="0" anchor="ctr" bIns="91425" lIns="91425" spcFirstLastPara="1" rIns="91425" wrap="square" tIns="91425">
            <a:noAutofit/>
          </a:bodyPr>
          <a:lstStyle/>
          <a:p>
            <a:pPr indent="0" lvl="0" marL="457200" rtl="0">
              <a:spcBef>
                <a:spcPts val="0"/>
              </a:spcBef>
              <a:spcAft>
                <a:spcPts val="0"/>
              </a:spcAft>
              <a:buNone/>
            </a:pPr>
            <a:r>
              <a:rPr lang="es" sz="2400">
                <a:solidFill>
                  <a:schemeClr val="dk1"/>
                </a:solidFill>
              </a:rPr>
              <a:t>Estadísticas de uso</a:t>
            </a:r>
            <a:endParaRPr sz="2400">
              <a:solidFill>
                <a:schemeClr val="dk1"/>
              </a:solidFill>
            </a:endParaRPr>
          </a:p>
        </p:txBody>
      </p:sp>
      <p:pic>
        <p:nvPicPr>
          <p:cNvPr id="1132" name="Google Shape;1132;p139"/>
          <p:cNvPicPr preferRelativeResize="0"/>
          <p:nvPr/>
        </p:nvPicPr>
        <p:blipFill>
          <a:blip r:embed="rId3">
            <a:alphaModFix/>
          </a:blip>
          <a:stretch>
            <a:fillRect/>
          </a:stretch>
        </p:blipFill>
        <p:spPr>
          <a:xfrm>
            <a:off x="988350" y="1731575"/>
            <a:ext cx="6700764" cy="38998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Google Shape;1137;p140"/>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Estadísticas</a:t>
            </a:r>
            <a:endParaRPr sz="1800"/>
          </a:p>
        </p:txBody>
      </p:sp>
      <p:sp>
        <p:nvSpPr>
          <p:cNvPr id="1138" name="Google Shape;1138;p140"/>
          <p:cNvSpPr txBox="1"/>
          <p:nvPr/>
        </p:nvSpPr>
        <p:spPr>
          <a:xfrm>
            <a:off x="457200" y="882400"/>
            <a:ext cx="8335800" cy="1207500"/>
          </a:xfrm>
          <a:prstGeom prst="rect">
            <a:avLst/>
          </a:prstGeom>
          <a:noFill/>
          <a:ln>
            <a:noFill/>
          </a:ln>
        </p:spPr>
        <p:txBody>
          <a:bodyPr anchorCtr="0" anchor="ctr" bIns="91425" lIns="91425" spcFirstLastPara="1" rIns="91425" wrap="square" tIns="91425">
            <a:noAutofit/>
          </a:bodyPr>
          <a:lstStyle/>
          <a:p>
            <a:pPr indent="0" lvl="0" marL="457200" rtl="0">
              <a:spcBef>
                <a:spcPts val="0"/>
              </a:spcBef>
              <a:spcAft>
                <a:spcPts val="0"/>
              </a:spcAft>
              <a:buNone/>
            </a:pPr>
            <a:r>
              <a:t/>
            </a:r>
            <a:endParaRPr sz="1800"/>
          </a:p>
        </p:txBody>
      </p:sp>
      <p:sp>
        <p:nvSpPr>
          <p:cNvPr id="1139" name="Google Shape;1139;p140"/>
          <p:cNvSpPr txBox="1"/>
          <p:nvPr/>
        </p:nvSpPr>
        <p:spPr>
          <a:xfrm>
            <a:off x="3390275" y="6403075"/>
            <a:ext cx="8335800" cy="39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a:solidFill>
                  <a:srgbClr val="FFFFFF"/>
                </a:solidFill>
              </a:rPr>
              <a:t>https://wiki.duraspace.org/display/DSDOC6x/Statistics+and+Metrics</a:t>
            </a:r>
            <a:endParaRPr>
              <a:solidFill>
                <a:srgbClr val="FFFFFF"/>
              </a:solidFill>
            </a:endParaRPr>
          </a:p>
        </p:txBody>
      </p:sp>
      <p:sp>
        <p:nvSpPr>
          <p:cNvPr id="1140" name="Google Shape;1140;p140"/>
          <p:cNvSpPr txBox="1"/>
          <p:nvPr/>
        </p:nvSpPr>
        <p:spPr>
          <a:xfrm>
            <a:off x="0" y="0"/>
            <a:ext cx="4179900" cy="2198400"/>
          </a:xfrm>
          <a:prstGeom prst="rect">
            <a:avLst/>
          </a:prstGeom>
          <a:noFill/>
          <a:ln>
            <a:noFill/>
          </a:ln>
        </p:spPr>
        <p:txBody>
          <a:bodyPr anchorCtr="0" anchor="ctr" bIns="91425" lIns="91425" spcFirstLastPara="1" rIns="91425" wrap="square" tIns="91425">
            <a:noAutofit/>
          </a:bodyPr>
          <a:lstStyle/>
          <a:p>
            <a:pPr indent="0" lvl="0" marL="457200" rtl="0">
              <a:spcBef>
                <a:spcPts val="0"/>
              </a:spcBef>
              <a:spcAft>
                <a:spcPts val="0"/>
              </a:spcAft>
              <a:buNone/>
            </a:pPr>
            <a:r>
              <a:rPr lang="es" sz="2400">
                <a:solidFill>
                  <a:schemeClr val="dk1"/>
                </a:solidFill>
              </a:rPr>
              <a:t>Estadísticas de uso (Ítem)</a:t>
            </a:r>
            <a:endParaRPr sz="2400">
              <a:solidFill>
                <a:schemeClr val="dk1"/>
              </a:solidFill>
            </a:endParaRPr>
          </a:p>
        </p:txBody>
      </p:sp>
      <p:pic>
        <p:nvPicPr>
          <p:cNvPr id="1141" name="Google Shape;1141;p140"/>
          <p:cNvPicPr preferRelativeResize="0"/>
          <p:nvPr/>
        </p:nvPicPr>
        <p:blipFill rotWithShape="1">
          <a:blip r:embed="rId3">
            <a:alphaModFix/>
          </a:blip>
          <a:srcRect b="42736" l="0" r="0" t="0"/>
          <a:stretch/>
        </p:blipFill>
        <p:spPr>
          <a:xfrm>
            <a:off x="2133950" y="1293850"/>
            <a:ext cx="4514250" cy="3381350"/>
          </a:xfrm>
          <a:prstGeom prst="rect">
            <a:avLst/>
          </a:prstGeom>
          <a:noFill/>
          <a:ln>
            <a:noFill/>
          </a:ln>
        </p:spPr>
      </p:pic>
      <p:pic>
        <p:nvPicPr>
          <p:cNvPr id="1142" name="Google Shape;1142;p140"/>
          <p:cNvPicPr preferRelativeResize="0"/>
          <p:nvPr/>
        </p:nvPicPr>
        <p:blipFill rotWithShape="1">
          <a:blip r:embed="rId3">
            <a:alphaModFix/>
          </a:blip>
          <a:srcRect b="0" l="0" r="0" t="77756"/>
          <a:stretch/>
        </p:blipFill>
        <p:spPr>
          <a:xfrm>
            <a:off x="2133950" y="4675211"/>
            <a:ext cx="4514250" cy="131345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141"/>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Estadísticas</a:t>
            </a:r>
            <a:endParaRPr sz="1800"/>
          </a:p>
        </p:txBody>
      </p:sp>
      <p:sp>
        <p:nvSpPr>
          <p:cNvPr id="1148" name="Google Shape;1148;p141"/>
          <p:cNvSpPr txBox="1"/>
          <p:nvPr/>
        </p:nvSpPr>
        <p:spPr>
          <a:xfrm>
            <a:off x="457200" y="882400"/>
            <a:ext cx="8335800" cy="1207500"/>
          </a:xfrm>
          <a:prstGeom prst="rect">
            <a:avLst/>
          </a:prstGeom>
          <a:noFill/>
          <a:ln>
            <a:noFill/>
          </a:ln>
        </p:spPr>
        <p:txBody>
          <a:bodyPr anchorCtr="0" anchor="ctr" bIns="91425" lIns="91425" spcFirstLastPara="1" rIns="91425" wrap="square" tIns="91425">
            <a:noAutofit/>
          </a:bodyPr>
          <a:lstStyle/>
          <a:p>
            <a:pPr indent="0" lvl="0" marL="457200" rtl="0">
              <a:spcBef>
                <a:spcPts val="0"/>
              </a:spcBef>
              <a:spcAft>
                <a:spcPts val="0"/>
              </a:spcAft>
              <a:buNone/>
            </a:pPr>
            <a:r>
              <a:t/>
            </a:r>
            <a:endParaRPr sz="1800"/>
          </a:p>
        </p:txBody>
      </p:sp>
      <p:sp>
        <p:nvSpPr>
          <p:cNvPr id="1149" name="Google Shape;1149;p141"/>
          <p:cNvSpPr txBox="1"/>
          <p:nvPr/>
        </p:nvSpPr>
        <p:spPr>
          <a:xfrm>
            <a:off x="3390275" y="6403075"/>
            <a:ext cx="8335800" cy="39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a:solidFill>
                  <a:srgbClr val="FFFFFF"/>
                </a:solidFill>
              </a:rPr>
              <a:t>https://wiki.duraspace.org/display/DSDOC6x/Statistics+and+Metrics</a:t>
            </a:r>
            <a:endParaRPr>
              <a:solidFill>
                <a:srgbClr val="FFFFFF"/>
              </a:solidFill>
            </a:endParaRPr>
          </a:p>
        </p:txBody>
      </p:sp>
      <p:sp>
        <p:nvSpPr>
          <p:cNvPr id="1150" name="Google Shape;1150;p141"/>
          <p:cNvSpPr txBox="1"/>
          <p:nvPr/>
        </p:nvSpPr>
        <p:spPr>
          <a:xfrm>
            <a:off x="0" y="0"/>
            <a:ext cx="4783500" cy="2198400"/>
          </a:xfrm>
          <a:prstGeom prst="rect">
            <a:avLst/>
          </a:prstGeom>
          <a:noFill/>
          <a:ln>
            <a:noFill/>
          </a:ln>
        </p:spPr>
        <p:txBody>
          <a:bodyPr anchorCtr="0" anchor="ctr" bIns="91425" lIns="91425" spcFirstLastPara="1" rIns="91425" wrap="square" tIns="91425">
            <a:noAutofit/>
          </a:bodyPr>
          <a:lstStyle/>
          <a:p>
            <a:pPr indent="0" lvl="0" marL="457200" rtl="0">
              <a:spcBef>
                <a:spcPts val="0"/>
              </a:spcBef>
              <a:spcAft>
                <a:spcPts val="0"/>
              </a:spcAft>
              <a:buNone/>
            </a:pPr>
            <a:r>
              <a:rPr lang="es" sz="2400">
                <a:solidFill>
                  <a:schemeClr val="dk1"/>
                </a:solidFill>
              </a:rPr>
              <a:t>Estadísticas de búsquedas</a:t>
            </a:r>
            <a:endParaRPr sz="2400">
              <a:solidFill>
                <a:schemeClr val="dk1"/>
              </a:solidFill>
            </a:endParaRPr>
          </a:p>
        </p:txBody>
      </p:sp>
      <p:pic>
        <p:nvPicPr>
          <p:cNvPr id="1151" name="Google Shape;1151;p141"/>
          <p:cNvPicPr preferRelativeResize="0"/>
          <p:nvPr/>
        </p:nvPicPr>
        <p:blipFill>
          <a:blip r:embed="rId3">
            <a:alphaModFix/>
          </a:blip>
          <a:stretch>
            <a:fillRect/>
          </a:stretch>
        </p:blipFill>
        <p:spPr>
          <a:xfrm>
            <a:off x="822338" y="1793500"/>
            <a:ext cx="7862363" cy="3899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61"/>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rPr>
              <a:t>Repositorios digitales</a:t>
            </a:r>
            <a:endParaRPr b="0" i="0" sz="1800" u="none" cap="none" strike="noStrike"/>
          </a:p>
        </p:txBody>
      </p:sp>
      <p:sp>
        <p:nvSpPr>
          <p:cNvPr id="291" name="Google Shape;291;p61"/>
          <p:cNvSpPr/>
          <p:nvPr/>
        </p:nvSpPr>
        <p:spPr>
          <a:xfrm>
            <a:off x="180360" y="992160"/>
            <a:ext cx="1909800" cy="14106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2" name="Google Shape;292;p61"/>
          <p:cNvSpPr/>
          <p:nvPr/>
        </p:nvSpPr>
        <p:spPr>
          <a:xfrm>
            <a:off x="566640" y="21488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TDX</a:t>
            </a:r>
            <a:endParaRPr sz="1800"/>
          </a:p>
        </p:txBody>
      </p:sp>
      <p:sp>
        <p:nvSpPr>
          <p:cNvPr id="293" name="Google Shape;293;p61"/>
          <p:cNvSpPr/>
          <p:nvPr/>
        </p:nvSpPr>
        <p:spPr>
          <a:xfrm>
            <a:off x="2443320" y="992160"/>
            <a:ext cx="1909800" cy="14106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4" name="Google Shape;294;p61"/>
          <p:cNvSpPr/>
          <p:nvPr/>
        </p:nvSpPr>
        <p:spPr>
          <a:xfrm>
            <a:off x="2829600" y="21488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RECERCAT</a:t>
            </a:r>
            <a:endParaRPr sz="1800"/>
          </a:p>
        </p:txBody>
      </p:sp>
      <p:sp>
        <p:nvSpPr>
          <p:cNvPr id="295" name="Google Shape;295;p61"/>
          <p:cNvSpPr/>
          <p:nvPr/>
        </p:nvSpPr>
        <p:spPr>
          <a:xfrm>
            <a:off x="4706280" y="992160"/>
            <a:ext cx="1909800" cy="14106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6" name="Google Shape;296;p61"/>
          <p:cNvSpPr/>
          <p:nvPr/>
        </p:nvSpPr>
        <p:spPr>
          <a:xfrm>
            <a:off x="5092920" y="21488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RACO</a:t>
            </a:r>
            <a:endParaRPr sz="1800"/>
          </a:p>
        </p:txBody>
      </p:sp>
      <p:sp>
        <p:nvSpPr>
          <p:cNvPr id="297" name="Google Shape;297;p61"/>
          <p:cNvSpPr/>
          <p:nvPr/>
        </p:nvSpPr>
        <p:spPr>
          <a:xfrm>
            <a:off x="6969240" y="992160"/>
            <a:ext cx="1909800" cy="141060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8" name="Google Shape;298;p61"/>
          <p:cNvSpPr/>
          <p:nvPr/>
        </p:nvSpPr>
        <p:spPr>
          <a:xfrm>
            <a:off x="7355880" y="21488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PADICAT</a:t>
            </a:r>
            <a:endParaRPr sz="1800"/>
          </a:p>
        </p:txBody>
      </p:sp>
      <p:sp>
        <p:nvSpPr>
          <p:cNvPr id="299" name="Google Shape;299;p61"/>
          <p:cNvSpPr/>
          <p:nvPr/>
        </p:nvSpPr>
        <p:spPr>
          <a:xfrm>
            <a:off x="180360" y="2748240"/>
            <a:ext cx="1909800" cy="1410600"/>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0" name="Google Shape;300;p61"/>
          <p:cNvSpPr/>
          <p:nvPr/>
        </p:nvSpPr>
        <p:spPr>
          <a:xfrm>
            <a:off x="566640" y="390492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RECYT</a:t>
            </a:r>
            <a:endParaRPr sz="1800"/>
          </a:p>
        </p:txBody>
      </p:sp>
      <p:sp>
        <p:nvSpPr>
          <p:cNvPr id="301" name="Google Shape;301;p61"/>
          <p:cNvSpPr/>
          <p:nvPr/>
        </p:nvSpPr>
        <p:spPr>
          <a:xfrm>
            <a:off x="2443320" y="2748240"/>
            <a:ext cx="1909800" cy="1410600"/>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2" name="Google Shape;302;p61"/>
          <p:cNvSpPr/>
          <p:nvPr/>
        </p:nvSpPr>
        <p:spPr>
          <a:xfrm>
            <a:off x="2829600" y="390492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MDC</a:t>
            </a:r>
            <a:endParaRPr sz="1800"/>
          </a:p>
        </p:txBody>
      </p:sp>
      <p:sp>
        <p:nvSpPr>
          <p:cNvPr id="303" name="Google Shape;303;p61"/>
          <p:cNvSpPr/>
          <p:nvPr/>
        </p:nvSpPr>
        <p:spPr>
          <a:xfrm>
            <a:off x="4706280" y="2748240"/>
            <a:ext cx="1909800" cy="1410600"/>
          </a:xfrm>
          <a:prstGeom prst="rect">
            <a:avLst/>
          </a:prstGeom>
          <a:blipFill rotWithShape="1">
            <a:blip r:embed="rId9">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4" name="Google Shape;304;p61"/>
          <p:cNvSpPr/>
          <p:nvPr/>
        </p:nvSpPr>
        <p:spPr>
          <a:xfrm>
            <a:off x="5092920" y="390492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MDX</a:t>
            </a:r>
            <a:endParaRPr sz="1800"/>
          </a:p>
        </p:txBody>
      </p:sp>
      <p:sp>
        <p:nvSpPr>
          <p:cNvPr id="305" name="Google Shape;305;p61"/>
          <p:cNvSpPr/>
          <p:nvPr/>
        </p:nvSpPr>
        <p:spPr>
          <a:xfrm>
            <a:off x="6969240" y="2748240"/>
            <a:ext cx="1909800" cy="1410600"/>
          </a:xfrm>
          <a:prstGeom prst="rect">
            <a:avLst/>
          </a:prstGeom>
          <a:blipFill rotWithShape="1">
            <a:blip r:embed="rId10">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6" name="Google Shape;306;p61"/>
          <p:cNvSpPr/>
          <p:nvPr/>
        </p:nvSpPr>
        <p:spPr>
          <a:xfrm>
            <a:off x="7355880" y="390492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PADICYT</a:t>
            </a:r>
            <a:endParaRPr sz="1800"/>
          </a:p>
        </p:txBody>
      </p:sp>
      <p:sp>
        <p:nvSpPr>
          <p:cNvPr id="307" name="Google Shape;307;p61"/>
          <p:cNvSpPr/>
          <p:nvPr/>
        </p:nvSpPr>
        <p:spPr>
          <a:xfrm>
            <a:off x="2443320" y="4503960"/>
            <a:ext cx="1909800" cy="1410600"/>
          </a:xfrm>
          <a:prstGeom prst="rect">
            <a:avLst/>
          </a:prstGeom>
          <a:blipFill rotWithShape="1">
            <a:blip r:embed="rId11">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8" name="Google Shape;308;p61"/>
          <p:cNvSpPr/>
          <p:nvPr/>
        </p:nvSpPr>
        <p:spPr>
          <a:xfrm>
            <a:off x="2829600" y="56606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100">
                <a:solidFill>
                  <a:srgbClr val="000000"/>
                </a:solidFill>
                <a:latin typeface="Calibri"/>
                <a:ea typeface="Calibri"/>
                <a:cs typeface="Calibri"/>
                <a:sym typeface="Calibri"/>
              </a:rPr>
              <a:t>FILMOTECA</a:t>
            </a:r>
            <a:endParaRPr sz="1800"/>
          </a:p>
        </p:txBody>
      </p:sp>
      <p:sp>
        <p:nvSpPr>
          <p:cNvPr id="309" name="Google Shape;309;p61"/>
          <p:cNvSpPr/>
          <p:nvPr/>
        </p:nvSpPr>
        <p:spPr>
          <a:xfrm>
            <a:off x="6969240" y="4503960"/>
            <a:ext cx="1909800" cy="1410600"/>
          </a:xfrm>
          <a:prstGeom prst="rect">
            <a:avLst/>
          </a:prstGeom>
          <a:blipFill rotWithShape="1">
            <a:blip r:embed="rId12">
              <a:alphaModFix/>
            </a:blip>
            <a:stretch>
              <a:fillRect b="0" l="0" r="0" t="0"/>
            </a:stretch>
          </a:blip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0" name="Google Shape;310;p61"/>
          <p:cNvSpPr/>
          <p:nvPr/>
        </p:nvSpPr>
        <p:spPr>
          <a:xfrm>
            <a:off x="7355880" y="56606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MACBA</a:t>
            </a:r>
            <a:endParaRPr sz="1800"/>
          </a:p>
        </p:txBody>
      </p:sp>
      <p:pic>
        <p:nvPicPr>
          <p:cNvPr id="311" name="Google Shape;311;p61"/>
          <p:cNvPicPr preferRelativeResize="0"/>
          <p:nvPr/>
        </p:nvPicPr>
        <p:blipFill rotWithShape="1">
          <a:blip r:embed="rId13">
            <a:alphaModFix/>
          </a:blip>
          <a:srcRect b="0" l="0" r="0" t="0"/>
          <a:stretch/>
        </p:blipFill>
        <p:spPr>
          <a:xfrm>
            <a:off x="174600" y="4505400"/>
            <a:ext cx="1926000" cy="1417320"/>
          </a:xfrm>
          <a:prstGeom prst="rect">
            <a:avLst/>
          </a:prstGeom>
          <a:noFill/>
          <a:ln>
            <a:noFill/>
          </a:ln>
        </p:spPr>
      </p:pic>
      <p:sp>
        <p:nvSpPr>
          <p:cNvPr id="312" name="Google Shape;312;p61"/>
          <p:cNvSpPr/>
          <p:nvPr/>
        </p:nvSpPr>
        <p:spPr>
          <a:xfrm>
            <a:off x="566640" y="56606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CALAIX</a:t>
            </a:r>
            <a:endParaRPr sz="1800"/>
          </a:p>
        </p:txBody>
      </p:sp>
      <p:pic>
        <p:nvPicPr>
          <p:cNvPr id="313" name="Google Shape;313;p61"/>
          <p:cNvPicPr preferRelativeResize="0"/>
          <p:nvPr/>
        </p:nvPicPr>
        <p:blipFill rotWithShape="1">
          <a:blip r:embed="rId14">
            <a:alphaModFix/>
          </a:blip>
          <a:srcRect b="0" l="0" r="0" t="0"/>
          <a:stretch/>
        </p:blipFill>
        <p:spPr>
          <a:xfrm>
            <a:off x="4734000" y="4546800"/>
            <a:ext cx="1950839" cy="1404360"/>
          </a:xfrm>
          <a:prstGeom prst="rect">
            <a:avLst/>
          </a:prstGeom>
          <a:noFill/>
          <a:ln>
            <a:noFill/>
          </a:ln>
        </p:spPr>
      </p:pic>
      <p:sp>
        <p:nvSpPr>
          <p:cNvPr id="314" name="Google Shape;314;p61"/>
          <p:cNvSpPr/>
          <p:nvPr/>
        </p:nvSpPr>
        <p:spPr>
          <a:xfrm>
            <a:off x="5092920" y="5660640"/>
            <a:ext cx="1645200" cy="393900"/>
          </a:xfrm>
          <a:prstGeom prst="rect">
            <a:avLst/>
          </a:prstGeom>
          <a:gradFill>
            <a:gsLst>
              <a:gs pos="0">
                <a:srgbClr val="BFD4FE"/>
              </a:gs>
              <a:gs pos="100000">
                <a:srgbClr val="E5EFFF"/>
              </a:gs>
            </a:gsLst>
            <a:lin ang="16200038" scaled="0"/>
          </a:gradFill>
          <a:ln>
            <a:noFill/>
          </a:ln>
        </p:spPr>
        <p:txBody>
          <a:bodyPr anchorCtr="0" anchor="ctr" bIns="41750" lIns="41750" spcFirstLastPara="1" rIns="41750" wrap="square" tIns="41750">
            <a:noAutofit/>
          </a:bodyPr>
          <a:lstStyle/>
          <a:p>
            <a:pPr indent="0" lvl="0" marL="0" marR="0" rtl="0" algn="ctr">
              <a:lnSpc>
                <a:spcPct val="90000"/>
              </a:lnSpc>
              <a:spcBef>
                <a:spcPts val="0"/>
              </a:spcBef>
              <a:spcAft>
                <a:spcPts val="0"/>
              </a:spcAft>
              <a:buNone/>
            </a:pPr>
            <a:r>
              <a:rPr lang="es" sz="2200">
                <a:solidFill>
                  <a:srgbClr val="000000"/>
                </a:solidFill>
                <a:latin typeface="Calibri"/>
                <a:ea typeface="Calibri"/>
                <a:cs typeface="Calibri"/>
                <a:sym typeface="Calibri"/>
              </a:rPr>
              <a:t>SCIENTIA</a:t>
            </a:r>
            <a:endParaRPr sz="18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5" name="Shape 1155"/>
        <p:cNvGrpSpPr/>
        <p:nvPr/>
      </p:nvGrpSpPr>
      <p:grpSpPr>
        <a:xfrm>
          <a:off x="0" y="0"/>
          <a:ext cx="0" cy="0"/>
          <a:chOff x="0" y="0"/>
          <a:chExt cx="0" cy="0"/>
        </a:xfrm>
      </p:grpSpPr>
      <p:sp>
        <p:nvSpPr>
          <p:cNvPr id="1156" name="Google Shape;1156;p142"/>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Estadísticas</a:t>
            </a:r>
            <a:endParaRPr sz="1800"/>
          </a:p>
        </p:txBody>
      </p:sp>
      <p:sp>
        <p:nvSpPr>
          <p:cNvPr id="1157" name="Google Shape;1157;p142"/>
          <p:cNvSpPr txBox="1"/>
          <p:nvPr/>
        </p:nvSpPr>
        <p:spPr>
          <a:xfrm>
            <a:off x="457200" y="882400"/>
            <a:ext cx="8335800" cy="1207500"/>
          </a:xfrm>
          <a:prstGeom prst="rect">
            <a:avLst/>
          </a:prstGeom>
          <a:noFill/>
          <a:ln>
            <a:noFill/>
          </a:ln>
        </p:spPr>
        <p:txBody>
          <a:bodyPr anchorCtr="0" anchor="ctr" bIns="91425" lIns="91425" spcFirstLastPara="1" rIns="91425" wrap="square" tIns="91425">
            <a:noAutofit/>
          </a:bodyPr>
          <a:lstStyle/>
          <a:p>
            <a:pPr indent="0" lvl="0" marL="457200" rtl="0">
              <a:spcBef>
                <a:spcPts val="0"/>
              </a:spcBef>
              <a:spcAft>
                <a:spcPts val="0"/>
              </a:spcAft>
              <a:buNone/>
            </a:pPr>
            <a:r>
              <a:t/>
            </a:r>
            <a:endParaRPr sz="1800"/>
          </a:p>
        </p:txBody>
      </p:sp>
      <p:sp>
        <p:nvSpPr>
          <p:cNvPr id="1158" name="Google Shape;1158;p142"/>
          <p:cNvSpPr txBox="1"/>
          <p:nvPr/>
        </p:nvSpPr>
        <p:spPr>
          <a:xfrm>
            <a:off x="3390275" y="6403075"/>
            <a:ext cx="8335800" cy="39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a:solidFill>
                  <a:srgbClr val="FFFFFF"/>
                </a:solidFill>
              </a:rPr>
              <a:t>https://wiki.duraspace.org/display/DSDOC6x/Statistics+and+Metrics</a:t>
            </a:r>
            <a:endParaRPr>
              <a:solidFill>
                <a:srgbClr val="FFFFFF"/>
              </a:solidFill>
            </a:endParaRPr>
          </a:p>
        </p:txBody>
      </p:sp>
      <p:sp>
        <p:nvSpPr>
          <p:cNvPr id="1159" name="Google Shape;1159;p142"/>
          <p:cNvSpPr txBox="1"/>
          <p:nvPr/>
        </p:nvSpPr>
        <p:spPr>
          <a:xfrm>
            <a:off x="0" y="0"/>
            <a:ext cx="5449200" cy="2198400"/>
          </a:xfrm>
          <a:prstGeom prst="rect">
            <a:avLst/>
          </a:prstGeom>
          <a:noFill/>
          <a:ln>
            <a:noFill/>
          </a:ln>
        </p:spPr>
        <p:txBody>
          <a:bodyPr anchorCtr="0" anchor="ctr" bIns="91425" lIns="91425" spcFirstLastPara="1" rIns="91425" wrap="square" tIns="91425">
            <a:noAutofit/>
          </a:bodyPr>
          <a:lstStyle/>
          <a:p>
            <a:pPr indent="0" lvl="0" marL="457200" rtl="0">
              <a:spcBef>
                <a:spcPts val="0"/>
              </a:spcBef>
              <a:spcAft>
                <a:spcPts val="0"/>
              </a:spcAft>
              <a:buNone/>
            </a:pPr>
            <a:r>
              <a:rPr lang="es" sz="2400">
                <a:solidFill>
                  <a:schemeClr val="dk1"/>
                </a:solidFill>
              </a:rPr>
              <a:t>Estadísticas de flujo de trabajo</a:t>
            </a:r>
            <a:endParaRPr sz="2400">
              <a:solidFill>
                <a:schemeClr val="dk1"/>
              </a:solidFill>
            </a:endParaRPr>
          </a:p>
        </p:txBody>
      </p:sp>
      <p:pic>
        <p:nvPicPr>
          <p:cNvPr id="1160" name="Google Shape;1160;p142"/>
          <p:cNvPicPr preferRelativeResize="0"/>
          <p:nvPr/>
        </p:nvPicPr>
        <p:blipFill>
          <a:blip r:embed="rId3">
            <a:alphaModFix/>
          </a:blip>
          <a:stretch>
            <a:fillRect/>
          </a:stretch>
        </p:blipFill>
        <p:spPr>
          <a:xfrm>
            <a:off x="647800" y="1669650"/>
            <a:ext cx="7668589" cy="38998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143"/>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Estadísticas</a:t>
            </a:r>
            <a:endParaRPr sz="1800"/>
          </a:p>
        </p:txBody>
      </p:sp>
      <p:sp>
        <p:nvSpPr>
          <p:cNvPr id="1166" name="Google Shape;1166;p143"/>
          <p:cNvSpPr txBox="1"/>
          <p:nvPr/>
        </p:nvSpPr>
        <p:spPr>
          <a:xfrm>
            <a:off x="457200" y="882400"/>
            <a:ext cx="8335800" cy="1207500"/>
          </a:xfrm>
          <a:prstGeom prst="rect">
            <a:avLst/>
          </a:prstGeom>
          <a:noFill/>
          <a:ln>
            <a:noFill/>
          </a:ln>
        </p:spPr>
        <p:txBody>
          <a:bodyPr anchorCtr="0" anchor="ctr" bIns="91425" lIns="91425" spcFirstLastPara="1" rIns="91425" wrap="square" tIns="91425">
            <a:noAutofit/>
          </a:bodyPr>
          <a:lstStyle/>
          <a:p>
            <a:pPr indent="0" lvl="0" marL="457200" rtl="0">
              <a:spcBef>
                <a:spcPts val="0"/>
              </a:spcBef>
              <a:spcAft>
                <a:spcPts val="0"/>
              </a:spcAft>
              <a:buNone/>
            </a:pPr>
            <a:r>
              <a:t/>
            </a:r>
            <a:endParaRPr sz="1800"/>
          </a:p>
        </p:txBody>
      </p:sp>
      <p:sp>
        <p:nvSpPr>
          <p:cNvPr id="1167" name="Google Shape;1167;p143"/>
          <p:cNvSpPr txBox="1"/>
          <p:nvPr/>
        </p:nvSpPr>
        <p:spPr>
          <a:xfrm>
            <a:off x="457200" y="694700"/>
            <a:ext cx="7824900" cy="55284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sz="2400">
              <a:solidFill>
                <a:schemeClr val="dk1"/>
              </a:solidFill>
            </a:endParaRPr>
          </a:p>
          <a:p>
            <a:pPr indent="0" lvl="0" marL="0">
              <a:spcBef>
                <a:spcPts val="0"/>
              </a:spcBef>
              <a:spcAft>
                <a:spcPts val="0"/>
              </a:spcAft>
              <a:buNone/>
            </a:pPr>
            <a:r>
              <a:t/>
            </a:r>
            <a:endParaRPr sz="2400">
              <a:solidFill>
                <a:schemeClr val="dk1"/>
              </a:solidFill>
            </a:endParaRPr>
          </a:p>
          <a:p>
            <a:pPr indent="0" lvl="0" marL="0">
              <a:spcBef>
                <a:spcPts val="0"/>
              </a:spcBef>
              <a:spcAft>
                <a:spcPts val="0"/>
              </a:spcAft>
              <a:buNone/>
            </a:pPr>
            <a:r>
              <a:rPr lang="es" sz="2400">
                <a:solidFill>
                  <a:schemeClr val="dk1"/>
                </a:solidFill>
              </a:rPr>
              <a:t>Estadísticas DSpace Google Analytics</a:t>
            </a:r>
            <a:endParaRPr sz="2400">
              <a:solidFill>
                <a:schemeClr val="dk1"/>
              </a:solidFill>
            </a:endParaRPr>
          </a:p>
          <a:p>
            <a:pPr indent="0" lvl="0" marL="0">
              <a:spcBef>
                <a:spcPts val="0"/>
              </a:spcBef>
              <a:spcAft>
                <a:spcPts val="0"/>
              </a:spcAft>
              <a:buNone/>
            </a:pPr>
            <a:r>
              <a:t/>
            </a:r>
            <a:endParaRPr sz="2400">
              <a:solidFill>
                <a:schemeClr val="dk1"/>
              </a:solidFill>
            </a:endParaRPr>
          </a:p>
          <a:p>
            <a:pPr indent="-342900" lvl="0" marL="457200" rtl="0">
              <a:spcBef>
                <a:spcPts val="0"/>
              </a:spcBef>
              <a:spcAft>
                <a:spcPts val="0"/>
              </a:spcAft>
              <a:buClr>
                <a:schemeClr val="dk1"/>
              </a:buClr>
              <a:buSzPts val="1800"/>
              <a:buChar char="●"/>
            </a:pPr>
            <a:r>
              <a:rPr lang="es" sz="1800">
                <a:solidFill>
                  <a:schemeClr val="dk1"/>
                </a:solidFill>
              </a:rPr>
              <a:t>Registra el tráfico de los usuarios así como las visitas y descargas de documentos en nuestro DSpace.</a:t>
            </a:r>
            <a:endParaRPr sz="1800">
              <a:solidFill>
                <a:schemeClr val="dk1"/>
              </a:solidFill>
            </a:endParaRPr>
          </a:p>
          <a:p>
            <a:pPr indent="0" lvl="0" marL="457200" rtl="0">
              <a:spcBef>
                <a:spcPts val="0"/>
              </a:spcBef>
              <a:spcAft>
                <a:spcPts val="0"/>
              </a:spcAft>
              <a:buNone/>
            </a:pPr>
            <a:r>
              <a:t/>
            </a:r>
            <a:endParaRPr sz="1800">
              <a:solidFill>
                <a:schemeClr val="dk1"/>
              </a:solidFill>
            </a:endParaRPr>
          </a:p>
          <a:p>
            <a:pPr indent="-342900" lvl="0" marL="457200" rtl="0">
              <a:spcBef>
                <a:spcPts val="0"/>
              </a:spcBef>
              <a:spcAft>
                <a:spcPts val="0"/>
              </a:spcAft>
              <a:buClr>
                <a:schemeClr val="dk1"/>
              </a:buClr>
              <a:buSzPts val="1800"/>
              <a:buChar char="●"/>
            </a:pPr>
            <a:r>
              <a:rPr lang="es" sz="1800">
                <a:solidFill>
                  <a:schemeClr val="dk1"/>
                </a:solidFill>
              </a:rPr>
              <a:t>A partir de la versión 6.0 no solo se registran los datos provenientes del uso de la Interfaz gráfica de DSpace sinó que también registra descargas directas mediante el uso de búsquedas a través de Google.</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2400">
              <a:solidFill>
                <a:schemeClr val="dk1"/>
              </a:solidFill>
            </a:endParaRPr>
          </a:p>
          <a:p>
            <a:pPr indent="0" lvl="0" marL="0" rtl="0">
              <a:spcBef>
                <a:spcPts val="0"/>
              </a:spcBef>
              <a:spcAft>
                <a:spcPts val="0"/>
              </a:spcAft>
              <a:buNone/>
            </a:pPr>
            <a:r>
              <a:t/>
            </a:r>
            <a:endParaRPr sz="2400">
              <a:solidFill>
                <a:schemeClr val="dk1"/>
              </a:solidFill>
            </a:endParaRPr>
          </a:p>
          <a:p>
            <a:pPr indent="0" lvl="0" marL="457200" rtl="0">
              <a:spcBef>
                <a:spcPts val="0"/>
              </a:spcBef>
              <a:spcAft>
                <a:spcPts val="0"/>
              </a:spcAft>
              <a:buNone/>
            </a:pPr>
            <a:r>
              <a:t/>
            </a:r>
            <a:endParaRPr sz="2400">
              <a:solidFill>
                <a:schemeClr val="dk1"/>
              </a:solidFill>
            </a:endParaRPr>
          </a:p>
        </p:txBody>
      </p:sp>
      <p:sp>
        <p:nvSpPr>
          <p:cNvPr id="1168" name="Google Shape;1168;p143"/>
          <p:cNvSpPr txBox="1"/>
          <p:nvPr/>
        </p:nvSpPr>
        <p:spPr>
          <a:xfrm>
            <a:off x="2213750" y="6435875"/>
            <a:ext cx="8591700" cy="509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a:solidFill>
                  <a:srgbClr val="FFFFFF"/>
                </a:solidFill>
              </a:rPr>
              <a:t>https://wiki.duraspace.org/display/DSDOC5x/DSpace+Google+Analytics+Statistics</a:t>
            </a:r>
            <a:endParaRPr>
              <a:solidFill>
                <a:srgbClr val="FFFFF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sp>
        <p:nvSpPr>
          <p:cNvPr id="1173" name="Google Shape;1173;p144"/>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Estadísticas</a:t>
            </a:r>
            <a:endParaRPr sz="1800"/>
          </a:p>
        </p:txBody>
      </p:sp>
      <p:sp>
        <p:nvSpPr>
          <p:cNvPr id="1174" name="Google Shape;1174;p144"/>
          <p:cNvSpPr txBox="1"/>
          <p:nvPr/>
        </p:nvSpPr>
        <p:spPr>
          <a:xfrm>
            <a:off x="457200" y="882400"/>
            <a:ext cx="8335800" cy="1207500"/>
          </a:xfrm>
          <a:prstGeom prst="rect">
            <a:avLst/>
          </a:prstGeom>
          <a:noFill/>
          <a:ln>
            <a:noFill/>
          </a:ln>
        </p:spPr>
        <p:txBody>
          <a:bodyPr anchorCtr="0" anchor="ctr" bIns="91425" lIns="91425" spcFirstLastPara="1" rIns="91425" wrap="square" tIns="91425">
            <a:noAutofit/>
          </a:bodyPr>
          <a:lstStyle/>
          <a:p>
            <a:pPr indent="0" lvl="0" marL="457200" rtl="0">
              <a:spcBef>
                <a:spcPts val="0"/>
              </a:spcBef>
              <a:spcAft>
                <a:spcPts val="0"/>
              </a:spcAft>
              <a:buNone/>
            </a:pPr>
            <a:r>
              <a:t/>
            </a:r>
            <a:endParaRPr sz="1800"/>
          </a:p>
        </p:txBody>
      </p:sp>
      <p:sp>
        <p:nvSpPr>
          <p:cNvPr id="1175" name="Google Shape;1175;p144"/>
          <p:cNvSpPr txBox="1"/>
          <p:nvPr/>
        </p:nvSpPr>
        <p:spPr>
          <a:xfrm>
            <a:off x="457200" y="2389688"/>
            <a:ext cx="7824900" cy="3787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2400">
              <a:solidFill>
                <a:schemeClr val="dk1"/>
              </a:solidFill>
            </a:endParaRPr>
          </a:p>
          <a:p>
            <a:pPr indent="0" lvl="0" marL="0" rtl="0">
              <a:spcBef>
                <a:spcPts val="0"/>
              </a:spcBef>
              <a:spcAft>
                <a:spcPts val="0"/>
              </a:spcAft>
              <a:buNone/>
            </a:pPr>
            <a:r>
              <a:t/>
            </a:r>
            <a:endParaRPr sz="2400">
              <a:solidFill>
                <a:schemeClr val="dk1"/>
              </a:solidFill>
            </a:endParaRPr>
          </a:p>
          <a:p>
            <a:pPr indent="0" lvl="0" marL="0">
              <a:spcBef>
                <a:spcPts val="0"/>
              </a:spcBef>
              <a:spcAft>
                <a:spcPts val="0"/>
              </a:spcAft>
              <a:buNone/>
            </a:pPr>
            <a:r>
              <a:t/>
            </a:r>
            <a:endParaRPr sz="2400">
              <a:solidFill>
                <a:schemeClr val="dk1"/>
              </a:solidFill>
            </a:endParaRPr>
          </a:p>
          <a:p>
            <a:pPr indent="0" lvl="0" marL="0">
              <a:spcBef>
                <a:spcPts val="0"/>
              </a:spcBef>
              <a:spcAft>
                <a:spcPts val="0"/>
              </a:spcAft>
              <a:buNone/>
            </a:pPr>
            <a:r>
              <a:rPr lang="es" sz="2400">
                <a:solidFill>
                  <a:schemeClr val="dk1"/>
                </a:solidFill>
              </a:rPr>
              <a:t>Estadísticas DSpace Google Analytics</a:t>
            </a:r>
            <a:endParaRPr sz="2400">
              <a:solidFill>
                <a:schemeClr val="dk1"/>
              </a:solidFill>
            </a:endParaRPr>
          </a:p>
          <a:p>
            <a:pPr indent="0" lvl="0" marL="0" rtl="0">
              <a:spcBef>
                <a:spcPts val="0"/>
              </a:spcBef>
              <a:spcAft>
                <a:spcPts val="0"/>
              </a:spcAft>
              <a:buNone/>
            </a:pPr>
            <a:r>
              <a:t/>
            </a:r>
            <a:endParaRPr sz="2400">
              <a:solidFill>
                <a:schemeClr val="dk1"/>
              </a:solidFill>
            </a:endParaRPr>
          </a:p>
          <a:p>
            <a:pPr indent="0" lvl="0" marL="0">
              <a:spcBef>
                <a:spcPts val="0"/>
              </a:spcBef>
              <a:spcAft>
                <a:spcPts val="0"/>
              </a:spcAft>
              <a:buNone/>
            </a:pPr>
            <a:r>
              <a:rPr lang="es" sz="1800">
                <a:solidFill>
                  <a:schemeClr val="dk1"/>
                </a:solidFill>
              </a:rPr>
              <a:t>Para activar el seguimiento debemos introducir un identificador válido de seguimiento dentro del fichero de configuración dspace.cfg</a:t>
            </a:r>
            <a:endParaRPr sz="1800">
              <a:solidFill>
                <a:schemeClr val="dk1"/>
              </a:solidFill>
            </a:endParaRPr>
          </a:p>
          <a:p>
            <a:pPr indent="0" lvl="0" marL="0">
              <a:spcBef>
                <a:spcPts val="0"/>
              </a:spcBef>
              <a:spcAft>
                <a:spcPts val="0"/>
              </a:spcAft>
              <a:buNone/>
            </a:pPr>
            <a:r>
              <a:t/>
            </a:r>
            <a:endParaRPr sz="1800">
              <a:solidFill>
                <a:schemeClr val="dk1"/>
              </a:solidFill>
            </a:endParaRPr>
          </a:p>
          <a:p>
            <a:pPr indent="0" lvl="0" marL="0" rtl="0">
              <a:spcBef>
                <a:spcPts val="0"/>
              </a:spcBef>
              <a:spcAft>
                <a:spcPts val="0"/>
              </a:spcAft>
              <a:buClr>
                <a:schemeClr val="dk1"/>
              </a:buClr>
              <a:buFont typeface="Arial"/>
              <a:buNone/>
            </a:pPr>
            <a:r>
              <a:rPr lang="es" sz="1800">
                <a:solidFill>
                  <a:srgbClr val="FF9900"/>
                </a:solidFill>
              </a:rPr>
              <a:t>[dspace-source] / dspace / config / dspace.cfg</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a:spcBef>
                <a:spcPts val="0"/>
              </a:spcBef>
              <a:spcAft>
                <a:spcPts val="0"/>
              </a:spcAft>
              <a:buNone/>
            </a:pPr>
            <a:r>
              <a:t/>
            </a:r>
            <a:endParaRPr sz="1800">
              <a:solidFill>
                <a:schemeClr val="dk1"/>
              </a:solidFill>
            </a:endParaRPr>
          </a:p>
          <a:p>
            <a:pPr indent="0" lvl="0" mar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a:spcBef>
                <a:spcPts val="0"/>
              </a:spcBef>
              <a:spcAft>
                <a:spcPts val="0"/>
              </a:spcAft>
              <a:buNone/>
            </a:pPr>
            <a:r>
              <a:rPr lang="es" sz="1800">
                <a:solidFill>
                  <a:schemeClr val="dk1"/>
                </a:solidFill>
              </a:rPr>
              <a:t>A partir de la versión 5.0 es posible también visualizar los datos capturados por Google Analytics dentro de la interfaz de DSpace, mediante la utilización de la API de Google y una vista preparada para tal propósito.</a:t>
            </a:r>
            <a:endParaRPr sz="1800">
              <a:solidFill>
                <a:schemeClr val="dk1"/>
              </a:solidFill>
            </a:endParaRPr>
          </a:p>
          <a:p>
            <a:pPr indent="0" lvl="0" marL="0">
              <a:spcBef>
                <a:spcPts val="0"/>
              </a:spcBef>
              <a:spcAft>
                <a:spcPts val="0"/>
              </a:spcAft>
              <a:buNone/>
            </a:pPr>
            <a:r>
              <a:t/>
            </a:r>
            <a:endParaRPr sz="1800">
              <a:solidFill>
                <a:schemeClr val="dk1"/>
              </a:solidFill>
            </a:endParaRPr>
          </a:p>
          <a:p>
            <a:pPr indent="0" lvl="0" mar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2400">
              <a:solidFill>
                <a:schemeClr val="dk1"/>
              </a:solidFill>
            </a:endParaRPr>
          </a:p>
          <a:p>
            <a:pPr indent="0" lvl="0" marL="0" rtl="0">
              <a:spcBef>
                <a:spcPts val="0"/>
              </a:spcBef>
              <a:spcAft>
                <a:spcPts val="0"/>
              </a:spcAft>
              <a:buNone/>
            </a:pPr>
            <a:r>
              <a:t/>
            </a:r>
            <a:endParaRPr sz="2400">
              <a:solidFill>
                <a:schemeClr val="dk1"/>
              </a:solidFill>
            </a:endParaRPr>
          </a:p>
          <a:p>
            <a:pPr indent="0" lvl="0" marL="457200" rtl="0">
              <a:spcBef>
                <a:spcPts val="0"/>
              </a:spcBef>
              <a:spcAft>
                <a:spcPts val="0"/>
              </a:spcAft>
              <a:buNone/>
            </a:pPr>
            <a:r>
              <a:t/>
            </a:r>
            <a:endParaRPr sz="2400">
              <a:solidFill>
                <a:schemeClr val="dk1"/>
              </a:solidFill>
            </a:endParaRPr>
          </a:p>
        </p:txBody>
      </p:sp>
      <p:sp>
        <p:nvSpPr>
          <p:cNvPr id="1176" name="Google Shape;1176;p144"/>
          <p:cNvSpPr txBox="1"/>
          <p:nvPr/>
        </p:nvSpPr>
        <p:spPr>
          <a:xfrm>
            <a:off x="2213750" y="6435875"/>
            <a:ext cx="8591700" cy="509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a:solidFill>
                  <a:srgbClr val="FFFFFF"/>
                </a:solidFill>
              </a:rPr>
              <a:t>https://wiki.duraspace.org/display/DSDOC5x/DSpace+Google+Analytics+Statistics</a:t>
            </a:r>
            <a:endParaRPr>
              <a:solidFill>
                <a:srgbClr val="FFFFFF"/>
              </a:solidFill>
            </a:endParaRPr>
          </a:p>
        </p:txBody>
      </p:sp>
      <p:sp>
        <p:nvSpPr>
          <p:cNvPr id="1177" name="Google Shape;1177;p144"/>
          <p:cNvSpPr txBox="1"/>
          <p:nvPr/>
        </p:nvSpPr>
        <p:spPr>
          <a:xfrm>
            <a:off x="2736450" y="2941350"/>
            <a:ext cx="3669000" cy="788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google.analytics.key=UA-XXXXXX-X</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1" name="Shape 1181"/>
        <p:cNvGrpSpPr/>
        <p:nvPr/>
      </p:nvGrpSpPr>
      <p:grpSpPr>
        <a:xfrm>
          <a:off x="0" y="0"/>
          <a:ext cx="0" cy="0"/>
          <a:chOff x="0" y="0"/>
          <a:chExt cx="0" cy="0"/>
        </a:xfrm>
      </p:grpSpPr>
      <p:sp>
        <p:nvSpPr>
          <p:cNvPr id="1182" name="Google Shape;1182;p145"/>
          <p:cNvSpPr/>
          <p:nvPr/>
        </p:nvSpPr>
        <p:spPr>
          <a:xfrm>
            <a:off x="457200" y="88920"/>
            <a:ext cx="8227500" cy="39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Estadísticas</a:t>
            </a:r>
            <a:endParaRPr sz="1800"/>
          </a:p>
        </p:txBody>
      </p:sp>
      <p:sp>
        <p:nvSpPr>
          <p:cNvPr id="1183" name="Google Shape;1183;p145"/>
          <p:cNvSpPr txBox="1"/>
          <p:nvPr/>
        </p:nvSpPr>
        <p:spPr>
          <a:xfrm>
            <a:off x="457200" y="882400"/>
            <a:ext cx="8335800" cy="1207500"/>
          </a:xfrm>
          <a:prstGeom prst="rect">
            <a:avLst/>
          </a:prstGeom>
          <a:noFill/>
          <a:ln>
            <a:noFill/>
          </a:ln>
        </p:spPr>
        <p:txBody>
          <a:bodyPr anchorCtr="0" anchor="ctr" bIns="91425" lIns="91425" spcFirstLastPara="1" rIns="91425" wrap="square" tIns="91425">
            <a:noAutofit/>
          </a:bodyPr>
          <a:lstStyle/>
          <a:p>
            <a:pPr indent="0" lvl="0" marL="457200" rtl="0">
              <a:spcBef>
                <a:spcPts val="0"/>
              </a:spcBef>
              <a:spcAft>
                <a:spcPts val="0"/>
              </a:spcAft>
              <a:buNone/>
            </a:pPr>
            <a:r>
              <a:t/>
            </a:r>
            <a:endParaRPr sz="1800"/>
          </a:p>
        </p:txBody>
      </p:sp>
      <p:sp>
        <p:nvSpPr>
          <p:cNvPr id="1184" name="Google Shape;1184;p145"/>
          <p:cNvSpPr txBox="1"/>
          <p:nvPr/>
        </p:nvSpPr>
        <p:spPr>
          <a:xfrm>
            <a:off x="457200" y="975301"/>
            <a:ext cx="7824900" cy="3854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2400">
                <a:solidFill>
                  <a:schemeClr val="dk1"/>
                </a:solidFill>
              </a:rPr>
              <a:t>Estadísticas DSpace Google Analytics</a:t>
            </a:r>
            <a:endParaRPr sz="2400">
              <a:solidFill>
                <a:schemeClr val="dk1"/>
              </a:solidFill>
            </a:endParaRPr>
          </a:p>
          <a:p>
            <a:pPr indent="0" lvl="0" marL="0" rtl="0">
              <a:spcBef>
                <a:spcPts val="0"/>
              </a:spcBef>
              <a:spcAft>
                <a:spcPts val="0"/>
              </a:spcAft>
              <a:buNone/>
            </a:pPr>
            <a:r>
              <a:t/>
            </a:r>
            <a:endParaRPr sz="24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0" lvl="0" marL="0" rtl="0">
              <a:spcBef>
                <a:spcPts val="0"/>
              </a:spcBef>
              <a:spcAft>
                <a:spcPts val="0"/>
              </a:spcAft>
              <a:buNone/>
            </a:pPr>
            <a:r>
              <a:t/>
            </a:r>
            <a:endParaRPr sz="2400">
              <a:solidFill>
                <a:schemeClr val="dk1"/>
              </a:solidFill>
            </a:endParaRPr>
          </a:p>
          <a:p>
            <a:pPr indent="0" lvl="0" marL="0" rtl="0">
              <a:spcBef>
                <a:spcPts val="0"/>
              </a:spcBef>
              <a:spcAft>
                <a:spcPts val="0"/>
              </a:spcAft>
              <a:buNone/>
            </a:pPr>
            <a:r>
              <a:t/>
            </a:r>
            <a:endParaRPr sz="2400">
              <a:solidFill>
                <a:schemeClr val="dk1"/>
              </a:solidFill>
            </a:endParaRPr>
          </a:p>
          <a:p>
            <a:pPr indent="0" lvl="0" marL="457200" rtl="0">
              <a:spcBef>
                <a:spcPts val="0"/>
              </a:spcBef>
              <a:spcAft>
                <a:spcPts val="0"/>
              </a:spcAft>
              <a:buNone/>
            </a:pPr>
            <a:r>
              <a:t/>
            </a:r>
            <a:endParaRPr sz="2400">
              <a:solidFill>
                <a:schemeClr val="dk1"/>
              </a:solidFill>
            </a:endParaRPr>
          </a:p>
        </p:txBody>
      </p:sp>
      <p:sp>
        <p:nvSpPr>
          <p:cNvPr id="1185" name="Google Shape;1185;p145"/>
          <p:cNvSpPr txBox="1"/>
          <p:nvPr/>
        </p:nvSpPr>
        <p:spPr>
          <a:xfrm>
            <a:off x="2213750" y="6435875"/>
            <a:ext cx="8591700" cy="509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a:solidFill>
                  <a:srgbClr val="FFFFFF"/>
                </a:solidFill>
              </a:rPr>
              <a:t>https://wiki.duraspace.org/display/DSDOC5x/DSpace+Google+Analytics+Statistics</a:t>
            </a:r>
            <a:endParaRPr>
              <a:solidFill>
                <a:srgbClr val="FFFFFF"/>
              </a:solidFill>
            </a:endParaRPr>
          </a:p>
        </p:txBody>
      </p:sp>
      <p:pic>
        <p:nvPicPr>
          <p:cNvPr id="1186" name="Google Shape;1186;p145"/>
          <p:cNvPicPr preferRelativeResize="0"/>
          <p:nvPr/>
        </p:nvPicPr>
        <p:blipFill>
          <a:blip r:embed="rId3">
            <a:alphaModFix/>
          </a:blip>
          <a:stretch>
            <a:fillRect/>
          </a:stretch>
        </p:blipFill>
        <p:spPr>
          <a:xfrm>
            <a:off x="896175" y="1597550"/>
            <a:ext cx="7457849" cy="44437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sp>
        <p:nvSpPr>
          <p:cNvPr id="1191" name="Google Shape;1191;p146"/>
          <p:cNvSpPr/>
          <p:nvPr/>
        </p:nvSpPr>
        <p:spPr>
          <a:xfrm>
            <a:off x="457200" y="88920"/>
            <a:ext cx="8227440" cy="39312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2" name="Google Shape;1192;p146"/>
          <p:cNvSpPr/>
          <p:nvPr/>
        </p:nvSpPr>
        <p:spPr>
          <a:xfrm>
            <a:off x="1624680" y="2088000"/>
            <a:ext cx="5863320" cy="14544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1" lang="es" sz="4800">
                <a:solidFill>
                  <a:srgbClr val="2A7886"/>
                </a:solidFill>
                <a:latin typeface="Arial"/>
                <a:ea typeface="Arial"/>
                <a:cs typeface="Arial"/>
                <a:sym typeface="Arial"/>
              </a:rPr>
              <a:t>Personalización de </a:t>
            </a:r>
            <a:endParaRPr sz="1800"/>
          </a:p>
          <a:p>
            <a:pPr indent="0" lvl="0" marL="0" marR="0" rtl="0" algn="ctr">
              <a:spcBef>
                <a:spcPts val="0"/>
              </a:spcBef>
              <a:spcAft>
                <a:spcPts val="0"/>
              </a:spcAft>
              <a:buNone/>
            </a:pPr>
            <a:r>
              <a:rPr b="1" lang="es" sz="4800">
                <a:solidFill>
                  <a:srgbClr val="2A7886"/>
                </a:solidFill>
                <a:latin typeface="Arial"/>
                <a:ea typeface="Arial"/>
                <a:cs typeface="Arial"/>
                <a:sym typeface="Arial"/>
              </a:rPr>
              <a:t>nuestro DSpace</a:t>
            </a:r>
            <a:endParaRPr sz="18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6" name="Shape 1196"/>
        <p:cNvGrpSpPr/>
        <p:nvPr/>
      </p:nvGrpSpPr>
      <p:grpSpPr>
        <a:xfrm>
          <a:off x="0" y="0"/>
          <a:ext cx="0" cy="0"/>
          <a:chOff x="0" y="0"/>
          <a:chExt cx="0" cy="0"/>
        </a:xfrm>
      </p:grpSpPr>
      <p:sp>
        <p:nvSpPr>
          <p:cNvPr id="1197" name="Google Shape;1197;p147"/>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Conceptos de personalización: XSLT</a:t>
            </a:r>
            <a:endParaRPr sz="1800"/>
          </a:p>
        </p:txBody>
      </p:sp>
      <p:sp>
        <p:nvSpPr>
          <p:cNvPr id="1198" name="Google Shape;1198;p147"/>
          <p:cNvSpPr/>
          <p:nvPr/>
        </p:nvSpPr>
        <p:spPr>
          <a:xfrm>
            <a:off x="936000" y="1220760"/>
            <a:ext cx="3108600" cy="34524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199" name="Google Shape;1199;p147"/>
          <p:cNvPicPr preferRelativeResize="0"/>
          <p:nvPr/>
        </p:nvPicPr>
        <p:blipFill rotWithShape="1">
          <a:blip r:embed="rId3">
            <a:alphaModFix/>
          </a:blip>
          <a:srcRect b="0" l="0" r="0" t="0"/>
          <a:stretch/>
        </p:blipFill>
        <p:spPr>
          <a:xfrm>
            <a:off x="1547280" y="1971480"/>
            <a:ext cx="6404760" cy="3553560"/>
          </a:xfrm>
          <a:prstGeom prst="rect">
            <a:avLst/>
          </a:prstGeom>
          <a:noFill/>
          <a:ln>
            <a:noFill/>
          </a:ln>
        </p:spPr>
      </p:pic>
      <p:sp>
        <p:nvSpPr>
          <p:cNvPr id="1200" name="Google Shape;1200;p147"/>
          <p:cNvSpPr/>
          <p:nvPr/>
        </p:nvSpPr>
        <p:spPr>
          <a:xfrm>
            <a:off x="360000" y="999600"/>
            <a:ext cx="8649300" cy="77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s" sz="1800">
                <a:solidFill>
                  <a:srgbClr val="000000"/>
                </a:solidFill>
                <a:latin typeface="Arial"/>
                <a:ea typeface="Arial"/>
                <a:cs typeface="Arial"/>
                <a:sym typeface="Arial"/>
              </a:rPr>
              <a:t>XSLT (</a:t>
            </a:r>
            <a:r>
              <a:rPr b="1" lang="es" sz="1800">
                <a:solidFill>
                  <a:srgbClr val="000000"/>
                </a:solidFill>
              </a:rPr>
              <a:t>E</a:t>
            </a:r>
            <a:r>
              <a:rPr lang="es" sz="1800">
                <a:solidFill>
                  <a:srgbClr val="000000"/>
                </a:solidFill>
                <a:latin typeface="Arial"/>
                <a:ea typeface="Arial"/>
                <a:cs typeface="Arial"/>
                <a:sym typeface="Arial"/>
              </a:rPr>
              <a:t>xtensible </a:t>
            </a:r>
            <a:r>
              <a:rPr b="1" lang="es" sz="1800">
                <a:solidFill>
                  <a:srgbClr val="000000"/>
                </a:solidFill>
              </a:rPr>
              <a:t>S</a:t>
            </a:r>
            <a:r>
              <a:rPr lang="es" sz="1800">
                <a:solidFill>
                  <a:srgbClr val="000000"/>
                </a:solidFill>
                <a:latin typeface="Arial"/>
                <a:ea typeface="Arial"/>
                <a:cs typeface="Arial"/>
                <a:sym typeface="Arial"/>
              </a:rPr>
              <a:t>tylesheet </a:t>
            </a:r>
            <a:r>
              <a:rPr b="1" lang="es" sz="1800">
                <a:solidFill>
                  <a:srgbClr val="000000"/>
                </a:solidFill>
              </a:rPr>
              <a:t>L</a:t>
            </a:r>
            <a:r>
              <a:rPr lang="es" sz="1800">
                <a:solidFill>
                  <a:srgbClr val="000000"/>
                </a:solidFill>
                <a:latin typeface="Arial"/>
                <a:ea typeface="Arial"/>
                <a:cs typeface="Arial"/>
                <a:sym typeface="Arial"/>
              </a:rPr>
              <a:t>anguage </a:t>
            </a:r>
            <a:r>
              <a:rPr b="1" lang="es" sz="1800">
                <a:solidFill>
                  <a:srgbClr val="000000"/>
                </a:solidFill>
              </a:rPr>
              <a:t>T</a:t>
            </a:r>
            <a:r>
              <a:rPr lang="es" sz="1800">
                <a:solidFill>
                  <a:srgbClr val="000000"/>
                </a:solidFill>
                <a:latin typeface="Arial"/>
                <a:ea typeface="Arial"/>
                <a:cs typeface="Arial"/>
                <a:sym typeface="Arial"/>
              </a:rPr>
              <a:t>ransformations) </a:t>
            </a:r>
            <a:r>
              <a:rPr lang="es" sz="1800"/>
              <a:t>e</a:t>
            </a:r>
            <a:r>
              <a:rPr lang="es" sz="1800">
                <a:solidFill>
                  <a:srgbClr val="000000"/>
                </a:solidFill>
                <a:latin typeface="Arial"/>
                <a:ea typeface="Arial"/>
                <a:cs typeface="Arial"/>
                <a:sym typeface="Arial"/>
              </a:rPr>
              <a:t>s un </a:t>
            </a:r>
            <a:r>
              <a:rPr lang="es" sz="1800"/>
              <a:t>estandar</a:t>
            </a:r>
            <a:r>
              <a:rPr lang="es" sz="1800">
                <a:solidFill>
                  <a:srgbClr val="000000"/>
                </a:solidFill>
                <a:latin typeface="Arial"/>
                <a:ea typeface="Arial"/>
                <a:cs typeface="Arial"/>
                <a:sym typeface="Arial"/>
              </a:rPr>
              <a:t> del W3C</a:t>
            </a:r>
            <a:endParaRPr sz="18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148"/>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Conceptos de personalización: Manakin</a:t>
            </a:r>
            <a:endParaRPr sz="1800"/>
          </a:p>
        </p:txBody>
      </p:sp>
      <p:sp>
        <p:nvSpPr>
          <p:cNvPr id="1206" name="Google Shape;1206;p148"/>
          <p:cNvSpPr/>
          <p:nvPr/>
        </p:nvSpPr>
        <p:spPr>
          <a:xfrm>
            <a:off x="936000" y="1220760"/>
            <a:ext cx="3108600" cy="34524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207" name="Google Shape;1207;p148"/>
          <p:cNvPicPr preferRelativeResize="0"/>
          <p:nvPr/>
        </p:nvPicPr>
        <p:blipFill rotWithShape="1">
          <a:blip r:embed="rId3">
            <a:alphaModFix/>
          </a:blip>
          <a:srcRect b="0" l="0" r="0" t="0"/>
          <a:stretch/>
        </p:blipFill>
        <p:spPr>
          <a:xfrm>
            <a:off x="324000" y="1294920"/>
            <a:ext cx="8406720" cy="426492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sp>
        <p:nvSpPr>
          <p:cNvPr id="1212" name="Google Shape;1212;p149"/>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Conceptos de personalización: Manakin</a:t>
            </a:r>
            <a:endParaRPr sz="1800"/>
          </a:p>
        </p:txBody>
      </p:sp>
      <p:sp>
        <p:nvSpPr>
          <p:cNvPr id="1213" name="Google Shape;1213;p149"/>
          <p:cNvSpPr/>
          <p:nvPr/>
        </p:nvSpPr>
        <p:spPr>
          <a:xfrm>
            <a:off x="936000" y="1220760"/>
            <a:ext cx="3108600" cy="34524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214" name="Google Shape;1214;p149"/>
          <p:cNvPicPr preferRelativeResize="0"/>
          <p:nvPr/>
        </p:nvPicPr>
        <p:blipFill rotWithShape="1">
          <a:blip r:embed="rId3">
            <a:alphaModFix/>
          </a:blip>
          <a:srcRect b="0" l="0" r="0" t="0"/>
          <a:stretch/>
        </p:blipFill>
        <p:spPr>
          <a:xfrm>
            <a:off x="250560" y="1049040"/>
            <a:ext cx="8682840" cy="51318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8" name="Shape 1218"/>
        <p:cNvGrpSpPr/>
        <p:nvPr/>
      </p:nvGrpSpPr>
      <p:grpSpPr>
        <a:xfrm>
          <a:off x="0" y="0"/>
          <a:ext cx="0" cy="0"/>
          <a:chOff x="0" y="0"/>
          <a:chExt cx="0" cy="0"/>
        </a:xfrm>
      </p:grpSpPr>
      <p:sp>
        <p:nvSpPr>
          <p:cNvPr id="1219" name="Google Shape;1219;p150"/>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Conceptos de personalización: Manakin</a:t>
            </a:r>
            <a:endParaRPr sz="1800"/>
          </a:p>
        </p:txBody>
      </p:sp>
      <p:sp>
        <p:nvSpPr>
          <p:cNvPr id="1220" name="Google Shape;1220;p150"/>
          <p:cNvSpPr/>
          <p:nvPr/>
        </p:nvSpPr>
        <p:spPr>
          <a:xfrm>
            <a:off x="936000" y="1220760"/>
            <a:ext cx="3108600" cy="34524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221" name="Google Shape;1221;p150"/>
          <p:cNvPicPr preferRelativeResize="0"/>
          <p:nvPr/>
        </p:nvPicPr>
        <p:blipFill rotWithShape="1">
          <a:blip r:embed="rId3">
            <a:alphaModFix/>
          </a:blip>
          <a:srcRect b="0" l="0" r="0" t="0"/>
          <a:stretch/>
        </p:blipFill>
        <p:spPr>
          <a:xfrm>
            <a:off x="250560" y="1049040"/>
            <a:ext cx="8682840" cy="51318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5" name="Shape 1225"/>
        <p:cNvGrpSpPr/>
        <p:nvPr/>
      </p:nvGrpSpPr>
      <p:grpSpPr>
        <a:xfrm>
          <a:off x="0" y="0"/>
          <a:ext cx="0" cy="0"/>
          <a:chOff x="0" y="0"/>
          <a:chExt cx="0" cy="0"/>
        </a:xfrm>
      </p:grpSpPr>
      <p:sp>
        <p:nvSpPr>
          <p:cNvPr id="1226" name="Google Shape;1226;p151"/>
          <p:cNvSpPr/>
          <p:nvPr/>
        </p:nvSpPr>
        <p:spPr>
          <a:xfrm>
            <a:off x="457200" y="88920"/>
            <a:ext cx="8227440" cy="393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s" sz="1800">
                <a:solidFill>
                  <a:srgbClr val="2A7886"/>
                </a:solidFill>
                <a:latin typeface="Arial"/>
                <a:ea typeface="Arial"/>
                <a:cs typeface="Arial"/>
                <a:sym typeface="Arial"/>
              </a:rPr>
              <a:t>Conceptos de personalización: Manakin</a:t>
            </a:r>
            <a:endParaRPr sz="1800"/>
          </a:p>
        </p:txBody>
      </p:sp>
      <p:sp>
        <p:nvSpPr>
          <p:cNvPr id="1227" name="Google Shape;1227;p151"/>
          <p:cNvSpPr/>
          <p:nvPr/>
        </p:nvSpPr>
        <p:spPr>
          <a:xfrm>
            <a:off x="936000" y="1220760"/>
            <a:ext cx="3108600" cy="34524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228" name="Google Shape;1228;p151"/>
          <p:cNvPicPr preferRelativeResize="0"/>
          <p:nvPr/>
        </p:nvPicPr>
        <p:blipFill rotWithShape="1">
          <a:blip r:embed="rId3">
            <a:alphaModFix/>
          </a:blip>
          <a:srcRect b="0" l="0" r="0" t="0"/>
          <a:stretch/>
        </p:blipFill>
        <p:spPr>
          <a:xfrm>
            <a:off x="250560" y="1049040"/>
            <a:ext cx="8682840" cy="5131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